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24"/>
  </p:notesMasterIdLst>
  <p:handoutMasterIdLst>
    <p:handoutMasterId r:id="rId125"/>
  </p:handoutMasterIdLst>
  <p:sldIdLst>
    <p:sldId id="353" r:id="rId5"/>
    <p:sldId id="448" r:id="rId6"/>
    <p:sldId id="450" r:id="rId7"/>
    <p:sldId id="451" r:id="rId8"/>
    <p:sldId id="452" r:id="rId9"/>
    <p:sldId id="454" r:id="rId10"/>
    <p:sldId id="455" r:id="rId11"/>
    <p:sldId id="456" r:id="rId12"/>
    <p:sldId id="457" r:id="rId13"/>
    <p:sldId id="461" r:id="rId14"/>
    <p:sldId id="459" r:id="rId15"/>
    <p:sldId id="462" r:id="rId16"/>
    <p:sldId id="463" r:id="rId17"/>
    <p:sldId id="464" r:id="rId18"/>
    <p:sldId id="466" r:id="rId19"/>
    <p:sldId id="467" r:id="rId20"/>
    <p:sldId id="468" r:id="rId21"/>
    <p:sldId id="470" r:id="rId22"/>
    <p:sldId id="465" r:id="rId23"/>
    <p:sldId id="472" r:id="rId24"/>
    <p:sldId id="469" r:id="rId25"/>
    <p:sldId id="471" r:id="rId26"/>
    <p:sldId id="474" r:id="rId27"/>
    <p:sldId id="475" r:id="rId28"/>
    <p:sldId id="473" r:id="rId29"/>
    <p:sldId id="476" r:id="rId30"/>
    <p:sldId id="477" r:id="rId31"/>
    <p:sldId id="478" r:id="rId32"/>
    <p:sldId id="479" r:id="rId33"/>
    <p:sldId id="480" r:id="rId34"/>
    <p:sldId id="481" r:id="rId35"/>
    <p:sldId id="483" r:id="rId36"/>
    <p:sldId id="484" r:id="rId37"/>
    <p:sldId id="485" r:id="rId38"/>
    <p:sldId id="486" r:id="rId39"/>
    <p:sldId id="487" r:id="rId40"/>
    <p:sldId id="488" r:id="rId41"/>
    <p:sldId id="489" r:id="rId42"/>
    <p:sldId id="490" r:id="rId43"/>
    <p:sldId id="491" r:id="rId44"/>
    <p:sldId id="492" r:id="rId45"/>
    <p:sldId id="493" r:id="rId46"/>
    <p:sldId id="495" r:id="rId47"/>
    <p:sldId id="494" r:id="rId48"/>
    <p:sldId id="496" r:id="rId49"/>
    <p:sldId id="497" r:id="rId50"/>
    <p:sldId id="499" r:id="rId51"/>
    <p:sldId id="500" r:id="rId52"/>
    <p:sldId id="501" r:id="rId53"/>
    <p:sldId id="503" r:id="rId54"/>
    <p:sldId id="502" r:id="rId55"/>
    <p:sldId id="504" r:id="rId56"/>
    <p:sldId id="505" r:id="rId57"/>
    <p:sldId id="506" r:id="rId58"/>
    <p:sldId id="507" r:id="rId59"/>
    <p:sldId id="508" r:id="rId60"/>
    <p:sldId id="509" r:id="rId61"/>
    <p:sldId id="511" r:id="rId62"/>
    <p:sldId id="512" r:id="rId63"/>
    <p:sldId id="513" r:id="rId64"/>
    <p:sldId id="514" r:id="rId65"/>
    <p:sldId id="515" r:id="rId66"/>
    <p:sldId id="516" r:id="rId67"/>
    <p:sldId id="517" r:id="rId68"/>
    <p:sldId id="518" r:id="rId69"/>
    <p:sldId id="519" r:id="rId70"/>
    <p:sldId id="521" r:id="rId71"/>
    <p:sldId id="522" r:id="rId72"/>
    <p:sldId id="523" r:id="rId73"/>
    <p:sldId id="524" r:id="rId74"/>
    <p:sldId id="525" r:id="rId75"/>
    <p:sldId id="520" r:id="rId76"/>
    <p:sldId id="526" r:id="rId77"/>
    <p:sldId id="528" r:id="rId78"/>
    <p:sldId id="527" r:id="rId79"/>
    <p:sldId id="530" r:id="rId80"/>
    <p:sldId id="529" r:id="rId81"/>
    <p:sldId id="532" r:id="rId82"/>
    <p:sldId id="533" r:id="rId83"/>
    <p:sldId id="531" r:id="rId84"/>
    <p:sldId id="534" r:id="rId85"/>
    <p:sldId id="535" r:id="rId86"/>
    <p:sldId id="536" r:id="rId87"/>
    <p:sldId id="537" r:id="rId88"/>
    <p:sldId id="538" r:id="rId89"/>
    <p:sldId id="539" r:id="rId90"/>
    <p:sldId id="540" r:id="rId91"/>
    <p:sldId id="543" r:id="rId92"/>
    <p:sldId id="541" r:id="rId93"/>
    <p:sldId id="542" r:id="rId94"/>
    <p:sldId id="544" r:id="rId95"/>
    <p:sldId id="545" r:id="rId96"/>
    <p:sldId id="546" r:id="rId97"/>
    <p:sldId id="547" r:id="rId98"/>
    <p:sldId id="548" r:id="rId99"/>
    <p:sldId id="549" r:id="rId100"/>
    <p:sldId id="550" r:id="rId101"/>
    <p:sldId id="551" r:id="rId102"/>
    <p:sldId id="552" r:id="rId103"/>
    <p:sldId id="553" r:id="rId104"/>
    <p:sldId id="555" r:id="rId105"/>
    <p:sldId id="561" r:id="rId106"/>
    <p:sldId id="562" r:id="rId107"/>
    <p:sldId id="563" r:id="rId108"/>
    <p:sldId id="557" r:id="rId109"/>
    <p:sldId id="564" r:id="rId110"/>
    <p:sldId id="565" r:id="rId111"/>
    <p:sldId id="567" r:id="rId112"/>
    <p:sldId id="568" r:id="rId113"/>
    <p:sldId id="558" r:id="rId114"/>
    <p:sldId id="569" r:id="rId115"/>
    <p:sldId id="570" r:id="rId116"/>
    <p:sldId id="571" r:id="rId117"/>
    <p:sldId id="572" r:id="rId118"/>
    <p:sldId id="573" r:id="rId119"/>
    <p:sldId id="574" r:id="rId120"/>
    <p:sldId id="559" r:id="rId121"/>
    <p:sldId id="560" r:id="rId122"/>
    <p:sldId id="575" r:id="rId12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2B2F1A-028D-C930-4E75-E169A0CED2EE}" name="Francesca Guarniero" initials="FG" userId="S::f.guarniero@hydronova.tech::0fa867af-29e1-4677-9faa-5e07ea560005" providerId="AD"/>
  <p188:author id="{89F7F653-C1FC-97A4-8CCF-2BCF4D9FCD7C}" name="Nicola Nardi" initials="NN" userId="S::n.nardi@hydronova.tech::94207a1c-e45f-4c77-8813-6bc74c19ca85" providerId="AD"/>
  <p188:author id="{21D620E8-C8F8-2ABE-3CAF-1AC0759BF0F2}" name="Nicola Nardi" initials="NN" userId="Nicola Nard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Cattarossi" initials="AC" lastIdx="5" clrIdx="0">
    <p:extLst>
      <p:ext uri="{19B8F6BF-5375-455C-9EA6-DF929625EA0E}">
        <p15:presenceInfo xmlns:p15="http://schemas.microsoft.com/office/powerpoint/2012/main" userId="Andrea Cattaros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8D7"/>
    <a:srgbClr val="3D6C85"/>
    <a:srgbClr val="F7B316"/>
    <a:srgbClr val="F0F0F0"/>
    <a:srgbClr val="1A699E"/>
    <a:srgbClr val="31579B"/>
    <a:srgbClr val="B4DF85"/>
    <a:srgbClr val="C7E0FF"/>
    <a:srgbClr val="9BC8FF"/>
    <a:srgbClr val="3C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0712" autoAdjust="0"/>
  </p:normalViewPr>
  <p:slideViewPr>
    <p:cSldViewPr snapToGrid="0">
      <p:cViewPr varScale="1">
        <p:scale>
          <a:sx n="85" d="100"/>
          <a:sy n="85" d="100"/>
        </p:scale>
        <p:origin x="1296"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o Mastrocola" userId="7451a914-0db8-4dd6-87df-353f13c2ac3c" providerId="ADAL" clId="{507FAB3C-D946-4600-8540-36EC9F0EC299}"/>
    <pc:docChg chg="custSel addSld delSld modSld">
      <pc:chgData name="Paolo Mastrocola" userId="7451a914-0db8-4dd6-87df-353f13c2ac3c" providerId="ADAL" clId="{507FAB3C-D946-4600-8540-36EC9F0EC299}" dt="2024-12-18T08:32:04.645" v="825" actId="14100"/>
      <pc:docMkLst>
        <pc:docMk/>
      </pc:docMkLst>
      <pc:sldChg chg="modSp mod">
        <pc:chgData name="Paolo Mastrocola" userId="7451a914-0db8-4dd6-87df-353f13c2ac3c" providerId="ADAL" clId="{507FAB3C-D946-4600-8540-36EC9F0EC299}" dt="2024-12-18T08:03:22.618" v="699" actId="1076"/>
        <pc:sldMkLst>
          <pc:docMk/>
          <pc:sldMk cId="4268284722" sldId="353"/>
        </pc:sldMkLst>
      </pc:sldChg>
      <pc:sldChg chg="del">
        <pc:chgData name="Paolo Mastrocola" userId="7451a914-0db8-4dd6-87df-353f13c2ac3c" providerId="ADAL" clId="{507FAB3C-D946-4600-8540-36EC9F0EC299}" dt="2024-12-18T07:36:52.549" v="13" actId="47"/>
        <pc:sldMkLst>
          <pc:docMk/>
          <pc:sldMk cId="3141005793" sldId="416"/>
        </pc:sldMkLst>
      </pc:sldChg>
      <pc:sldChg chg="del">
        <pc:chgData name="Paolo Mastrocola" userId="7451a914-0db8-4dd6-87df-353f13c2ac3c" providerId="ADAL" clId="{507FAB3C-D946-4600-8540-36EC9F0EC299}" dt="2024-12-18T07:38:40.756" v="14" actId="47"/>
        <pc:sldMkLst>
          <pc:docMk/>
          <pc:sldMk cId="99509836" sldId="419"/>
        </pc:sldMkLst>
      </pc:sldChg>
      <pc:sldChg chg="del">
        <pc:chgData name="Paolo Mastrocola" userId="7451a914-0db8-4dd6-87df-353f13c2ac3c" providerId="ADAL" clId="{507FAB3C-D946-4600-8540-36EC9F0EC299}" dt="2024-12-18T07:36:26.511" v="8" actId="47"/>
        <pc:sldMkLst>
          <pc:docMk/>
          <pc:sldMk cId="1237445428" sldId="421"/>
        </pc:sldMkLst>
      </pc:sldChg>
      <pc:sldChg chg="del">
        <pc:chgData name="Paolo Mastrocola" userId="7451a914-0db8-4dd6-87df-353f13c2ac3c" providerId="ADAL" clId="{507FAB3C-D946-4600-8540-36EC9F0EC299}" dt="2024-12-18T07:36:29.564" v="10" actId="47"/>
        <pc:sldMkLst>
          <pc:docMk/>
          <pc:sldMk cId="2353911774" sldId="422"/>
        </pc:sldMkLst>
      </pc:sldChg>
      <pc:sldChg chg="del">
        <pc:chgData name="Paolo Mastrocola" userId="7451a914-0db8-4dd6-87df-353f13c2ac3c" providerId="ADAL" clId="{507FAB3C-D946-4600-8540-36EC9F0EC299}" dt="2024-12-18T07:36:30.323" v="11" actId="47"/>
        <pc:sldMkLst>
          <pc:docMk/>
          <pc:sldMk cId="2951056607" sldId="423"/>
        </pc:sldMkLst>
      </pc:sldChg>
      <pc:sldChg chg="del">
        <pc:chgData name="Paolo Mastrocola" userId="7451a914-0db8-4dd6-87df-353f13c2ac3c" providerId="ADAL" clId="{507FAB3C-D946-4600-8540-36EC9F0EC299}" dt="2024-12-18T07:36:52.549" v="13" actId="47"/>
        <pc:sldMkLst>
          <pc:docMk/>
          <pc:sldMk cId="3157767459" sldId="424"/>
        </pc:sldMkLst>
      </pc:sldChg>
      <pc:sldChg chg="del">
        <pc:chgData name="Paolo Mastrocola" userId="7451a914-0db8-4dd6-87df-353f13c2ac3c" providerId="ADAL" clId="{507FAB3C-D946-4600-8540-36EC9F0EC299}" dt="2024-12-18T07:38:40.756" v="14" actId="47"/>
        <pc:sldMkLst>
          <pc:docMk/>
          <pc:sldMk cId="1651247483" sldId="425"/>
        </pc:sldMkLst>
      </pc:sldChg>
      <pc:sldChg chg="del">
        <pc:chgData name="Paolo Mastrocola" userId="7451a914-0db8-4dd6-87df-353f13c2ac3c" providerId="ADAL" clId="{507FAB3C-D946-4600-8540-36EC9F0EC299}" dt="2024-12-18T07:38:40.756" v="14" actId="47"/>
        <pc:sldMkLst>
          <pc:docMk/>
          <pc:sldMk cId="1063466540" sldId="426"/>
        </pc:sldMkLst>
      </pc:sldChg>
      <pc:sldChg chg="del">
        <pc:chgData name="Paolo Mastrocola" userId="7451a914-0db8-4dd6-87df-353f13c2ac3c" providerId="ADAL" clId="{507FAB3C-D946-4600-8540-36EC9F0EC299}" dt="2024-12-18T07:38:40.756" v="14" actId="47"/>
        <pc:sldMkLst>
          <pc:docMk/>
          <pc:sldMk cId="637710216" sldId="427"/>
        </pc:sldMkLst>
      </pc:sldChg>
      <pc:sldChg chg="del">
        <pc:chgData name="Paolo Mastrocola" userId="7451a914-0db8-4dd6-87df-353f13c2ac3c" providerId="ADAL" clId="{507FAB3C-D946-4600-8540-36EC9F0EC299}" dt="2024-12-18T07:38:40.756" v="14" actId="47"/>
        <pc:sldMkLst>
          <pc:docMk/>
          <pc:sldMk cId="532122343" sldId="428"/>
        </pc:sldMkLst>
      </pc:sldChg>
      <pc:sldChg chg="del">
        <pc:chgData name="Paolo Mastrocola" userId="7451a914-0db8-4dd6-87df-353f13c2ac3c" providerId="ADAL" clId="{507FAB3C-D946-4600-8540-36EC9F0EC299}" dt="2024-12-18T07:36:52.549" v="13" actId="47"/>
        <pc:sldMkLst>
          <pc:docMk/>
          <pc:sldMk cId="1405774112" sldId="435"/>
        </pc:sldMkLst>
      </pc:sldChg>
      <pc:sldChg chg="del">
        <pc:chgData name="Paolo Mastrocola" userId="7451a914-0db8-4dd6-87df-353f13c2ac3c" providerId="ADAL" clId="{507FAB3C-D946-4600-8540-36EC9F0EC299}" dt="2024-12-18T07:38:40.756" v="14" actId="47"/>
        <pc:sldMkLst>
          <pc:docMk/>
          <pc:sldMk cId="3447345968" sldId="442"/>
        </pc:sldMkLst>
      </pc:sldChg>
      <pc:sldChg chg="del">
        <pc:chgData name="Paolo Mastrocola" userId="7451a914-0db8-4dd6-87df-353f13c2ac3c" providerId="ADAL" clId="{507FAB3C-D946-4600-8540-36EC9F0EC299}" dt="2024-12-18T07:38:40.756" v="14" actId="47"/>
        <pc:sldMkLst>
          <pc:docMk/>
          <pc:sldMk cId="4211705533" sldId="444"/>
        </pc:sldMkLst>
      </pc:sldChg>
      <pc:sldChg chg="del">
        <pc:chgData name="Paolo Mastrocola" userId="7451a914-0db8-4dd6-87df-353f13c2ac3c" providerId="ADAL" clId="{507FAB3C-D946-4600-8540-36EC9F0EC299}" dt="2024-12-18T07:38:40.756" v="14" actId="47"/>
        <pc:sldMkLst>
          <pc:docMk/>
          <pc:sldMk cId="2184847282" sldId="445"/>
        </pc:sldMkLst>
      </pc:sldChg>
      <pc:sldChg chg="del">
        <pc:chgData name="Paolo Mastrocola" userId="7451a914-0db8-4dd6-87df-353f13c2ac3c" providerId="ADAL" clId="{507FAB3C-D946-4600-8540-36EC9F0EC299}" dt="2024-12-18T07:38:40.756" v="14" actId="47"/>
        <pc:sldMkLst>
          <pc:docMk/>
          <pc:sldMk cId="2893651309" sldId="447"/>
        </pc:sldMkLst>
      </pc:sldChg>
      <pc:sldChg chg="delSp modSp add mod">
        <pc:chgData name="Paolo Mastrocola" userId="7451a914-0db8-4dd6-87df-353f13c2ac3c" providerId="ADAL" clId="{507FAB3C-D946-4600-8540-36EC9F0EC299}" dt="2024-12-18T08:32:04.645" v="825" actId="14100"/>
        <pc:sldMkLst>
          <pc:docMk/>
          <pc:sldMk cId="1024085641" sldId="449"/>
        </pc:sldMkLst>
      </pc:sldChg>
      <pc:sldChg chg="del">
        <pc:chgData name="Paolo Mastrocola" userId="7451a914-0db8-4dd6-87df-353f13c2ac3c" providerId="ADAL" clId="{507FAB3C-D946-4600-8540-36EC9F0EC299}" dt="2024-12-18T07:36:52.549" v="13" actId="47"/>
        <pc:sldMkLst>
          <pc:docMk/>
          <pc:sldMk cId="1990660293" sldId="449"/>
        </pc:sldMkLst>
      </pc:sldChg>
      <pc:sldChg chg="delSp modSp add mod">
        <pc:chgData name="Paolo Mastrocola" userId="7451a914-0db8-4dd6-87df-353f13c2ac3c" providerId="ADAL" clId="{507FAB3C-D946-4600-8540-36EC9F0EC299}" dt="2024-12-18T07:52:16.728" v="478" actId="20577"/>
        <pc:sldMkLst>
          <pc:docMk/>
          <pc:sldMk cId="2838014558" sldId="450"/>
        </pc:sldMkLst>
      </pc:sldChg>
      <pc:sldChg chg="del">
        <pc:chgData name="Paolo Mastrocola" userId="7451a914-0db8-4dd6-87df-353f13c2ac3c" providerId="ADAL" clId="{507FAB3C-D946-4600-8540-36EC9F0EC299}" dt="2024-12-18T07:36:52.549" v="13" actId="47"/>
        <pc:sldMkLst>
          <pc:docMk/>
          <pc:sldMk cId="4065054521" sldId="450"/>
        </pc:sldMkLst>
      </pc:sldChg>
      <pc:sldChg chg="modSp add mod">
        <pc:chgData name="Paolo Mastrocola" userId="7451a914-0db8-4dd6-87df-353f13c2ac3c" providerId="ADAL" clId="{507FAB3C-D946-4600-8540-36EC9F0EC299}" dt="2024-12-18T08:30:28.026" v="737" actId="20577"/>
        <pc:sldMkLst>
          <pc:docMk/>
          <pc:sldMk cId="814237117" sldId="451"/>
        </pc:sldMkLst>
      </pc:sldChg>
      <pc:sldChg chg="del">
        <pc:chgData name="Paolo Mastrocola" userId="7451a914-0db8-4dd6-87df-353f13c2ac3c" providerId="ADAL" clId="{507FAB3C-D946-4600-8540-36EC9F0EC299}" dt="2024-12-18T07:36:52.549" v="13" actId="47"/>
        <pc:sldMkLst>
          <pc:docMk/>
          <pc:sldMk cId="4116193446" sldId="451"/>
        </pc:sldMkLst>
      </pc:sldChg>
      <pc:sldChg chg="del">
        <pc:chgData name="Paolo Mastrocola" userId="7451a914-0db8-4dd6-87df-353f13c2ac3c" providerId="ADAL" clId="{507FAB3C-D946-4600-8540-36EC9F0EC299}" dt="2024-12-18T07:38:40.756" v="14" actId="47"/>
        <pc:sldMkLst>
          <pc:docMk/>
          <pc:sldMk cId="1269696775" sldId="452"/>
        </pc:sldMkLst>
      </pc:sldChg>
      <pc:sldChg chg="del">
        <pc:chgData name="Paolo Mastrocola" userId="7451a914-0db8-4dd6-87df-353f13c2ac3c" providerId="ADAL" clId="{507FAB3C-D946-4600-8540-36EC9F0EC299}" dt="2024-12-18T07:38:40.756" v="14" actId="47"/>
        <pc:sldMkLst>
          <pc:docMk/>
          <pc:sldMk cId="1082892435" sldId="453"/>
        </pc:sldMkLst>
      </pc:sldChg>
      <pc:sldChg chg="del">
        <pc:chgData name="Paolo Mastrocola" userId="7451a914-0db8-4dd6-87df-353f13c2ac3c" providerId="ADAL" clId="{507FAB3C-D946-4600-8540-36EC9F0EC299}" dt="2024-12-18T07:38:40.756" v="14" actId="47"/>
        <pc:sldMkLst>
          <pc:docMk/>
          <pc:sldMk cId="2683272793" sldId="454"/>
        </pc:sldMkLst>
      </pc:sldChg>
      <pc:sldChg chg="del">
        <pc:chgData name="Paolo Mastrocola" userId="7451a914-0db8-4dd6-87df-353f13c2ac3c" providerId="ADAL" clId="{507FAB3C-D946-4600-8540-36EC9F0EC299}" dt="2024-12-18T07:38:40.756" v="14" actId="47"/>
        <pc:sldMkLst>
          <pc:docMk/>
          <pc:sldMk cId="1350247972" sldId="455"/>
        </pc:sldMkLst>
      </pc:sldChg>
      <pc:sldChg chg="del">
        <pc:chgData name="Paolo Mastrocola" userId="7451a914-0db8-4dd6-87df-353f13c2ac3c" providerId="ADAL" clId="{507FAB3C-D946-4600-8540-36EC9F0EC299}" dt="2024-12-18T07:38:40.756" v="14" actId="47"/>
        <pc:sldMkLst>
          <pc:docMk/>
          <pc:sldMk cId="1539271996" sldId="456"/>
        </pc:sldMkLst>
      </pc:sldChg>
      <pc:sldChg chg="del">
        <pc:chgData name="Paolo Mastrocola" userId="7451a914-0db8-4dd6-87df-353f13c2ac3c" providerId="ADAL" clId="{507FAB3C-D946-4600-8540-36EC9F0EC299}" dt="2024-12-18T07:38:40.756" v="14" actId="47"/>
        <pc:sldMkLst>
          <pc:docMk/>
          <pc:sldMk cId="2992279574" sldId="457"/>
        </pc:sldMkLst>
      </pc:sldChg>
      <pc:sldChg chg="del">
        <pc:chgData name="Paolo Mastrocola" userId="7451a914-0db8-4dd6-87df-353f13c2ac3c" providerId="ADAL" clId="{507FAB3C-D946-4600-8540-36EC9F0EC299}" dt="2024-12-18T07:38:40.756" v="14" actId="47"/>
        <pc:sldMkLst>
          <pc:docMk/>
          <pc:sldMk cId="2381883440" sldId="458"/>
        </pc:sldMkLst>
      </pc:sldChg>
      <pc:sldChg chg="del">
        <pc:chgData name="Paolo Mastrocola" userId="7451a914-0db8-4dd6-87df-353f13c2ac3c" providerId="ADAL" clId="{507FAB3C-D946-4600-8540-36EC9F0EC299}" dt="2024-12-18T07:36:52.549" v="13" actId="47"/>
        <pc:sldMkLst>
          <pc:docMk/>
          <pc:sldMk cId="2714389104" sldId="459"/>
        </pc:sldMkLst>
      </pc:sldChg>
      <pc:sldChg chg="del">
        <pc:chgData name="Paolo Mastrocola" userId="7451a914-0db8-4dd6-87df-353f13c2ac3c" providerId="ADAL" clId="{507FAB3C-D946-4600-8540-36EC9F0EC299}" dt="2024-12-18T07:36:52.549" v="13" actId="47"/>
        <pc:sldMkLst>
          <pc:docMk/>
          <pc:sldMk cId="2886705842" sldId="460"/>
        </pc:sldMkLst>
      </pc:sldChg>
      <pc:sldChg chg="del">
        <pc:chgData name="Paolo Mastrocola" userId="7451a914-0db8-4dd6-87df-353f13c2ac3c" providerId="ADAL" clId="{507FAB3C-D946-4600-8540-36EC9F0EC299}" dt="2024-12-18T07:38:40.756" v="14" actId="47"/>
        <pc:sldMkLst>
          <pc:docMk/>
          <pc:sldMk cId="870112671" sldId="461"/>
        </pc:sldMkLst>
      </pc:sldChg>
      <pc:sldChg chg="del">
        <pc:chgData name="Paolo Mastrocola" userId="7451a914-0db8-4dd6-87df-353f13c2ac3c" providerId="ADAL" clId="{507FAB3C-D946-4600-8540-36EC9F0EC299}" dt="2024-12-18T07:36:31.858" v="12" actId="47"/>
        <pc:sldMkLst>
          <pc:docMk/>
          <pc:sldMk cId="3420615949" sldId="462"/>
        </pc:sldMkLst>
      </pc:sldChg>
      <pc:sldChg chg="del">
        <pc:chgData name="Paolo Mastrocola" userId="7451a914-0db8-4dd6-87df-353f13c2ac3c" providerId="ADAL" clId="{507FAB3C-D946-4600-8540-36EC9F0EC299}" dt="2024-12-18T07:36:28.132" v="9" actId="47"/>
        <pc:sldMkLst>
          <pc:docMk/>
          <pc:sldMk cId="3800039081" sldId="463"/>
        </pc:sldMkLst>
      </pc:sldChg>
      <pc:sldChg chg="del">
        <pc:chgData name="Paolo Mastrocola" userId="7451a914-0db8-4dd6-87df-353f13c2ac3c" providerId="ADAL" clId="{507FAB3C-D946-4600-8540-36EC9F0EC299}" dt="2024-12-18T07:38:40.756" v="14" actId="47"/>
        <pc:sldMkLst>
          <pc:docMk/>
          <pc:sldMk cId="814090442" sldId="464"/>
        </pc:sldMkLst>
      </pc:sldChg>
      <pc:sldChg chg="del">
        <pc:chgData name="Paolo Mastrocola" userId="7451a914-0db8-4dd6-87df-353f13c2ac3c" providerId="ADAL" clId="{507FAB3C-D946-4600-8540-36EC9F0EC299}" dt="2024-12-18T07:38:40.756" v="14" actId="47"/>
        <pc:sldMkLst>
          <pc:docMk/>
          <pc:sldMk cId="1768473738" sldId="465"/>
        </pc:sldMkLst>
      </pc:sldChg>
      <pc:sldChg chg="del">
        <pc:chgData name="Paolo Mastrocola" userId="7451a914-0db8-4dd6-87df-353f13c2ac3c" providerId="ADAL" clId="{507FAB3C-D946-4600-8540-36EC9F0EC299}" dt="2024-12-18T07:38:40.756" v="14" actId="47"/>
        <pc:sldMkLst>
          <pc:docMk/>
          <pc:sldMk cId="188700268" sldId="466"/>
        </pc:sldMkLst>
      </pc:sldChg>
      <pc:sldChg chg="del">
        <pc:chgData name="Paolo Mastrocola" userId="7451a914-0db8-4dd6-87df-353f13c2ac3c" providerId="ADAL" clId="{507FAB3C-D946-4600-8540-36EC9F0EC299}" dt="2024-12-18T07:38:40.756" v="14" actId="47"/>
        <pc:sldMkLst>
          <pc:docMk/>
          <pc:sldMk cId="668307064" sldId="467"/>
        </pc:sldMkLst>
      </pc:sldChg>
      <pc:sldChg chg="del">
        <pc:chgData name="Paolo Mastrocola" userId="7451a914-0db8-4dd6-87df-353f13c2ac3c" providerId="ADAL" clId="{507FAB3C-D946-4600-8540-36EC9F0EC299}" dt="2024-12-18T07:38:40.756" v="14" actId="47"/>
        <pc:sldMkLst>
          <pc:docMk/>
          <pc:sldMk cId="2086767484" sldId="468"/>
        </pc:sldMkLst>
      </pc:sldChg>
      <pc:sldChg chg="del">
        <pc:chgData name="Paolo Mastrocola" userId="7451a914-0db8-4dd6-87df-353f13c2ac3c" providerId="ADAL" clId="{507FAB3C-D946-4600-8540-36EC9F0EC299}" dt="2024-12-18T07:38:40.756" v="14" actId="47"/>
        <pc:sldMkLst>
          <pc:docMk/>
          <pc:sldMk cId="3940455057" sldId="469"/>
        </pc:sldMkLst>
      </pc:sldChg>
      <pc:sldChg chg="del">
        <pc:chgData name="Paolo Mastrocola" userId="7451a914-0db8-4dd6-87df-353f13c2ac3c" providerId="ADAL" clId="{507FAB3C-D946-4600-8540-36EC9F0EC299}" dt="2024-12-18T07:38:40.756" v="14" actId="47"/>
        <pc:sldMkLst>
          <pc:docMk/>
          <pc:sldMk cId="501038154" sldId="470"/>
        </pc:sldMkLst>
      </pc:sldChg>
      <pc:sldChg chg="del">
        <pc:chgData name="Paolo Mastrocola" userId="7451a914-0db8-4dd6-87df-353f13c2ac3c" providerId="ADAL" clId="{507FAB3C-D946-4600-8540-36EC9F0EC299}" dt="2024-12-18T07:38:40.756" v="14" actId="47"/>
        <pc:sldMkLst>
          <pc:docMk/>
          <pc:sldMk cId="2919872171" sldId="471"/>
        </pc:sldMkLst>
      </pc:sldChg>
      <pc:sldChg chg="del">
        <pc:chgData name="Paolo Mastrocola" userId="7451a914-0db8-4dd6-87df-353f13c2ac3c" providerId="ADAL" clId="{507FAB3C-D946-4600-8540-36EC9F0EC299}" dt="2024-12-18T07:38:40.756" v="14" actId="47"/>
        <pc:sldMkLst>
          <pc:docMk/>
          <pc:sldMk cId="3539966694" sldId="472"/>
        </pc:sldMkLst>
      </pc:sldChg>
      <pc:sldChg chg="del">
        <pc:chgData name="Paolo Mastrocola" userId="7451a914-0db8-4dd6-87df-353f13c2ac3c" providerId="ADAL" clId="{507FAB3C-D946-4600-8540-36EC9F0EC299}" dt="2024-12-18T07:38:40.756" v="14" actId="47"/>
        <pc:sldMkLst>
          <pc:docMk/>
          <pc:sldMk cId="622942716" sldId="473"/>
        </pc:sldMkLst>
      </pc:sldChg>
      <pc:sldChg chg="del">
        <pc:chgData name="Paolo Mastrocola" userId="7451a914-0db8-4dd6-87df-353f13c2ac3c" providerId="ADAL" clId="{507FAB3C-D946-4600-8540-36EC9F0EC299}" dt="2024-12-18T07:38:40.756" v="14" actId="47"/>
        <pc:sldMkLst>
          <pc:docMk/>
          <pc:sldMk cId="4016960035" sldId="474"/>
        </pc:sldMkLst>
      </pc:sldChg>
      <pc:sldChg chg="del">
        <pc:chgData name="Paolo Mastrocola" userId="7451a914-0db8-4dd6-87df-353f13c2ac3c" providerId="ADAL" clId="{507FAB3C-D946-4600-8540-36EC9F0EC299}" dt="2024-12-18T07:38:40.756" v="14" actId="47"/>
        <pc:sldMkLst>
          <pc:docMk/>
          <pc:sldMk cId="1118189334" sldId="475"/>
        </pc:sldMkLst>
      </pc:sldChg>
      <pc:sldChg chg="del">
        <pc:chgData name="Paolo Mastrocola" userId="7451a914-0db8-4dd6-87df-353f13c2ac3c" providerId="ADAL" clId="{507FAB3C-D946-4600-8540-36EC9F0EC299}" dt="2024-12-18T07:38:40.756" v="14" actId="47"/>
        <pc:sldMkLst>
          <pc:docMk/>
          <pc:sldMk cId="1767323634" sldId="476"/>
        </pc:sldMkLst>
      </pc:sldChg>
      <pc:sldChg chg="del">
        <pc:chgData name="Paolo Mastrocola" userId="7451a914-0db8-4dd6-87df-353f13c2ac3c" providerId="ADAL" clId="{507FAB3C-D946-4600-8540-36EC9F0EC299}" dt="2024-12-18T07:38:40.756" v="14" actId="47"/>
        <pc:sldMkLst>
          <pc:docMk/>
          <pc:sldMk cId="1204857983" sldId="477"/>
        </pc:sldMkLst>
      </pc:sldChg>
      <pc:sldChg chg="del">
        <pc:chgData name="Paolo Mastrocola" userId="7451a914-0db8-4dd6-87df-353f13c2ac3c" providerId="ADAL" clId="{507FAB3C-D946-4600-8540-36EC9F0EC299}" dt="2024-12-18T07:38:40.756" v="14" actId="47"/>
        <pc:sldMkLst>
          <pc:docMk/>
          <pc:sldMk cId="1317406952" sldId="478"/>
        </pc:sldMkLst>
      </pc:sldChg>
      <pc:sldChg chg="del">
        <pc:chgData name="Paolo Mastrocola" userId="7451a914-0db8-4dd6-87df-353f13c2ac3c" providerId="ADAL" clId="{507FAB3C-D946-4600-8540-36EC9F0EC299}" dt="2024-12-18T07:38:40.756" v="14" actId="47"/>
        <pc:sldMkLst>
          <pc:docMk/>
          <pc:sldMk cId="914896898" sldId="479"/>
        </pc:sldMkLst>
      </pc:sldChg>
      <pc:sldChg chg="del">
        <pc:chgData name="Paolo Mastrocola" userId="7451a914-0db8-4dd6-87df-353f13c2ac3c" providerId="ADAL" clId="{507FAB3C-D946-4600-8540-36EC9F0EC299}" dt="2024-12-18T07:38:40.756" v="14" actId="47"/>
        <pc:sldMkLst>
          <pc:docMk/>
          <pc:sldMk cId="1139633771" sldId="480"/>
        </pc:sldMkLst>
      </pc:sldChg>
      <pc:sldChg chg="del">
        <pc:chgData name="Paolo Mastrocola" userId="7451a914-0db8-4dd6-87df-353f13c2ac3c" providerId="ADAL" clId="{507FAB3C-D946-4600-8540-36EC9F0EC299}" dt="2024-12-18T07:38:40.756" v="14" actId="47"/>
        <pc:sldMkLst>
          <pc:docMk/>
          <pc:sldMk cId="1622770373" sldId="481"/>
        </pc:sldMkLst>
      </pc:sldChg>
      <pc:sldChg chg="del">
        <pc:chgData name="Paolo Mastrocola" userId="7451a914-0db8-4dd6-87df-353f13c2ac3c" providerId="ADAL" clId="{507FAB3C-D946-4600-8540-36EC9F0EC299}" dt="2024-12-18T07:38:40.756" v="14" actId="47"/>
        <pc:sldMkLst>
          <pc:docMk/>
          <pc:sldMk cId="1892442215" sldId="482"/>
        </pc:sldMkLst>
      </pc:sldChg>
      <pc:sldChg chg="del">
        <pc:chgData name="Paolo Mastrocola" userId="7451a914-0db8-4dd6-87df-353f13c2ac3c" providerId="ADAL" clId="{507FAB3C-D946-4600-8540-36EC9F0EC299}" dt="2024-12-18T07:38:40.756" v="14" actId="47"/>
        <pc:sldMkLst>
          <pc:docMk/>
          <pc:sldMk cId="2063784271" sldId="483"/>
        </pc:sldMkLst>
      </pc:sldChg>
      <pc:sldChg chg="del">
        <pc:chgData name="Paolo Mastrocola" userId="7451a914-0db8-4dd6-87df-353f13c2ac3c" providerId="ADAL" clId="{507FAB3C-D946-4600-8540-36EC9F0EC299}" dt="2024-12-18T07:38:40.756" v="14" actId="47"/>
        <pc:sldMkLst>
          <pc:docMk/>
          <pc:sldMk cId="3140556640" sldId="484"/>
        </pc:sldMkLst>
      </pc:sldChg>
      <pc:sldChg chg="del">
        <pc:chgData name="Paolo Mastrocola" userId="7451a914-0db8-4dd6-87df-353f13c2ac3c" providerId="ADAL" clId="{507FAB3C-D946-4600-8540-36EC9F0EC299}" dt="2024-12-18T07:38:40.756" v="14" actId="47"/>
        <pc:sldMkLst>
          <pc:docMk/>
          <pc:sldMk cId="4136068551" sldId="485"/>
        </pc:sldMkLst>
      </pc:sldChg>
      <pc:sldChg chg="del">
        <pc:chgData name="Paolo Mastrocola" userId="7451a914-0db8-4dd6-87df-353f13c2ac3c" providerId="ADAL" clId="{507FAB3C-D946-4600-8540-36EC9F0EC299}" dt="2024-12-18T07:38:40.756" v="14" actId="47"/>
        <pc:sldMkLst>
          <pc:docMk/>
          <pc:sldMk cId="1898619841" sldId="486"/>
        </pc:sldMkLst>
      </pc:sldChg>
      <pc:sldChg chg="del">
        <pc:chgData name="Paolo Mastrocola" userId="7451a914-0db8-4dd6-87df-353f13c2ac3c" providerId="ADAL" clId="{507FAB3C-D946-4600-8540-36EC9F0EC299}" dt="2024-12-18T07:38:40.756" v="14" actId="47"/>
        <pc:sldMkLst>
          <pc:docMk/>
          <pc:sldMk cId="803613214" sldId="487"/>
        </pc:sldMkLst>
      </pc:sldChg>
      <pc:sldChg chg="del">
        <pc:chgData name="Paolo Mastrocola" userId="7451a914-0db8-4dd6-87df-353f13c2ac3c" providerId="ADAL" clId="{507FAB3C-D946-4600-8540-36EC9F0EC299}" dt="2024-12-18T07:38:40.756" v="14" actId="47"/>
        <pc:sldMkLst>
          <pc:docMk/>
          <pc:sldMk cId="1428949816" sldId="488"/>
        </pc:sldMkLst>
      </pc:sldChg>
      <pc:sldChg chg="del">
        <pc:chgData name="Paolo Mastrocola" userId="7451a914-0db8-4dd6-87df-353f13c2ac3c" providerId="ADAL" clId="{507FAB3C-D946-4600-8540-36EC9F0EC299}" dt="2024-12-18T07:38:40.756" v="14" actId="47"/>
        <pc:sldMkLst>
          <pc:docMk/>
          <pc:sldMk cId="1581745191" sldId="489"/>
        </pc:sldMkLst>
      </pc:sldChg>
      <pc:sldChg chg="del">
        <pc:chgData name="Paolo Mastrocola" userId="7451a914-0db8-4dd6-87df-353f13c2ac3c" providerId="ADAL" clId="{507FAB3C-D946-4600-8540-36EC9F0EC299}" dt="2024-12-18T07:38:40.756" v="14" actId="47"/>
        <pc:sldMkLst>
          <pc:docMk/>
          <pc:sldMk cId="802664402" sldId="490"/>
        </pc:sldMkLst>
      </pc:sldChg>
      <pc:sldChg chg="del">
        <pc:chgData name="Paolo Mastrocola" userId="7451a914-0db8-4dd6-87df-353f13c2ac3c" providerId="ADAL" clId="{507FAB3C-D946-4600-8540-36EC9F0EC299}" dt="2024-12-18T07:38:40.756" v="14" actId="47"/>
        <pc:sldMkLst>
          <pc:docMk/>
          <pc:sldMk cId="2031835729" sldId="491"/>
        </pc:sldMkLst>
      </pc:sldChg>
      <pc:sldChg chg="del">
        <pc:chgData name="Paolo Mastrocola" userId="7451a914-0db8-4dd6-87df-353f13c2ac3c" providerId="ADAL" clId="{507FAB3C-D946-4600-8540-36EC9F0EC299}" dt="2024-12-18T07:38:40.756" v="14" actId="47"/>
        <pc:sldMkLst>
          <pc:docMk/>
          <pc:sldMk cId="4063808337" sldId="492"/>
        </pc:sldMkLst>
      </pc:sldChg>
      <pc:sldChg chg="del">
        <pc:chgData name="Paolo Mastrocola" userId="7451a914-0db8-4dd6-87df-353f13c2ac3c" providerId="ADAL" clId="{507FAB3C-D946-4600-8540-36EC9F0EC299}" dt="2024-12-18T07:38:40.756" v="14" actId="47"/>
        <pc:sldMkLst>
          <pc:docMk/>
          <pc:sldMk cId="320868475" sldId="493"/>
        </pc:sldMkLst>
      </pc:sldChg>
      <pc:sldChg chg="del">
        <pc:chgData name="Paolo Mastrocola" userId="7451a914-0db8-4dd6-87df-353f13c2ac3c" providerId="ADAL" clId="{507FAB3C-D946-4600-8540-36EC9F0EC299}" dt="2024-12-18T07:38:40.756" v="14" actId="47"/>
        <pc:sldMkLst>
          <pc:docMk/>
          <pc:sldMk cId="4280047901" sldId="494"/>
        </pc:sldMkLst>
      </pc:sldChg>
      <pc:sldChg chg="del">
        <pc:chgData name="Paolo Mastrocola" userId="7451a914-0db8-4dd6-87df-353f13c2ac3c" providerId="ADAL" clId="{507FAB3C-D946-4600-8540-36EC9F0EC299}" dt="2024-12-18T07:38:40.756" v="14" actId="47"/>
        <pc:sldMkLst>
          <pc:docMk/>
          <pc:sldMk cId="394570385" sldId="495"/>
        </pc:sldMkLst>
      </pc:sldChg>
      <pc:sldChg chg="del">
        <pc:chgData name="Paolo Mastrocola" userId="7451a914-0db8-4dd6-87df-353f13c2ac3c" providerId="ADAL" clId="{507FAB3C-D946-4600-8540-36EC9F0EC299}" dt="2024-12-18T07:38:40.756" v="14" actId="47"/>
        <pc:sldMkLst>
          <pc:docMk/>
          <pc:sldMk cId="2731791245" sldId="496"/>
        </pc:sldMkLst>
      </pc:sldChg>
      <pc:sldChg chg="del">
        <pc:chgData name="Paolo Mastrocola" userId="7451a914-0db8-4dd6-87df-353f13c2ac3c" providerId="ADAL" clId="{507FAB3C-D946-4600-8540-36EC9F0EC299}" dt="2024-12-18T07:38:40.756" v="14" actId="47"/>
        <pc:sldMkLst>
          <pc:docMk/>
          <pc:sldMk cId="1735288878" sldId="497"/>
        </pc:sldMkLst>
      </pc:sldChg>
      <pc:sldChg chg="del">
        <pc:chgData name="Paolo Mastrocola" userId="7451a914-0db8-4dd6-87df-353f13c2ac3c" providerId="ADAL" clId="{507FAB3C-D946-4600-8540-36EC9F0EC299}" dt="2024-12-18T07:38:40.756" v="14" actId="47"/>
        <pc:sldMkLst>
          <pc:docMk/>
          <pc:sldMk cId="1125364923" sldId="498"/>
        </pc:sldMkLst>
      </pc:sldChg>
      <pc:sldChg chg="del">
        <pc:chgData name="Paolo Mastrocola" userId="7451a914-0db8-4dd6-87df-353f13c2ac3c" providerId="ADAL" clId="{507FAB3C-D946-4600-8540-36EC9F0EC299}" dt="2024-12-18T07:38:40.756" v="14" actId="47"/>
        <pc:sldMkLst>
          <pc:docMk/>
          <pc:sldMk cId="593594616" sldId="499"/>
        </pc:sldMkLst>
      </pc:sldChg>
      <pc:sldChg chg="del">
        <pc:chgData name="Paolo Mastrocola" userId="7451a914-0db8-4dd6-87df-353f13c2ac3c" providerId="ADAL" clId="{507FAB3C-D946-4600-8540-36EC9F0EC299}" dt="2024-12-18T07:38:40.756" v="14" actId="47"/>
        <pc:sldMkLst>
          <pc:docMk/>
          <pc:sldMk cId="223009708" sldId="500"/>
        </pc:sldMkLst>
      </pc:sldChg>
      <pc:sldChg chg="del">
        <pc:chgData name="Paolo Mastrocola" userId="7451a914-0db8-4dd6-87df-353f13c2ac3c" providerId="ADAL" clId="{507FAB3C-D946-4600-8540-36EC9F0EC299}" dt="2024-12-18T07:36:52.549" v="13" actId="47"/>
        <pc:sldMkLst>
          <pc:docMk/>
          <pc:sldMk cId="2466101393" sldId="501"/>
        </pc:sldMkLst>
      </pc:sldChg>
      <pc:sldChg chg="del">
        <pc:chgData name="Paolo Mastrocola" userId="7451a914-0db8-4dd6-87df-353f13c2ac3c" providerId="ADAL" clId="{507FAB3C-D946-4600-8540-36EC9F0EC299}" dt="2024-12-18T07:36:52.549" v="13" actId="47"/>
        <pc:sldMkLst>
          <pc:docMk/>
          <pc:sldMk cId="2578558077" sldId="502"/>
        </pc:sldMkLst>
      </pc:sldChg>
      <pc:sldChg chg="del">
        <pc:chgData name="Paolo Mastrocola" userId="7451a914-0db8-4dd6-87df-353f13c2ac3c" providerId="ADAL" clId="{507FAB3C-D946-4600-8540-36EC9F0EC299}" dt="2024-12-18T07:38:40.756" v="14" actId="47"/>
        <pc:sldMkLst>
          <pc:docMk/>
          <pc:sldMk cId="1538391251" sldId="503"/>
        </pc:sldMkLst>
      </pc:sldChg>
      <pc:sldChg chg="del">
        <pc:chgData name="Paolo Mastrocola" userId="7451a914-0db8-4dd6-87df-353f13c2ac3c" providerId="ADAL" clId="{507FAB3C-D946-4600-8540-36EC9F0EC299}" dt="2024-12-18T07:38:40.756" v="14" actId="47"/>
        <pc:sldMkLst>
          <pc:docMk/>
          <pc:sldMk cId="3363251385" sldId="504"/>
        </pc:sldMkLst>
      </pc:sldChg>
      <pc:sldChg chg="del">
        <pc:chgData name="Paolo Mastrocola" userId="7451a914-0db8-4dd6-87df-353f13c2ac3c" providerId="ADAL" clId="{507FAB3C-D946-4600-8540-36EC9F0EC299}" dt="2024-12-18T07:38:40.756" v="14" actId="47"/>
        <pc:sldMkLst>
          <pc:docMk/>
          <pc:sldMk cId="3874635320" sldId="505"/>
        </pc:sldMkLst>
      </pc:sldChg>
      <pc:sldChg chg="del">
        <pc:chgData name="Paolo Mastrocola" userId="7451a914-0db8-4dd6-87df-353f13c2ac3c" providerId="ADAL" clId="{507FAB3C-D946-4600-8540-36EC9F0EC299}" dt="2024-12-18T07:38:40.756" v="14" actId="47"/>
        <pc:sldMkLst>
          <pc:docMk/>
          <pc:sldMk cId="2034034948" sldId="506"/>
        </pc:sldMkLst>
      </pc:sldChg>
      <pc:sldChg chg="del">
        <pc:chgData name="Paolo Mastrocola" userId="7451a914-0db8-4dd6-87df-353f13c2ac3c" providerId="ADAL" clId="{507FAB3C-D946-4600-8540-36EC9F0EC299}" dt="2024-12-18T07:38:40.756" v="14" actId="47"/>
        <pc:sldMkLst>
          <pc:docMk/>
          <pc:sldMk cId="1121635" sldId="507"/>
        </pc:sldMkLst>
      </pc:sldChg>
      <pc:sldChg chg="del">
        <pc:chgData name="Paolo Mastrocola" userId="7451a914-0db8-4dd6-87df-353f13c2ac3c" providerId="ADAL" clId="{507FAB3C-D946-4600-8540-36EC9F0EC299}" dt="2024-12-18T07:38:40.756" v="14" actId="47"/>
        <pc:sldMkLst>
          <pc:docMk/>
          <pc:sldMk cId="234239028" sldId="508"/>
        </pc:sldMkLst>
      </pc:sldChg>
      <pc:sldChg chg="del">
        <pc:chgData name="Paolo Mastrocola" userId="7451a914-0db8-4dd6-87df-353f13c2ac3c" providerId="ADAL" clId="{507FAB3C-D946-4600-8540-36EC9F0EC299}" dt="2024-12-18T07:38:40.756" v="14" actId="47"/>
        <pc:sldMkLst>
          <pc:docMk/>
          <pc:sldMk cId="2060686784" sldId="509"/>
        </pc:sldMkLst>
      </pc:sldChg>
      <pc:sldChg chg="del">
        <pc:chgData name="Paolo Mastrocola" userId="7451a914-0db8-4dd6-87df-353f13c2ac3c" providerId="ADAL" clId="{507FAB3C-D946-4600-8540-36EC9F0EC299}" dt="2024-12-18T07:38:40.756" v="14" actId="47"/>
        <pc:sldMkLst>
          <pc:docMk/>
          <pc:sldMk cId="4177212956" sldId="510"/>
        </pc:sldMkLst>
      </pc:sldChg>
    </pc:docChg>
  </pc:docChgLst>
  <pc:docChgLst>
    <pc:chgData name="Federica Baldasso" userId="77aea3c1-7c69-472e-bf20-8f6fae61a860" providerId="ADAL" clId="{CDBD324C-E5AD-4917-B102-772FFAD47615}"/>
    <pc:docChg chg="modSld">
      <pc:chgData name="Federica Baldasso" userId="77aea3c1-7c69-472e-bf20-8f6fae61a860" providerId="ADAL" clId="{CDBD324C-E5AD-4917-B102-772FFAD47615}" dt="2025-04-30T09:48:34.331" v="24" actId="1035"/>
      <pc:docMkLst>
        <pc:docMk/>
      </pc:docMkLst>
      <pc:sldChg chg="modSp mod">
        <pc:chgData name="Federica Baldasso" userId="77aea3c1-7c69-472e-bf20-8f6fae61a860" providerId="ADAL" clId="{CDBD324C-E5AD-4917-B102-772FFAD47615}" dt="2025-04-30T09:48:34.331" v="24" actId="1035"/>
        <pc:sldMkLst>
          <pc:docMk/>
          <pc:sldMk cId="4268284722" sldId="353"/>
        </pc:sldMkLst>
        <pc:spChg chg="mod">
          <ac:chgData name="Federica Baldasso" userId="77aea3c1-7c69-472e-bf20-8f6fae61a860" providerId="ADAL" clId="{CDBD324C-E5AD-4917-B102-772FFAD47615}" dt="2025-04-30T09:48:34.331" v="24" actId="1035"/>
          <ac:spMkLst>
            <pc:docMk/>
            <pc:sldMk cId="4268284722" sldId="353"/>
            <ac:spMk id="5" creationId="{2FDF9260-A2D5-E2DB-E603-813AB544DB4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DF1DA-8A85-4EB7-9948-D6F588BEEC4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6824A6A3-B226-4A38-8826-1B581E4A62FA}">
      <dgm:prSet phldrT="[Testo]"/>
      <dgm:spPr>
        <a:noFill/>
      </dgm:spPr>
      <dgm:t>
        <a:bodyPr/>
        <a:lstStyle/>
        <a:p>
          <a:endParaRPr lang="en-US"/>
        </a:p>
      </dgm:t>
    </dgm:pt>
    <dgm:pt modelId="{AE1224FA-CF30-41BE-94A5-D9CF8F96AF3C}" type="parTrans" cxnId="{AA086B00-2B67-49FC-8E97-C761C7DF5424}">
      <dgm:prSet/>
      <dgm:spPr/>
      <dgm:t>
        <a:bodyPr/>
        <a:lstStyle/>
        <a:p>
          <a:endParaRPr lang="en-US"/>
        </a:p>
      </dgm:t>
    </dgm:pt>
    <dgm:pt modelId="{7FE41A78-426D-41B9-9B50-19CCA6A14E41}" type="sibTrans" cxnId="{AA086B00-2B67-49FC-8E97-C761C7DF5424}">
      <dgm:prSet/>
      <dgm:spPr/>
      <dgm:t>
        <a:bodyPr/>
        <a:lstStyle/>
        <a:p>
          <a:endParaRPr lang="en-US"/>
        </a:p>
      </dgm:t>
    </dgm:pt>
    <dgm:pt modelId="{48835025-6D77-4350-83F7-60FDDCF29B66}">
      <dgm:prSet phldrT="[Testo]"/>
      <dgm:spPr>
        <a:noFill/>
      </dgm:spPr>
      <dgm:t>
        <a:bodyPr/>
        <a:lstStyle/>
        <a:p>
          <a:endParaRPr lang="en-US"/>
        </a:p>
      </dgm:t>
    </dgm:pt>
    <dgm:pt modelId="{ED2C4C66-7662-4F19-98CA-BDE90CF1299E}" type="parTrans" cxnId="{BA2A8222-48C3-4E34-814E-37DCE5415FC0}">
      <dgm:prSet/>
      <dgm:spPr/>
      <dgm:t>
        <a:bodyPr/>
        <a:lstStyle/>
        <a:p>
          <a:endParaRPr lang="en-US"/>
        </a:p>
      </dgm:t>
    </dgm:pt>
    <dgm:pt modelId="{C9D8ECEC-B706-4FBE-876F-63B67B31ED5C}" type="sibTrans" cxnId="{BA2A8222-48C3-4E34-814E-37DCE5415FC0}">
      <dgm:prSet/>
      <dgm:spPr/>
      <dgm:t>
        <a:bodyPr/>
        <a:lstStyle/>
        <a:p>
          <a:endParaRPr lang="en-US"/>
        </a:p>
      </dgm:t>
    </dgm:pt>
    <dgm:pt modelId="{C3D4E576-38FF-40F0-BFC6-349ECC6C613A}">
      <dgm:prSet phldrT="[Testo]"/>
      <dgm:spPr>
        <a:noFill/>
      </dgm:spPr>
      <dgm:t>
        <a:bodyPr/>
        <a:lstStyle/>
        <a:p>
          <a:endParaRPr lang="en-US"/>
        </a:p>
      </dgm:t>
    </dgm:pt>
    <dgm:pt modelId="{7F64C889-F8F2-4714-9BC0-67BE7A37832E}" type="parTrans" cxnId="{D173BEC8-149E-4313-A2E1-E2047B12CC5F}">
      <dgm:prSet/>
      <dgm:spPr/>
      <dgm:t>
        <a:bodyPr/>
        <a:lstStyle/>
        <a:p>
          <a:endParaRPr lang="en-US"/>
        </a:p>
      </dgm:t>
    </dgm:pt>
    <dgm:pt modelId="{16E42D16-B3EA-4791-A0D3-F9EDEF3BD520}" type="sibTrans" cxnId="{D173BEC8-149E-4313-A2E1-E2047B12CC5F}">
      <dgm:prSet/>
      <dgm:spPr/>
      <dgm:t>
        <a:bodyPr/>
        <a:lstStyle/>
        <a:p>
          <a:endParaRPr lang="en-US"/>
        </a:p>
      </dgm:t>
    </dgm:pt>
    <dgm:pt modelId="{B97AC30A-3CE1-4041-82FE-6252ECE938F4}">
      <dgm:prSet phldrT="[Testo]"/>
      <dgm:spPr>
        <a:noFill/>
      </dgm:spPr>
      <dgm:t>
        <a:bodyPr/>
        <a:lstStyle/>
        <a:p>
          <a:endParaRPr lang="en-US"/>
        </a:p>
      </dgm:t>
    </dgm:pt>
    <dgm:pt modelId="{ECDF38E7-A372-44B3-9A2F-CBC25FADFA49}" type="parTrans" cxnId="{7C2B3B96-203F-449F-B403-475DEAA25E39}">
      <dgm:prSet/>
      <dgm:spPr/>
      <dgm:t>
        <a:bodyPr/>
        <a:lstStyle/>
        <a:p>
          <a:endParaRPr lang="en-US"/>
        </a:p>
      </dgm:t>
    </dgm:pt>
    <dgm:pt modelId="{9E273D3C-6042-4A8D-B8C8-B57EB3CF2C2E}" type="sibTrans" cxnId="{7C2B3B96-203F-449F-B403-475DEAA25E39}">
      <dgm:prSet/>
      <dgm:spPr/>
      <dgm:t>
        <a:bodyPr/>
        <a:lstStyle/>
        <a:p>
          <a:endParaRPr lang="en-US"/>
        </a:p>
      </dgm:t>
    </dgm:pt>
    <dgm:pt modelId="{D478C3B1-6988-4E90-B431-DC5CC99FB17B}">
      <dgm:prSet phldrT="[Testo]"/>
      <dgm:spPr>
        <a:noFill/>
      </dgm:spPr>
      <dgm:t>
        <a:bodyPr/>
        <a:lstStyle/>
        <a:p>
          <a:endParaRPr lang="en-US"/>
        </a:p>
      </dgm:t>
    </dgm:pt>
    <dgm:pt modelId="{ECE33168-5426-4DE4-BD1E-43887421CDFE}" type="parTrans" cxnId="{B77235A0-BCEF-40C4-80E0-4B50C8A04A1E}">
      <dgm:prSet/>
      <dgm:spPr/>
      <dgm:t>
        <a:bodyPr/>
        <a:lstStyle/>
        <a:p>
          <a:endParaRPr lang="en-US"/>
        </a:p>
      </dgm:t>
    </dgm:pt>
    <dgm:pt modelId="{E782CB78-4B52-40CD-AC48-FA0FA1CB7BE0}" type="sibTrans" cxnId="{B77235A0-BCEF-40C4-80E0-4B50C8A04A1E}">
      <dgm:prSet/>
      <dgm:spPr/>
      <dgm:t>
        <a:bodyPr/>
        <a:lstStyle/>
        <a:p>
          <a:endParaRPr lang="en-US"/>
        </a:p>
      </dgm:t>
    </dgm:pt>
    <dgm:pt modelId="{27FB88BC-24F5-48CD-BBAB-A141DE847677}">
      <dgm:prSet phldrT="[Testo]"/>
      <dgm:spPr>
        <a:noFill/>
        <a:effectLst>
          <a:glow>
            <a:schemeClr val="accent1">
              <a:alpha val="99000"/>
            </a:schemeClr>
          </a:glow>
        </a:effectLst>
      </dgm:spPr>
      <dgm:t>
        <a:bodyPr/>
        <a:lstStyle/>
        <a:p>
          <a:r>
            <a:rPr lang="en-US"/>
            <a:t> </a:t>
          </a:r>
        </a:p>
      </dgm:t>
    </dgm:pt>
    <dgm:pt modelId="{D0ECDA26-8879-4E3A-A00F-FE4A04346781}" type="sibTrans" cxnId="{C3A1A26B-5DEC-40F4-B5AD-9235C19A3226}">
      <dgm:prSet/>
      <dgm:spPr/>
      <dgm:t>
        <a:bodyPr/>
        <a:lstStyle/>
        <a:p>
          <a:endParaRPr lang="en-US"/>
        </a:p>
      </dgm:t>
    </dgm:pt>
    <dgm:pt modelId="{B7A0A94E-4E74-42E0-A99B-DFF5A1F13A6B}" type="parTrans" cxnId="{C3A1A26B-5DEC-40F4-B5AD-9235C19A3226}">
      <dgm:prSet/>
      <dgm:spPr/>
      <dgm:t>
        <a:bodyPr/>
        <a:lstStyle/>
        <a:p>
          <a:endParaRPr lang="en-US"/>
        </a:p>
      </dgm:t>
    </dgm:pt>
    <dgm:pt modelId="{E569AE2F-53D9-4F0C-9A01-9E361411DB09}" type="pres">
      <dgm:prSet presAssocID="{596DF1DA-8A85-4EB7-9948-D6F588BEEC41}" presName="Name0" presStyleCnt="0">
        <dgm:presLayoutVars>
          <dgm:dir/>
          <dgm:resizeHandles val="exact"/>
        </dgm:presLayoutVars>
      </dgm:prSet>
      <dgm:spPr/>
    </dgm:pt>
    <dgm:pt modelId="{6731CE3C-F6C8-4092-A5B4-55DC74E9BADB}" type="pres">
      <dgm:prSet presAssocID="{27FB88BC-24F5-48CD-BBAB-A141DE847677}" presName="composite" presStyleCnt="0"/>
      <dgm:spPr/>
    </dgm:pt>
    <dgm:pt modelId="{611EA523-6AC9-45F1-8746-93A25E21227C}" type="pres">
      <dgm:prSet presAssocID="{27FB88BC-24F5-48CD-BBAB-A141DE847677}" presName="rect1" presStyleLbl="bgShp" presStyleIdx="0" presStyleCnt="6"/>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5E7827B-7FA0-4FF1-8490-7861997E5A21}" type="pres">
      <dgm:prSet presAssocID="{27FB88BC-24F5-48CD-BBAB-A141DE847677}" presName="rect2" presStyleLbl="trBgShp" presStyleIdx="0" presStyleCnt="6">
        <dgm:presLayoutVars>
          <dgm:bulletEnabled val="1"/>
        </dgm:presLayoutVars>
      </dgm:prSet>
      <dgm:spPr/>
    </dgm:pt>
    <dgm:pt modelId="{C1CF1043-FA88-4EA9-887E-7740FE39D282}" type="pres">
      <dgm:prSet presAssocID="{D0ECDA26-8879-4E3A-A00F-FE4A04346781}" presName="sibTrans" presStyleCnt="0"/>
      <dgm:spPr/>
    </dgm:pt>
    <dgm:pt modelId="{56C88BF9-1936-4D0E-854D-28A36343A11C}" type="pres">
      <dgm:prSet presAssocID="{48835025-6D77-4350-83F7-60FDDCF29B66}" presName="composite" presStyleCnt="0"/>
      <dgm:spPr/>
    </dgm:pt>
    <dgm:pt modelId="{1180979D-3DE6-4168-87D5-DFB38FD55D16}" type="pres">
      <dgm:prSet presAssocID="{48835025-6D77-4350-83F7-60FDDCF29B66}" presName="rect1" presStyleLbl="bgShp" presStyleIdx="1" presStyleCnt="6"/>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DA7443C-CFC4-437C-AF01-F111A8BCB588}" type="pres">
      <dgm:prSet presAssocID="{48835025-6D77-4350-83F7-60FDDCF29B66}" presName="rect2" presStyleLbl="trBgShp" presStyleIdx="1" presStyleCnt="6">
        <dgm:presLayoutVars>
          <dgm:bulletEnabled val="1"/>
        </dgm:presLayoutVars>
      </dgm:prSet>
      <dgm:spPr/>
    </dgm:pt>
    <dgm:pt modelId="{C465BFB3-6E9E-4A82-B41C-F40B7C2612F1}" type="pres">
      <dgm:prSet presAssocID="{C9D8ECEC-B706-4FBE-876F-63B67B31ED5C}" presName="sibTrans" presStyleCnt="0"/>
      <dgm:spPr/>
    </dgm:pt>
    <dgm:pt modelId="{9D5F95D9-A0D1-4870-99FC-5155B13A26C2}" type="pres">
      <dgm:prSet presAssocID="{C3D4E576-38FF-40F0-BFC6-349ECC6C613A}" presName="composite" presStyleCnt="0"/>
      <dgm:spPr/>
    </dgm:pt>
    <dgm:pt modelId="{A042ACC2-1315-4A7B-8652-9D777A6E3FDB}" type="pres">
      <dgm:prSet presAssocID="{C3D4E576-38FF-40F0-BFC6-349ECC6C613A}" presName="rect1" presStyleLbl="bgShp" presStyleIdx="2" presStyleCnt="6"/>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D445B408-73A6-476D-B6D3-6B3EDA768BB9}" type="pres">
      <dgm:prSet presAssocID="{C3D4E576-38FF-40F0-BFC6-349ECC6C613A}" presName="rect2" presStyleLbl="trBgShp" presStyleIdx="2" presStyleCnt="6">
        <dgm:presLayoutVars>
          <dgm:bulletEnabled val="1"/>
        </dgm:presLayoutVars>
      </dgm:prSet>
      <dgm:spPr/>
    </dgm:pt>
    <dgm:pt modelId="{0A257DC5-0C0C-4A56-8B68-F922D902D5D9}" type="pres">
      <dgm:prSet presAssocID="{16E42D16-B3EA-4791-A0D3-F9EDEF3BD520}" presName="sibTrans" presStyleCnt="0"/>
      <dgm:spPr/>
    </dgm:pt>
    <dgm:pt modelId="{973B10F2-5C63-4055-B027-1060D6847B2E}" type="pres">
      <dgm:prSet presAssocID="{B97AC30A-3CE1-4041-82FE-6252ECE938F4}" presName="composite" presStyleCnt="0"/>
      <dgm:spPr/>
    </dgm:pt>
    <dgm:pt modelId="{CF036C76-4221-4629-88AA-85987DBCA444}" type="pres">
      <dgm:prSet presAssocID="{B97AC30A-3CE1-4041-82FE-6252ECE938F4}" presName="rect1" presStyleLbl="bgShp" presStyleIdx="3" presStyleCnt="6"/>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A5E06E04-72A6-4DC9-9DCE-D90EC9033823}" type="pres">
      <dgm:prSet presAssocID="{B97AC30A-3CE1-4041-82FE-6252ECE938F4}" presName="rect2" presStyleLbl="trBgShp" presStyleIdx="3" presStyleCnt="6">
        <dgm:presLayoutVars>
          <dgm:bulletEnabled val="1"/>
        </dgm:presLayoutVars>
      </dgm:prSet>
      <dgm:spPr/>
    </dgm:pt>
    <dgm:pt modelId="{446A547E-3919-4EBE-A931-4692CE5AB9DB}" type="pres">
      <dgm:prSet presAssocID="{9E273D3C-6042-4A8D-B8C8-B57EB3CF2C2E}" presName="sibTrans" presStyleCnt="0"/>
      <dgm:spPr/>
    </dgm:pt>
    <dgm:pt modelId="{C369C56F-7C1B-4859-8120-138E93E4EECC}" type="pres">
      <dgm:prSet presAssocID="{D478C3B1-6988-4E90-B431-DC5CC99FB17B}" presName="composite" presStyleCnt="0"/>
      <dgm:spPr/>
    </dgm:pt>
    <dgm:pt modelId="{9FF3A907-114B-4FC7-B436-6B3BDF5EC0A4}" type="pres">
      <dgm:prSet presAssocID="{D478C3B1-6988-4E90-B431-DC5CC99FB17B}" presName="rect1" presStyleLbl="bgShp" presStyleIdx="4" presStyleCnt="6"/>
      <dgm:spPr>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638D7318-5589-4C02-BDB8-68C662D854C3}" type="pres">
      <dgm:prSet presAssocID="{D478C3B1-6988-4E90-B431-DC5CC99FB17B}" presName="rect2" presStyleLbl="trBgShp" presStyleIdx="4" presStyleCnt="6">
        <dgm:presLayoutVars>
          <dgm:bulletEnabled val="1"/>
        </dgm:presLayoutVars>
      </dgm:prSet>
      <dgm:spPr/>
    </dgm:pt>
    <dgm:pt modelId="{D7A9EE1C-56FF-4AF7-BE83-76C94F704B03}" type="pres">
      <dgm:prSet presAssocID="{E782CB78-4B52-40CD-AC48-FA0FA1CB7BE0}" presName="sibTrans" presStyleCnt="0"/>
      <dgm:spPr/>
    </dgm:pt>
    <dgm:pt modelId="{22AE9093-E751-4B70-831F-7C5DE48AB3AD}" type="pres">
      <dgm:prSet presAssocID="{6824A6A3-B226-4A38-8826-1B581E4A62FA}" presName="composite" presStyleCnt="0"/>
      <dgm:spPr/>
    </dgm:pt>
    <dgm:pt modelId="{1FD8A633-78B0-478B-9157-45B82366C901}" type="pres">
      <dgm:prSet presAssocID="{6824A6A3-B226-4A38-8826-1B581E4A62FA}" presName="rect1" presStyleLbl="bgShp" presStyleIdx="5" presStyleCnt="6"/>
      <dgm:spPr>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EF9775CF-7079-4CFC-AA65-98EA5AE60C16}" type="pres">
      <dgm:prSet presAssocID="{6824A6A3-B226-4A38-8826-1B581E4A62FA}" presName="rect2" presStyleLbl="trBgShp" presStyleIdx="5" presStyleCnt="6">
        <dgm:presLayoutVars>
          <dgm:bulletEnabled val="1"/>
        </dgm:presLayoutVars>
      </dgm:prSet>
      <dgm:spPr/>
    </dgm:pt>
  </dgm:ptLst>
  <dgm:cxnLst>
    <dgm:cxn modelId="{AA086B00-2B67-49FC-8E97-C761C7DF5424}" srcId="{596DF1DA-8A85-4EB7-9948-D6F588BEEC41}" destId="{6824A6A3-B226-4A38-8826-1B581E4A62FA}" srcOrd="5" destOrd="0" parTransId="{AE1224FA-CF30-41BE-94A5-D9CF8F96AF3C}" sibTransId="{7FE41A78-426D-41B9-9B50-19CCA6A14E41}"/>
    <dgm:cxn modelId="{D2E1280F-7611-5A4E-A425-5D84E83E313C}" type="presOf" srcId="{27FB88BC-24F5-48CD-BBAB-A141DE847677}" destId="{B5E7827B-7FA0-4FF1-8490-7861997E5A21}" srcOrd="0" destOrd="0" presId="urn:microsoft.com/office/officeart/2008/layout/BendingPictureSemiTransparentText"/>
    <dgm:cxn modelId="{BA2A8222-48C3-4E34-814E-37DCE5415FC0}" srcId="{596DF1DA-8A85-4EB7-9948-D6F588BEEC41}" destId="{48835025-6D77-4350-83F7-60FDDCF29B66}" srcOrd="1" destOrd="0" parTransId="{ED2C4C66-7662-4F19-98CA-BDE90CF1299E}" sibTransId="{C9D8ECEC-B706-4FBE-876F-63B67B31ED5C}"/>
    <dgm:cxn modelId="{EE473D27-D62F-0A44-AD81-CCB62D986BE0}" type="presOf" srcId="{C3D4E576-38FF-40F0-BFC6-349ECC6C613A}" destId="{D445B408-73A6-476D-B6D3-6B3EDA768BB9}" srcOrd="0" destOrd="0" presId="urn:microsoft.com/office/officeart/2008/layout/BendingPictureSemiTransparentText"/>
    <dgm:cxn modelId="{71868D5B-E05B-AA49-B283-CC37BC16A915}" type="presOf" srcId="{48835025-6D77-4350-83F7-60FDDCF29B66}" destId="{3DA7443C-CFC4-437C-AF01-F111A8BCB588}" srcOrd="0" destOrd="0" presId="urn:microsoft.com/office/officeart/2008/layout/BendingPictureSemiTransparentText"/>
    <dgm:cxn modelId="{C3A1A26B-5DEC-40F4-B5AD-9235C19A3226}" srcId="{596DF1DA-8A85-4EB7-9948-D6F588BEEC41}" destId="{27FB88BC-24F5-48CD-BBAB-A141DE847677}" srcOrd="0" destOrd="0" parTransId="{B7A0A94E-4E74-42E0-A99B-DFF5A1F13A6B}" sibTransId="{D0ECDA26-8879-4E3A-A00F-FE4A04346781}"/>
    <dgm:cxn modelId="{5087CA86-7CEB-2440-B54C-EF8A99C635E3}" type="presOf" srcId="{D478C3B1-6988-4E90-B431-DC5CC99FB17B}" destId="{638D7318-5589-4C02-BDB8-68C662D854C3}" srcOrd="0" destOrd="0" presId="urn:microsoft.com/office/officeart/2008/layout/BendingPictureSemiTransparentText"/>
    <dgm:cxn modelId="{7C2B3B96-203F-449F-B403-475DEAA25E39}" srcId="{596DF1DA-8A85-4EB7-9948-D6F588BEEC41}" destId="{B97AC30A-3CE1-4041-82FE-6252ECE938F4}" srcOrd="3" destOrd="0" parTransId="{ECDF38E7-A372-44B3-9A2F-CBC25FADFA49}" sibTransId="{9E273D3C-6042-4A8D-B8C8-B57EB3CF2C2E}"/>
    <dgm:cxn modelId="{B77235A0-BCEF-40C4-80E0-4B50C8A04A1E}" srcId="{596DF1DA-8A85-4EB7-9948-D6F588BEEC41}" destId="{D478C3B1-6988-4E90-B431-DC5CC99FB17B}" srcOrd="4" destOrd="0" parTransId="{ECE33168-5426-4DE4-BD1E-43887421CDFE}" sibTransId="{E782CB78-4B52-40CD-AC48-FA0FA1CB7BE0}"/>
    <dgm:cxn modelId="{4ABB8EB1-6C88-6044-B4F5-E29D8CAB6AA9}" type="presOf" srcId="{B97AC30A-3CE1-4041-82FE-6252ECE938F4}" destId="{A5E06E04-72A6-4DC9-9DCE-D90EC9033823}" srcOrd="0" destOrd="0" presId="urn:microsoft.com/office/officeart/2008/layout/BendingPictureSemiTransparentText"/>
    <dgm:cxn modelId="{D173BEC8-149E-4313-A2E1-E2047B12CC5F}" srcId="{596DF1DA-8A85-4EB7-9948-D6F588BEEC41}" destId="{C3D4E576-38FF-40F0-BFC6-349ECC6C613A}" srcOrd="2" destOrd="0" parTransId="{7F64C889-F8F2-4714-9BC0-67BE7A37832E}" sibTransId="{16E42D16-B3EA-4791-A0D3-F9EDEF3BD520}"/>
    <dgm:cxn modelId="{54DE68E0-6B16-9D44-9BD9-9F33010C074B}" type="presOf" srcId="{6824A6A3-B226-4A38-8826-1B581E4A62FA}" destId="{EF9775CF-7079-4CFC-AA65-98EA5AE60C16}" srcOrd="0" destOrd="0" presId="urn:microsoft.com/office/officeart/2008/layout/BendingPictureSemiTransparentText"/>
    <dgm:cxn modelId="{9234E8FC-FCD3-2040-B821-A732BFCD69CA}" type="presOf" srcId="{596DF1DA-8A85-4EB7-9948-D6F588BEEC41}" destId="{E569AE2F-53D9-4F0C-9A01-9E361411DB09}" srcOrd="0" destOrd="0" presId="urn:microsoft.com/office/officeart/2008/layout/BendingPictureSemiTransparentText"/>
    <dgm:cxn modelId="{C2458445-AC8E-DD4E-9351-ECE7C7B81C26}" type="presParOf" srcId="{E569AE2F-53D9-4F0C-9A01-9E361411DB09}" destId="{6731CE3C-F6C8-4092-A5B4-55DC74E9BADB}" srcOrd="0" destOrd="0" presId="urn:microsoft.com/office/officeart/2008/layout/BendingPictureSemiTransparentText"/>
    <dgm:cxn modelId="{0AEB001C-CEE5-C446-860D-19BA51B931F7}" type="presParOf" srcId="{6731CE3C-F6C8-4092-A5B4-55DC74E9BADB}" destId="{611EA523-6AC9-45F1-8746-93A25E21227C}" srcOrd="0" destOrd="0" presId="urn:microsoft.com/office/officeart/2008/layout/BendingPictureSemiTransparentText"/>
    <dgm:cxn modelId="{3C01ED9C-453E-6C49-B020-833016D15F7B}" type="presParOf" srcId="{6731CE3C-F6C8-4092-A5B4-55DC74E9BADB}" destId="{B5E7827B-7FA0-4FF1-8490-7861997E5A21}" srcOrd="1" destOrd="0" presId="urn:microsoft.com/office/officeart/2008/layout/BendingPictureSemiTransparentText"/>
    <dgm:cxn modelId="{98C0F0A1-8350-8642-803A-3A1F763A45FB}" type="presParOf" srcId="{E569AE2F-53D9-4F0C-9A01-9E361411DB09}" destId="{C1CF1043-FA88-4EA9-887E-7740FE39D282}" srcOrd="1" destOrd="0" presId="urn:microsoft.com/office/officeart/2008/layout/BendingPictureSemiTransparentText"/>
    <dgm:cxn modelId="{22324B3D-5363-5641-A567-5A2A6344F88D}" type="presParOf" srcId="{E569AE2F-53D9-4F0C-9A01-9E361411DB09}" destId="{56C88BF9-1936-4D0E-854D-28A36343A11C}" srcOrd="2" destOrd="0" presId="urn:microsoft.com/office/officeart/2008/layout/BendingPictureSemiTransparentText"/>
    <dgm:cxn modelId="{3450E038-438F-CE45-B565-E9DAFAC70BAF}" type="presParOf" srcId="{56C88BF9-1936-4D0E-854D-28A36343A11C}" destId="{1180979D-3DE6-4168-87D5-DFB38FD55D16}" srcOrd="0" destOrd="0" presId="urn:microsoft.com/office/officeart/2008/layout/BendingPictureSemiTransparentText"/>
    <dgm:cxn modelId="{70C6E79E-3010-AD45-AB51-A9D6F1AF846D}" type="presParOf" srcId="{56C88BF9-1936-4D0E-854D-28A36343A11C}" destId="{3DA7443C-CFC4-437C-AF01-F111A8BCB588}" srcOrd="1" destOrd="0" presId="urn:microsoft.com/office/officeart/2008/layout/BendingPictureSemiTransparentText"/>
    <dgm:cxn modelId="{B9DD9FC1-D7EE-1B40-83AE-12AD0B0971FD}" type="presParOf" srcId="{E569AE2F-53D9-4F0C-9A01-9E361411DB09}" destId="{C465BFB3-6E9E-4A82-B41C-F40B7C2612F1}" srcOrd="3" destOrd="0" presId="urn:microsoft.com/office/officeart/2008/layout/BendingPictureSemiTransparentText"/>
    <dgm:cxn modelId="{7B0D82DE-304C-F546-BCD5-4A88A9653B19}" type="presParOf" srcId="{E569AE2F-53D9-4F0C-9A01-9E361411DB09}" destId="{9D5F95D9-A0D1-4870-99FC-5155B13A26C2}" srcOrd="4" destOrd="0" presId="urn:microsoft.com/office/officeart/2008/layout/BendingPictureSemiTransparentText"/>
    <dgm:cxn modelId="{6A514C8E-D677-7049-9E66-2F76839293A4}" type="presParOf" srcId="{9D5F95D9-A0D1-4870-99FC-5155B13A26C2}" destId="{A042ACC2-1315-4A7B-8652-9D777A6E3FDB}" srcOrd="0" destOrd="0" presId="urn:microsoft.com/office/officeart/2008/layout/BendingPictureSemiTransparentText"/>
    <dgm:cxn modelId="{859E4F1C-AF67-254A-B71D-C053D5E8FED6}" type="presParOf" srcId="{9D5F95D9-A0D1-4870-99FC-5155B13A26C2}" destId="{D445B408-73A6-476D-B6D3-6B3EDA768BB9}" srcOrd="1" destOrd="0" presId="urn:microsoft.com/office/officeart/2008/layout/BendingPictureSemiTransparentText"/>
    <dgm:cxn modelId="{5DFFB2B0-E106-F740-A843-6F7862795573}" type="presParOf" srcId="{E569AE2F-53D9-4F0C-9A01-9E361411DB09}" destId="{0A257DC5-0C0C-4A56-8B68-F922D902D5D9}" srcOrd="5" destOrd="0" presId="urn:microsoft.com/office/officeart/2008/layout/BendingPictureSemiTransparentText"/>
    <dgm:cxn modelId="{FFFA11A4-405F-2340-8E77-DF987B94A950}" type="presParOf" srcId="{E569AE2F-53D9-4F0C-9A01-9E361411DB09}" destId="{973B10F2-5C63-4055-B027-1060D6847B2E}" srcOrd="6" destOrd="0" presId="urn:microsoft.com/office/officeart/2008/layout/BendingPictureSemiTransparentText"/>
    <dgm:cxn modelId="{1F4DA604-1663-2745-B80B-5F4DD7D431A8}" type="presParOf" srcId="{973B10F2-5C63-4055-B027-1060D6847B2E}" destId="{CF036C76-4221-4629-88AA-85987DBCA444}" srcOrd="0" destOrd="0" presId="urn:microsoft.com/office/officeart/2008/layout/BendingPictureSemiTransparentText"/>
    <dgm:cxn modelId="{C85F1F51-B4DC-154C-80FB-5ACF97ABB093}" type="presParOf" srcId="{973B10F2-5C63-4055-B027-1060D6847B2E}" destId="{A5E06E04-72A6-4DC9-9DCE-D90EC9033823}" srcOrd="1" destOrd="0" presId="urn:microsoft.com/office/officeart/2008/layout/BendingPictureSemiTransparentText"/>
    <dgm:cxn modelId="{8A7DCF9D-A7C5-4143-9EE4-6FFA4D3319D0}" type="presParOf" srcId="{E569AE2F-53D9-4F0C-9A01-9E361411DB09}" destId="{446A547E-3919-4EBE-A931-4692CE5AB9DB}" srcOrd="7" destOrd="0" presId="urn:microsoft.com/office/officeart/2008/layout/BendingPictureSemiTransparentText"/>
    <dgm:cxn modelId="{04DCB6E0-DAAA-F341-AB8A-5FFD64DAAF43}" type="presParOf" srcId="{E569AE2F-53D9-4F0C-9A01-9E361411DB09}" destId="{C369C56F-7C1B-4859-8120-138E93E4EECC}" srcOrd="8" destOrd="0" presId="urn:microsoft.com/office/officeart/2008/layout/BendingPictureSemiTransparentText"/>
    <dgm:cxn modelId="{50E5A21C-1FB5-7E44-B525-DBADA228D969}" type="presParOf" srcId="{C369C56F-7C1B-4859-8120-138E93E4EECC}" destId="{9FF3A907-114B-4FC7-B436-6B3BDF5EC0A4}" srcOrd="0" destOrd="0" presId="urn:microsoft.com/office/officeart/2008/layout/BendingPictureSemiTransparentText"/>
    <dgm:cxn modelId="{0E3FCF33-8585-8F44-8A2E-487412C02764}" type="presParOf" srcId="{C369C56F-7C1B-4859-8120-138E93E4EECC}" destId="{638D7318-5589-4C02-BDB8-68C662D854C3}" srcOrd="1" destOrd="0" presId="urn:microsoft.com/office/officeart/2008/layout/BendingPictureSemiTransparentText"/>
    <dgm:cxn modelId="{7F1CCF92-3955-C942-967F-C82D25540CC5}" type="presParOf" srcId="{E569AE2F-53D9-4F0C-9A01-9E361411DB09}" destId="{D7A9EE1C-56FF-4AF7-BE83-76C94F704B03}" srcOrd="9" destOrd="0" presId="urn:microsoft.com/office/officeart/2008/layout/BendingPictureSemiTransparentText"/>
    <dgm:cxn modelId="{B4F58888-4335-4543-A493-AFAC1F0DFD39}" type="presParOf" srcId="{E569AE2F-53D9-4F0C-9A01-9E361411DB09}" destId="{22AE9093-E751-4B70-831F-7C5DE48AB3AD}" srcOrd="10" destOrd="0" presId="urn:microsoft.com/office/officeart/2008/layout/BendingPictureSemiTransparentText"/>
    <dgm:cxn modelId="{844194D1-FFD9-FE4C-A2C9-DF72860CFF86}" type="presParOf" srcId="{22AE9093-E751-4B70-831F-7C5DE48AB3AD}" destId="{1FD8A633-78B0-478B-9157-45B82366C901}" srcOrd="0" destOrd="0" presId="urn:microsoft.com/office/officeart/2008/layout/BendingPictureSemiTransparentText"/>
    <dgm:cxn modelId="{D30E43C6-6143-A94A-8319-D548ADBF944C}" type="presParOf" srcId="{22AE9093-E751-4B70-831F-7C5DE48AB3AD}" destId="{EF9775CF-7079-4CFC-AA65-98EA5AE60C16}"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7A24C-9B7F-47B2-AE1A-92E4CAEDEBE0}" type="doc">
      <dgm:prSet loTypeId="urn:microsoft.com/office/officeart/2005/8/layout/process3" loCatId="process" qsTypeId="urn:microsoft.com/office/officeart/2005/8/quickstyle/simple1" qsCatId="simple" csTypeId="urn:microsoft.com/office/officeart/2005/8/colors/accent1_3" csCatId="accent1" phldr="1"/>
      <dgm:spPr/>
      <dgm:t>
        <a:bodyPr/>
        <a:lstStyle/>
        <a:p>
          <a:endParaRPr lang="en-US"/>
        </a:p>
      </dgm:t>
    </dgm:pt>
    <dgm:pt modelId="{5C8A0533-A93A-4D87-BF4E-B95EAFE10870}">
      <dgm:prSet phldrT="[Text]" custT="1"/>
      <dgm:spPr/>
      <dgm:t>
        <a:bodyPr/>
        <a:lstStyle/>
        <a:p>
          <a:r>
            <a:rPr lang="en-US" sz="1600" noProof="0" dirty="0"/>
            <a:t>1. </a:t>
          </a:r>
          <a:r>
            <a:rPr lang="en-US" sz="1600" noProof="0" dirty="0" err="1"/>
            <a:t>Determing</a:t>
          </a:r>
          <a:r>
            <a:rPr lang="en-US" sz="1600" noProof="0" dirty="0"/>
            <a:t> allowable release range</a:t>
          </a:r>
        </a:p>
      </dgm:t>
    </dgm:pt>
    <dgm:pt modelId="{1C8B1507-0440-431E-9DE6-29D043436671}" type="parTrans" cxnId="{1CBA436D-73D5-4AC5-9EAD-8A4C440FE7FB}">
      <dgm:prSet/>
      <dgm:spPr/>
      <dgm:t>
        <a:bodyPr/>
        <a:lstStyle/>
        <a:p>
          <a:endParaRPr lang="en-US" sz="2000"/>
        </a:p>
      </dgm:t>
    </dgm:pt>
    <dgm:pt modelId="{806F35FB-1D4A-4EF5-91EF-B3540C60C458}" type="sibTrans" cxnId="{1CBA436D-73D5-4AC5-9EAD-8A4C440FE7FB}">
      <dgm:prSet custT="1"/>
      <dgm:spPr/>
      <dgm:t>
        <a:bodyPr/>
        <a:lstStyle/>
        <a:p>
          <a:endParaRPr lang="en-US" sz="1200" noProof="0" dirty="0"/>
        </a:p>
      </dgm:t>
    </dgm:pt>
    <dgm:pt modelId="{FCC337DF-6221-42A3-9BE5-F0A07C6C84B1}">
      <dgm:prSet phldrT="[Text]" custT="1"/>
      <dgm:spPr/>
      <dgm:t>
        <a:bodyPr/>
        <a:lstStyle/>
        <a:p>
          <a:r>
            <a:rPr lang="en-US" sz="1600" noProof="0" dirty="0"/>
            <a:t>Minimum allowable release</a:t>
          </a:r>
        </a:p>
      </dgm:t>
    </dgm:pt>
    <dgm:pt modelId="{0FFDB815-B392-4EAF-B187-243FC879E8FA}" type="parTrans" cxnId="{A896ED39-76FB-4C58-AFDD-4EA8DE00B30A}">
      <dgm:prSet/>
      <dgm:spPr/>
      <dgm:t>
        <a:bodyPr/>
        <a:lstStyle/>
        <a:p>
          <a:endParaRPr lang="en-US" sz="2000"/>
        </a:p>
      </dgm:t>
    </dgm:pt>
    <dgm:pt modelId="{99FF9F2E-E24D-4D37-BCEB-B841F80E5B39}" type="sibTrans" cxnId="{A896ED39-76FB-4C58-AFDD-4EA8DE00B30A}">
      <dgm:prSet/>
      <dgm:spPr/>
      <dgm:t>
        <a:bodyPr/>
        <a:lstStyle/>
        <a:p>
          <a:endParaRPr lang="en-US" sz="2000"/>
        </a:p>
      </dgm:t>
    </dgm:pt>
    <dgm:pt modelId="{288563AD-EB1A-4A37-A02E-29407CCA82E6}">
      <dgm:prSet phldrT="[Text]" custT="1"/>
      <dgm:spPr/>
      <dgm:t>
        <a:bodyPr/>
        <a:lstStyle/>
        <a:p>
          <a:r>
            <a:rPr lang="en-US" sz="1600" noProof="0" dirty="0"/>
            <a:t>2. Calculate the desired guide curve release</a:t>
          </a:r>
        </a:p>
      </dgm:t>
    </dgm:pt>
    <dgm:pt modelId="{81D5D305-55A8-4C5E-BC20-4DF3E86F09AA}" type="parTrans" cxnId="{85CB5CB7-CF04-4EBF-9B04-DE4410BF9612}">
      <dgm:prSet/>
      <dgm:spPr/>
      <dgm:t>
        <a:bodyPr/>
        <a:lstStyle/>
        <a:p>
          <a:endParaRPr lang="en-US" sz="2000"/>
        </a:p>
      </dgm:t>
    </dgm:pt>
    <dgm:pt modelId="{C1DB3DE1-3724-48BD-9580-E38EBE1A3B8B}" type="sibTrans" cxnId="{85CB5CB7-CF04-4EBF-9B04-DE4410BF9612}">
      <dgm:prSet custT="1"/>
      <dgm:spPr/>
      <dgm:t>
        <a:bodyPr/>
        <a:lstStyle/>
        <a:p>
          <a:endParaRPr lang="en-US" sz="1200" noProof="0" dirty="0"/>
        </a:p>
      </dgm:t>
    </dgm:pt>
    <dgm:pt modelId="{729DF7E5-B162-4F67-9837-D102D0F29232}">
      <dgm:prSet phldrT="[Text]" custT="1"/>
      <dgm:spPr/>
      <dgm:t>
        <a:bodyPr/>
        <a:lstStyle/>
        <a:p>
          <a:r>
            <a:rPr lang="en-US" sz="1600" noProof="0" dirty="0"/>
            <a:t>Based on the conservation of mass: </a:t>
          </a:r>
        </a:p>
      </dgm:t>
    </dgm:pt>
    <dgm:pt modelId="{F6DD694F-1EBF-4A0E-9C3B-647E0D09E719}" type="parTrans" cxnId="{0ED868E2-37B4-4704-AD55-5C16FB5E7169}">
      <dgm:prSet/>
      <dgm:spPr/>
      <dgm:t>
        <a:bodyPr/>
        <a:lstStyle/>
        <a:p>
          <a:endParaRPr lang="en-US" sz="2000"/>
        </a:p>
      </dgm:t>
    </dgm:pt>
    <dgm:pt modelId="{D2B2E4A7-F8CD-4DBB-9872-9FF5C143D19A}" type="sibTrans" cxnId="{0ED868E2-37B4-4704-AD55-5C16FB5E7169}">
      <dgm:prSet/>
      <dgm:spPr/>
      <dgm:t>
        <a:bodyPr/>
        <a:lstStyle/>
        <a:p>
          <a:endParaRPr lang="en-US" sz="2000"/>
        </a:p>
      </dgm:t>
    </dgm:pt>
    <dgm:pt modelId="{910030E1-B51D-4165-9F24-5356DA12AAA5}">
      <dgm:prSet phldrT="[Text]" custT="1"/>
      <dgm:spPr/>
      <dgm:t>
        <a:bodyPr/>
        <a:lstStyle/>
        <a:p>
          <a:r>
            <a:rPr lang="en-US" sz="1600" noProof="0" dirty="0"/>
            <a:t>3. Comparing 1 and 2 and decide</a:t>
          </a:r>
        </a:p>
      </dgm:t>
    </dgm:pt>
    <dgm:pt modelId="{35F0A50F-2409-4DC6-ACDC-4C8021A57907}" type="parTrans" cxnId="{F1D95975-9B75-4342-A524-A074D1864564}">
      <dgm:prSet/>
      <dgm:spPr/>
      <dgm:t>
        <a:bodyPr/>
        <a:lstStyle/>
        <a:p>
          <a:endParaRPr lang="en-US" sz="2000"/>
        </a:p>
      </dgm:t>
    </dgm:pt>
    <dgm:pt modelId="{39CD036B-43B6-44F2-A7F2-D6628086B2E4}" type="sibTrans" cxnId="{F1D95975-9B75-4342-A524-A074D1864564}">
      <dgm:prSet/>
      <dgm:spPr/>
      <dgm:t>
        <a:bodyPr/>
        <a:lstStyle/>
        <a:p>
          <a:endParaRPr lang="en-US" sz="2000"/>
        </a:p>
      </dgm:t>
    </dgm:pt>
    <dgm:pt modelId="{32B4897E-D8A5-46F2-9435-FC2E0A694E5B}">
      <dgm:prSet phldrT="[Text]" custT="1"/>
      <dgm:spPr/>
      <dgm:t>
        <a:bodyPr/>
        <a:lstStyle/>
        <a:p>
          <a:r>
            <a:rPr lang="en-US" sz="1600" noProof="0" dirty="0"/>
            <a:t>Check the active rules base on the zone</a:t>
          </a:r>
        </a:p>
      </dgm:t>
    </dgm:pt>
    <dgm:pt modelId="{413916DB-9EA7-4838-8ED9-A6AC5BE74E4A}" type="parTrans" cxnId="{F672FF91-21FD-43E1-8206-333F2D06D0A6}">
      <dgm:prSet/>
      <dgm:spPr/>
      <dgm:t>
        <a:bodyPr/>
        <a:lstStyle/>
        <a:p>
          <a:endParaRPr lang="en-US" sz="2000"/>
        </a:p>
      </dgm:t>
    </dgm:pt>
    <dgm:pt modelId="{5E97AFE9-DA93-4F2C-9098-2D22FC40BA8A}" type="sibTrans" cxnId="{F672FF91-21FD-43E1-8206-333F2D06D0A6}">
      <dgm:prSet/>
      <dgm:spPr/>
      <dgm:t>
        <a:bodyPr/>
        <a:lstStyle/>
        <a:p>
          <a:endParaRPr lang="en-US" sz="2000"/>
        </a:p>
      </dgm:t>
    </dgm:pt>
    <dgm:pt modelId="{AFB59F5E-53C3-4107-9887-B5ADC456B6EA}">
      <dgm:prSet phldrT="[Text]" custT="1"/>
      <dgm:spPr/>
      <dgm:t>
        <a:bodyPr/>
        <a:lstStyle/>
        <a:p>
          <a:r>
            <a:rPr lang="en-US" sz="1600" noProof="0" dirty="0"/>
            <a:t>Maximum allowable release</a:t>
          </a:r>
        </a:p>
      </dgm:t>
    </dgm:pt>
    <dgm:pt modelId="{E2542A69-F4BA-4D25-85C6-AFA1EC64D287}" type="parTrans" cxnId="{565A3D22-3199-42E5-BE90-52F70944FA85}">
      <dgm:prSet/>
      <dgm:spPr/>
      <dgm:t>
        <a:bodyPr/>
        <a:lstStyle/>
        <a:p>
          <a:endParaRPr lang="en-US" sz="2000"/>
        </a:p>
      </dgm:t>
    </dgm:pt>
    <dgm:pt modelId="{31AFC42A-7470-417F-A7E8-7C57ADB8EDAF}" type="sibTrans" cxnId="{565A3D22-3199-42E5-BE90-52F70944FA85}">
      <dgm:prSet/>
      <dgm:spPr/>
      <dgm:t>
        <a:bodyPr/>
        <a:lstStyle/>
        <a:p>
          <a:endParaRPr lang="en-US" sz="2000"/>
        </a:p>
      </dgm:t>
    </dgm:pt>
    <dgm:pt modelId="{8344F8DB-E159-48F5-81F7-1BE24AB55353}">
      <dgm:prSet phldrT="[Text]" custT="1"/>
      <dgm:spPr/>
      <dgm:t>
        <a:bodyPr/>
        <a:lstStyle/>
        <a:p>
          <a:r>
            <a:rPr lang="en-US" sz="1600" noProof="0" dirty="0"/>
            <a:t>It depend on physical and operation constrains</a:t>
          </a:r>
        </a:p>
      </dgm:t>
    </dgm:pt>
    <dgm:pt modelId="{44EA9A55-9733-4FE0-8569-30953F34E561}" type="parTrans" cxnId="{C466E47F-DD70-49A5-8D00-CA047A33CD10}">
      <dgm:prSet/>
      <dgm:spPr/>
      <dgm:t>
        <a:bodyPr/>
        <a:lstStyle/>
        <a:p>
          <a:endParaRPr lang="en-US" sz="2000"/>
        </a:p>
      </dgm:t>
    </dgm:pt>
    <dgm:pt modelId="{64C673EF-434F-40A0-A369-1A2F4721719E}" type="sibTrans" cxnId="{C466E47F-DD70-49A5-8D00-CA047A33CD10}">
      <dgm:prSet/>
      <dgm:spPr/>
      <dgm:t>
        <a:bodyPr/>
        <a:lstStyle/>
        <a:p>
          <a:endParaRPr lang="en-US" sz="2000"/>
        </a:p>
      </dgm:t>
    </dgm:pt>
    <dgm:pt modelId="{4EEEE6AD-E14D-4772-BE08-CEFA22CC3C90}">
      <dgm:prSet phldrT="[Text]" custT="1"/>
      <dgm:spPr/>
      <dgm:t>
        <a:bodyPr/>
        <a:lstStyle/>
        <a:p>
          <a:r>
            <a:rPr lang="en-US" sz="1600" noProof="0" dirty="0"/>
            <a:t>Inflow – outflow = change in storage</a:t>
          </a:r>
        </a:p>
      </dgm:t>
    </dgm:pt>
    <dgm:pt modelId="{8C287E80-0980-4141-A879-CD4A5E0EFC46}" type="parTrans" cxnId="{D5033E93-5603-430E-8CFD-0E0895B579A6}">
      <dgm:prSet/>
      <dgm:spPr/>
      <dgm:t>
        <a:bodyPr/>
        <a:lstStyle/>
        <a:p>
          <a:endParaRPr lang="en-US" sz="2000"/>
        </a:p>
      </dgm:t>
    </dgm:pt>
    <dgm:pt modelId="{0A8BCE13-FD48-48C2-99C1-BD2EF25C6574}" type="sibTrans" cxnId="{D5033E93-5603-430E-8CFD-0E0895B579A6}">
      <dgm:prSet/>
      <dgm:spPr/>
      <dgm:t>
        <a:bodyPr/>
        <a:lstStyle/>
        <a:p>
          <a:endParaRPr lang="en-US" sz="2000"/>
        </a:p>
      </dgm:t>
    </dgm:pt>
    <dgm:pt modelId="{C694C36B-F9E2-4B16-BC21-E74124509A67}">
      <dgm:prSet phldrT="[Text]" custT="1"/>
      <dgm:spPr/>
      <dgm:t>
        <a:bodyPr/>
        <a:lstStyle/>
        <a:p>
          <a:r>
            <a:rPr lang="en-US" sz="1600" noProof="0" dirty="0"/>
            <a:t>Activate the rules from the highest priority to the lowest</a:t>
          </a:r>
        </a:p>
      </dgm:t>
    </dgm:pt>
    <dgm:pt modelId="{10FA8450-3ADA-41F2-9F21-1C6AB1B23AA7}" type="parTrans" cxnId="{296CF916-DC1D-4859-A888-5EB7453A4E42}">
      <dgm:prSet/>
      <dgm:spPr/>
      <dgm:t>
        <a:bodyPr/>
        <a:lstStyle/>
        <a:p>
          <a:endParaRPr lang="en-US"/>
        </a:p>
      </dgm:t>
    </dgm:pt>
    <dgm:pt modelId="{7930F5E8-CAA5-494A-BC5F-42722F8E38E7}" type="sibTrans" cxnId="{296CF916-DC1D-4859-A888-5EB7453A4E42}">
      <dgm:prSet/>
      <dgm:spPr/>
      <dgm:t>
        <a:bodyPr/>
        <a:lstStyle/>
        <a:p>
          <a:endParaRPr lang="en-US"/>
        </a:p>
      </dgm:t>
    </dgm:pt>
    <dgm:pt modelId="{8D506F1A-FEA4-485E-BFF7-408D0711FCF8}" type="pres">
      <dgm:prSet presAssocID="{5607A24C-9B7F-47B2-AE1A-92E4CAEDEBE0}" presName="linearFlow" presStyleCnt="0">
        <dgm:presLayoutVars>
          <dgm:dir/>
          <dgm:animLvl val="lvl"/>
          <dgm:resizeHandles val="exact"/>
        </dgm:presLayoutVars>
      </dgm:prSet>
      <dgm:spPr/>
    </dgm:pt>
    <dgm:pt modelId="{B7456A2B-BF52-4A3D-8FDA-A7D8A1C14A9A}" type="pres">
      <dgm:prSet presAssocID="{5C8A0533-A93A-4D87-BF4E-B95EAFE10870}" presName="composite" presStyleCnt="0"/>
      <dgm:spPr/>
    </dgm:pt>
    <dgm:pt modelId="{0EF49CC5-26F8-43CA-A6B7-60E9A5701C96}" type="pres">
      <dgm:prSet presAssocID="{5C8A0533-A93A-4D87-BF4E-B95EAFE10870}" presName="parTx" presStyleLbl="node1" presStyleIdx="0" presStyleCnt="3">
        <dgm:presLayoutVars>
          <dgm:chMax val="0"/>
          <dgm:chPref val="0"/>
          <dgm:bulletEnabled val="1"/>
        </dgm:presLayoutVars>
      </dgm:prSet>
      <dgm:spPr/>
    </dgm:pt>
    <dgm:pt modelId="{57CD5856-7CF0-4797-A685-55ED3BD078ED}" type="pres">
      <dgm:prSet presAssocID="{5C8A0533-A93A-4D87-BF4E-B95EAFE10870}" presName="parSh" presStyleLbl="node1" presStyleIdx="0" presStyleCnt="3"/>
      <dgm:spPr/>
    </dgm:pt>
    <dgm:pt modelId="{0F66AB2C-8B2B-45B5-9762-BEA302C33D32}" type="pres">
      <dgm:prSet presAssocID="{5C8A0533-A93A-4D87-BF4E-B95EAFE10870}" presName="desTx" presStyleLbl="fgAcc1" presStyleIdx="0" presStyleCnt="3">
        <dgm:presLayoutVars>
          <dgm:bulletEnabled val="1"/>
        </dgm:presLayoutVars>
      </dgm:prSet>
      <dgm:spPr/>
    </dgm:pt>
    <dgm:pt modelId="{A95ADEC4-DD2D-43F6-9C44-F3661D66AD45}" type="pres">
      <dgm:prSet presAssocID="{806F35FB-1D4A-4EF5-91EF-B3540C60C458}" presName="sibTrans" presStyleLbl="sibTrans2D1" presStyleIdx="0" presStyleCnt="2"/>
      <dgm:spPr/>
    </dgm:pt>
    <dgm:pt modelId="{538C4CFB-F068-4F77-BE4A-FCD3EA204555}" type="pres">
      <dgm:prSet presAssocID="{806F35FB-1D4A-4EF5-91EF-B3540C60C458}" presName="connTx" presStyleLbl="sibTrans2D1" presStyleIdx="0" presStyleCnt="2"/>
      <dgm:spPr/>
    </dgm:pt>
    <dgm:pt modelId="{5A29C06B-5FBF-4FD9-B072-15A064E8F690}" type="pres">
      <dgm:prSet presAssocID="{288563AD-EB1A-4A37-A02E-29407CCA82E6}" presName="composite" presStyleCnt="0"/>
      <dgm:spPr/>
    </dgm:pt>
    <dgm:pt modelId="{4835B7D4-AE81-4FC1-8F6D-42C61AB92AA0}" type="pres">
      <dgm:prSet presAssocID="{288563AD-EB1A-4A37-A02E-29407CCA82E6}" presName="parTx" presStyleLbl="node1" presStyleIdx="0" presStyleCnt="3">
        <dgm:presLayoutVars>
          <dgm:chMax val="0"/>
          <dgm:chPref val="0"/>
          <dgm:bulletEnabled val="1"/>
        </dgm:presLayoutVars>
      </dgm:prSet>
      <dgm:spPr/>
    </dgm:pt>
    <dgm:pt modelId="{0C9CFA72-D56A-4E7A-A802-C335D397C859}" type="pres">
      <dgm:prSet presAssocID="{288563AD-EB1A-4A37-A02E-29407CCA82E6}" presName="parSh" presStyleLbl="node1" presStyleIdx="1" presStyleCnt="3"/>
      <dgm:spPr/>
    </dgm:pt>
    <dgm:pt modelId="{D8FDF542-2EE4-48B1-BA09-4ACE16DF5D0A}" type="pres">
      <dgm:prSet presAssocID="{288563AD-EB1A-4A37-A02E-29407CCA82E6}" presName="desTx" presStyleLbl="fgAcc1" presStyleIdx="1" presStyleCnt="3">
        <dgm:presLayoutVars>
          <dgm:bulletEnabled val="1"/>
        </dgm:presLayoutVars>
      </dgm:prSet>
      <dgm:spPr/>
    </dgm:pt>
    <dgm:pt modelId="{6410AF94-C9B1-46CE-9A91-A8371AC17278}" type="pres">
      <dgm:prSet presAssocID="{C1DB3DE1-3724-48BD-9580-E38EBE1A3B8B}" presName="sibTrans" presStyleLbl="sibTrans2D1" presStyleIdx="1" presStyleCnt="2"/>
      <dgm:spPr/>
    </dgm:pt>
    <dgm:pt modelId="{B0A6D3A3-4611-4315-8F03-8CA3036ED1FD}" type="pres">
      <dgm:prSet presAssocID="{C1DB3DE1-3724-48BD-9580-E38EBE1A3B8B}" presName="connTx" presStyleLbl="sibTrans2D1" presStyleIdx="1" presStyleCnt="2"/>
      <dgm:spPr/>
    </dgm:pt>
    <dgm:pt modelId="{818D05EF-6B84-482D-B4FB-221A9A26A5AB}" type="pres">
      <dgm:prSet presAssocID="{910030E1-B51D-4165-9F24-5356DA12AAA5}" presName="composite" presStyleCnt="0"/>
      <dgm:spPr/>
    </dgm:pt>
    <dgm:pt modelId="{63CDA62A-C952-4554-88D9-7A292919A7AD}" type="pres">
      <dgm:prSet presAssocID="{910030E1-B51D-4165-9F24-5356DA12AAA5}" presName="parTx" presStyleLbl="node1" presStyleIdx="1" presStyleCnt="3">
        <dgm:presLayoutVars>
          <dgm:chMax val="0"/>
          <dgm:chPref val="0"/>
          <dgm:bulletEnabled val="1"/>
        </dgm:presLayoutVars>
      </dgm:prSet>
      <dgm:spPr/>
    </dgm:pt>
    <dgm:pt modelId="{1BA27DB4-7DB0-4E98-B7D5-FA44D94F0357}" type="pres">
      <dgm:prSet presAssocID="{910030E1-B51D-4165-9F24-5356DA12AAA5}" presName="parSh" presStyleLbl="node1" presStyleIdx="2" presStyleCnt="3"/>
      <dgm:spPr/>
    </dgm:pt>
    <dgm:pt modelId="{A8273D82-C0D5-4B4E-9E96-DA3258A91FD4}" type="pres">
      <dgm:prSet presAssocID="{910030E1-B51D-4165-9F24-5356DA12AAA5}" presName="desTx" presStyleLbl="fgAcc1" presStyleIdx="2" presStyleCnt="3">
        <dgm:presLayoutVars>
          <dgm:bulletEnabled val="1"/>
        </dgm:presLayoutVars>
      </dgm:prSet>
      <dgm:spPr/>
    </dgm:pt>
  </dgm:ptLst>
  <dgm:cxnLst>
    <dgm:cxn modelId="{AFD02809-A072-4F33-95C5-2DA3FCF4839F}" type="presOf" srcId="{5607A24C-9B7F-47B2-AE1A-92E4CAEDEBE0}" destId="{8D506F1A-FEA4-485E-BFF7-408D0711FCF8}" srcOrd="0" destOrd="0" presId="urn:microsoft.com/office/officeart/2005/8/layout/process3"/>
    <dgm:cxn modelId="{296CF916-DC1D-4859-A888-5EB7453A4E42}" srcId="{910030E1-B51D-4165-9F24-5356DA12AAA5}" destId="{C694C36B-F9E2-4B16-BC21-E74124509A67}" srcOrd="1" destOrd="0" parTransId="{10FA8450-3ADA-41F2-9F21-1C6AB1B23AA7}" sibTransId="{7930F5E8-CAA5-494A-BC5F-42722F8E38E7}"/>
    <dgm:cxn modelId="{565A3D22-3199-42E5-BE90-52F70944FA85}" srcId="{5C8A0533-A93A-4D87-BF4E-B95EAFE10870}" destId="{AFB59F5E-53C3-4107-9887-B5ADC456B6EA}" srcOrd="1" destOrd="0" parTransId="{E2542A69-F4BA-4D25-85C6-AFA1EC64D287}" sibTransId="{31AFC42A-7470-417F-A7E8-7C57ADB8EDAF}"/>
    <dgm:cxn modelId="{A896ED39-76FB-4C58-AFDD-4EA8DE00B30A}" srcId="{5C8A0533-A93A-4D87-BF4E-B95EAFE10870}" destId="{FCC337DF-6221-42A3-9BE5-F0A07C6C84B1}" srcOrd="0" destOrd="0" parTransId="{0FFDB815-B392-4EAF-B187-243FC879E8FA}" sibTransId="{99FF9F2E-E24D-4D37-BCEB-B841F80E5B39}"/>
    <dgm:cxn modelId="{30AB203C-69AC-4097-A19D-D3B7B1D8AE08}" type="presOf" srcId="{5C8A0533-A93A-4D87-BF4E-B95EAFE10870}" destId="{57CD5856-7CF0-4797-A685-55ED3BD078ED}" srcOrd="1" destOrd="0" presId="urn:microsoft.com/office/officeart/2005/8/layout/process3"/>
    <dgm:cxn modelId="{562D9F3E-2D8F-49A0-8C08-1B42E305825B}" type="presOf" srcId="{C1DB3DE1-3724-48BD-9580-E38EBE1A3B8B}" destId="{B0A6D3A3-4611-4315-8F03-8CA3036ED1FD}" srcOrd="1" destOrd="0" presId="urn:microsoft.com/office/officeart/2005/8/layout/process3"/>
    <dgm:cxn modelId="{175FCB46-A7D0-4A78-93C5-248A50BE9AA7}" type="presOf" srcId="{910030E1-B51D-4165-9F24-5356DA12AAA5}" destId="{63CDA62A-C952-4554-88D9-7A292919A7AD}" srcOrd="0" destOrd="0" presId="urn:microsoft.com/office/officeart/2005/8/layout/process3"/>
    <dgm:cxn modelId="{9AD56E69-3174-4360-81A3-5A96FBF5E8AC}" type="presOf" srcId="{4EEEE6AD-E14D-4772-BE08-CEFA22CC3C90}" destId="{D8FDF542-2EE4-48B1-BA09-4ACE16DF5D0A}" srcOrd="0" destOrd="1" presId="urn:microsoft.com/office/officeart/2005/8/layout/process3"/>
    <dgm:cxn modelId="{B3BF9B4A-A139-496F-9146-13FB7FB377A3}" type="presOf" srcId="{910030E1-B51D-4165-9F24-5356DA12AAA5}" destId="{1BA27DB4-7DB0-4E98-B7D5-FA44D94F0357}" srcOrd="1" destOrd="0" presId="urn:microsoft.com/office/officeart/2005/8/layout/process3"/>
    <dgm:cxn modelId="{1CBA436D-73D5-4AC5-9EAD-8A4C440FE7FB}" srcId="{5607A24C-9B7F-47B2-AE1A-92E4CAEDEBE0}" destId="{5C8A0533-A93A-4D87-BF4E-B95EAFE10870}" srcOrd="0" destOrd="0" parTransId="{1C8B1507-0440-431E-9DE6-29D043436671}" sibTransId="{806F35FB-1D4A-4EF5-91EF-B3540C60C458}"/>
    <dgm:cxn modelId="{BE462E6E-B35C-41ED-ACBE-89A6387AD8F8}" type="presOf" srcId="{806F35FB-1D4A-4EF5-91EF-B3540C60C458}" destId="{A95ADEC4-DD2D-43F6-9C44-F3661D66AD45}" srcOrd="0" destOrd="0" presId="urn:microsoft.com/office/officeart/2005/8/layout/process3"/>
    <dgm:cxn modelId="{F1D95975-9B75-4342-A524-A074D1864564}" srcId="{5607A24C-9B7F-47B2-AE1A-92E4CAEDEBE0}" destId="{910030E1-B51D-4165-9F24-5356DA12AAA5}" srcOrd="2" destOrd="0" parTransId="{35F0A50F-2409-4DC6-ACDC-4C8021A57907}" sibTransId="{39CD036B-43B6-44F2-A7F2-D6628086B2E4}"/>
    <dgm:cxn modelId="{D06CFC76-C002-4843-B7B7-97A0E2B8C1CD}" type="presOf" srcId="{288563AD-EB1A-4A37-A02E-29407CCA82E6}" destId="{4835B7D4-AE81-4FC1-8F6D-42C61AB92AA0}" srcOrd="0" destOrd="0" presId="urn:microsoft.com/office/officeart/2005/8/layout/process3"/>
    <dgm:cxn modelId="{CDDFEA58-422F-4DA4-83DA-74FB90FDA4E2}" type="presOf" srcId="{288563AD-EB1A-4A37-A02E-29407CCA82E6}" destId="{0C9CFA72-D56A-4E7A-A802-C335D397C859}" srcOrd="1" destOrd="0" presId="urn:microsoft.com/office/officeart/2005/8/layout/process3"/>
    <dgm:cxn modelId="{7DD7C37D-B131-4093-8896-05E2E934429F}" type="presOf" srcId="{32B4897E-D8A5-46F2-9435-FC2E0A694E5B}" destId="{A8273D82-C0D5-4B4E-9E96-DA3258A91FD4}" srcOrd="0" destOrd="0" presId="urn:microsoft.com/office/officeart/2005/8/layout/process3"/>
    <dgm:cxn modelId="{9B75CE7D-7981-47DA-89CC-02A4F98D1006}" type="presOf" srcId="{C694C36B-F9E2-4B16-BC21-E74124509A67}" destId="{A8273D82-C0D5-4B4E-9E96-DA3258A91FD4}" srcOrd="0" destOrd="1" presId="urn:microsoft.com/office/officeart/2005/8/layout/process3"/>
    <dgm:cxn modelId="{98E3DF7E-A12D-485B-9AA3-78246CFAFBC3}" type="presOf" srcId="{FCC337DF-6221-42A3-9BE5-F0A07C6C84B1}" destId="{0F66AB2C-8B2B-45B5-9762-BEA302C33D32}" srcOrd="0" destOrd="0" presId="urn:microsoft.com/office/officeart/2005/8/layout/process3"/>
    <dgm:cxn modelId="{C466E47F-DD70-49A5-8D00-CA047A33CD10}" srcId="{5C8A0533-A93A-4D87-BF4E-B95EAFE10870}" destId="{8344F8DB-E159-48F5-81F7-1BE24AB55353}" srcOrd="2" destOrd="0" parTransId="{44EA9A55-9733-4FE0-8569-30953F34E561}" sibTransId="{64C673EF-434F-40A0-A369-1A2F4721719E}"/>
    <dgm:cxn modelId="{D9BD6C88-93D6-4B80-8224-68031726160B}" type="presOf" srcId="{806F35FB-1D4A-4EF5-91EF-B3540C60C458}" destId="{538C4CFB-F068-4F77-BE4A-FCD3EA204555}" srcOrd="1" destOrd="0" presId="urn:microsoft.com/office/officeart/2005/8/layout/process3"/>
    <dgm:cxn modelId="{F672FF91-21FD-43E1-8206-333F2D06D0A6}" srcId="{910030E1-B51D-4165-9F24-5356DA12AAA5}" destId="{32B4897E-D8A5-46F2-9435-FC2E0A694E5B}" srcOrd="0" destOrd="0" parTransId="{413916DB-9EA7-4838-8ED9-A6AC5BE74E4A}" sibTransId="{5E97AFE9-DA93-4F2C-9098-2D22FC40BA8A}"/>
    <dgm:cxn modelId="{D5033E93-5603-430E-8CFD-0E0895B579A6}" srcId="{288563AD-EB1A-4A37-A02E-29407CCA82E6}" destId="{4EEEE6AD-E14D-4772-BE08-CEFA22CC3C90}" srcOrd="1" destOrd="0" parTransId="{8C287E80-0980-4141-A879-CD4A5E0EFC46}" sibTransId="{0A8BCE13-FD48-48C2-99C1-BD2EF25C6574}"/>
    <dgm:cxn modelId="{2E22A995-E028-4F77-96D0-6E5DAD61DDD5}" type="presOf" srcId="{8344F8DB-E159-48F5-81F7-1BE24AB55353}" destId="{0F66AB2C-8B2B-45B5-9762-BEA302C33D32}" srcOrd="0" destOrd="2" presId="urn:microsoft.com/office/officeart/2005/8/layout/process3"/>
    <dgm:cxn modelId="{2B822A9F-75C4-43A5-AC2C-AA09B05F8DF6}" type="presOf" srcId="{C1DB3DE1-3724-48BD-9580-E38EBE1A3B8B}" destId="{6410AF94-C9B1-46CE-9A91-A8371AC17278}" srcOrd="0" destOrd="0" presId="urn:microsoft.com/office/officeart/2005/8/layout/process3"/>
    <dgm:cxn modelId="{B2D92D9F-B5A4-4B9F-80E4-64947B087EB2}" type="presOf" srcId="{729DF7E5-B162-4F67-9837-D102D0F29232}" destId="{D8FDF542-2EE4-48B1-BA09-4ACE16DF5D0A}" srcOrd="0" destOrd="0" presId="urn:microsoft.com/office/officeart/2005/8/layout/process3"/>
    <dgm:cxn modelId="{85CB5CB7-CF04-4EBF-9B04-DE4410BF9612}" srcId="{5607A24C-9B7F-47B2-AE1A-92E4CAEDEBE0}" destId="{288563AD-EB1A-4A37-A02E-29407CCA82E6}" srcOrd="1" destOrd="0" parTransId="{81D5D305-55A8-4C5E-BC20-4DF3E86F09AA}" sibTransId="{C1DB3DE1-3724-48BD-9580-E38EBE1A3B8B}"/>
    <dgm:cxn modelId="{0ED868E2-37B4-4704-AD55-5C16FB5E7169}" srcId="{288563AD-EB1A-4A37-A02E-29407CCA82E6}" destId="{729DF7E5-B162-4F67-9837-D102D0F29232}" srcOrd="0" destOrd="0" parTransId="{F6DD694F-1EBF-4A0E-9C3B-647E0D09E719}" sibTransId="{D2B2E4A7-F8CD-4DBB-9872-9FF5C143D19A}"/>
    <dgm:cxn modelId="{B1C916F1-B556-4260-98C7-BD517FD59580}" type="presOf" srcId="{AFB59F5E-53C3-4107-9887-B5ADC456B6EA}" destId="{0F66AB2C-8B2B-45B5-9762-BEA302C33D32}" srcOrd="0" destOrd="1" presId="urn:microsoft.com/office/officeart/2005/8/layout/process3"/>
    <dgm:cxn modelId="{9BE153F8-91C6-4DDA-B7D8-04230E408999}" type="presOf" srcId="{5C8A0533-A93A-4D87-BF4E-B95EAFE10870}" destId="{0EF49CC5-26F8-43CA-A6B7-60E9A5701C96}" srcOrd="0" destOrd="0" presId="urn:microsoft.com/office/officeart/2005/8/layout/process3"/>
    <dgm:cxn modelId="{F52F4E1E-0342-464A-B651-9D2C7E320A24}" type="presParOf" srcId="{8D506F1A-FEA4-485E-BFF7-408D0711FCF8}" destId="{B7456A2B-BF52-4A3D-8FDA-A7D8A1C14A9A}" srcOrd="0" destOrd="0" presId="urn:microsoft.com/office/officeart/2005/8/layout/process3"/>
    <dgm:cxn modelId="{B2E20EF6-8706-4CBD-9732-C3591935A887}" type="presParOf" srcId="{B7456A2B-BF52-4A3D-8FDA-A7D8A1C14A9A}" destId="{0EF49CC5-26F8-43CA-A6B7-60E9A5701C96}" srcOrd="0" destOrd="0" presId="urn:microsoft.com/office/officeart/2005/8/layout/process3"/>
    <dgm:cxn modelId="{35A76A6C-1570-49B5-941F-9331D788FD09}" type="presParOf" srcId="{B7456A2B-BF52-4A3D-8FDA-A7D8A1C14A9A}" destId="{57CD5856-7CF0-4797-A685-55ED3BD078ED}" srcOrd="1" destOrd="0" presId="urn:microsoft.com/office/officeart/2005/8/layout/process3"/>
    <dgm:cxn modelId="{BBC74194-E9B3-4BAE-AD27-F46646E8E440}" type="presParOf" srcId="{B7456A2B-BF52-4A3D-8FDA-A7D8A1C14A9A}" destId="{0F66AB2C-8B2B-45B5-9762-BEA302C33D32}" srcOrd="2" destOrd="0" presId="urn:microsoft.com/office/officeart/2005/8/layout/process3"/>
    <dgm:cxn modelId="{F901173D-4805-4A7C-924C-E3C4F9C92F66}" type="presParOf" srcId="{8D506F1A-FEA4-485E-BFF7-408D0711FCF8}" destId="{A95ADEC4-DD2D-43F6-9C44-F3661D66AD45}" srcOrd="1" destOrd="0" presId="urn:microsoft.com/office/officeart/2005/8/layout/process3"/>
    <dgm:cxn modelId="{41A10DBA-BEA9-4393-8985-65552C445C26}" type="presParOf" srcId="{A95ADEC4-DD2D-43F6-9C44-F3661D66AD45}" destId="{538C4CFB-F068-4F77-BE4A-FCD3EA204555}" srcOrd="0" destOrd="0" presId="urn:microsoft.com/office/officeart/2005/8/layout/process3"/>
    <dgm:cxn modelId="{FEBA09C7-192F-47BA-B64D-AE4253E46C00}" type="presParOf" srcId="{8D506F1A-FEA4-485E-BFF7-408D0711FCF8}" destId="{5A29C06B-5FBF-4FD9-B072-15A064E8F690}" srcOrd="2" destOrd="0" presId="urn:microsoft.com/office/officeart/2005/8/layout/process3"/>
    <dgm:cxn modelId="{82AF3E06-827A-47AB-9E76-F4E3416A1205}" type="presParOf" srcId="{5A29C06B-5FBF-4FD9-B072-15A064E8F690}" destId="{4835B7D4-AE81-4FC1-8F6D-42C61AB92AA0}" srcOrd="0" destOrd="0" presId="urn:microsoft.com/office/officeart/2005/8/layout/process3"/>
    <dgm:cxn modelId="{7CE9909A-9157-41F5-A029-BC67013B8CFD}" type="presParOf" srcId="{5A29C06B-5FBF-4FD9-B072-15A064E8F690}" destId="{0C9CFA72-D56A-4E7A-A802-C335D397C859}" srcOrd="1" destOrd="0" presId="urn:microsoft.com/office/officeart/2005/8/layout/process3"/>
    <dgm:cxn modelId="{0E1C2EAC-6E73-4125-8DBC-E3FBE1272126}" type="presParOf" srcId="{5A29C06B-5FBF-4FD9-B072-15A064E8F690}" destId="{D8FDF542-2EE4-48B1-BA09-4ACE16DF5D0A}" srcOrd="2" destOrd="0" presId="urn:microsoft.com/office/officeart/2005/8/layout/process3"/>
    <dgm:cxn modelId="{DACF50C5-B66F-48C2-A756-6CCD2023AECA}" type="presParOf" srcId="{8D506F1A-FEA4-485E-BFF7-408D0711FCF8}" destId="{6410AF94-C9B1-46CE-9A91-A8371AC17278}" srcOrd="3" destOrd="0" presId="urn:microsoft.com/office/officeart/2005/8/layout/process3"/>
    <dgm:cxn modelId="{C6195E55-622C-4E59-B23D-CBAC991465CF}" type="presParOf" srcId="{6410AF94-C9B1-46CE-9A91-A8371AC17278}" destId="{B0A6D3A3-4611-4315-8F03-8CA3036ED1FD}" srcOrd="0" destOrd="0" presId="urn:microsoft.com/office/officeart/2005/8/layout/process3"/>
    <dgm:cxn modelId="{AC3DC070-E7E1-4C9B-878E-47D223CAF990}" type="presParOf" srcId="{8D506F1A-FEA4-485E-BFF7-408D0711FCF8}" destId="{818D05EF-6B84-482D-B4FB-221A9A26A5AB}" srcOrd="4" destOrd="0" presId="urn:microsoft.com/office/officeart/2005/8/layout/process3"/>
    <dgm:cxn modelId="{9918D5FE-724E-46BD-BAD9-743355CAC210}" type="presParOf" srcId="{818D05EF-6B84-482D-B4FB-221A9A26A5AB}" destId="{63CDA62A-C952-4554-88D9-7A292919A7AD}" srcOrd="0" destOrd="0" presId="urn:microsoft.com/office/officeart/2005/8/layout/process3"/>
    <dgm:cxn modelId="{4B008DF8-67CE-422F-8FF2-CE9682AF5F51}" type="presParOf" srcId="{818D05EF-6B84-482D-B4FB-221A9A26A5AB}" destId="{1BA27DB4-7DB0-4E98-B7D5-FA44D94F0357}" srcOrd="1" destOrd="0" presId="urn:microsoft.com/office/officeart/2005/8/layout/process3"/>
    <dgm:cxn modelId="{C7C0EC0F-A2BB-496A-95B6-4D0879EFBDB2}" type="presParOf" srcId="{818D05EF-6B84-482D-B4FB-221A9A26A5AB}" destId="{A8273D82-C0D5-4B4E-9E96-DA3258A91FD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EA523-6AC9-45F1-8746-93A25E21227C}">
      <dsp:nvSpPr>
        <dsp:cNvPr id="0" name=""/>
        <dsp:cNvSpPr/>
      </dsp:nvSpPr>
      <dsp:spPr>
        <a:xfrm>
          <a:off x="8242" y="559047"/>
          <a:ext cx="1345894" cy="1153591"/>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B5E7827B-7FA0-4FF1-8490-7861997E5A21}">
      <dsp:nvSpPr>
        <dsp:cNvPr id="0" name=""/>
        <dsp:cNvSpPr/>
      </dsp:nvSpPr>
      <dsp:spPr>
        <a:xfrm>
          <a:off x="8242" y="1366561"/>
          <a:ext cx="1345894" cy="276861"/>
        </a:xfrm>
        <a:prstGeom prst="rect">
          <a:avLst/>
        </a:prstGeom>
        <a:noFill/>
        <a:ln>
          <a:noFill/>
        </a:ln>
        <a:effectLst>
          <a:glow>
            <a:schemeClr val="accent1">
              <a:alpha val="99000"/>
            </a:schemeClr>
          </a:glow>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a:t> </a:t>
          </a:r>
        </a:p>
      </dsp:txBody>
      <dsp:txXfrm>
        <a:off x="8242" y="1366561"/>
        <a:ext cx="1345894" cy="276861"/>
      </dsp:txXfrm>
    </dsp:sp>
    <dsp:sp modelId="{1180979D-3DE6-4168-87D5-DFB38FD55D16}">
      <dsp:nvSpPr>
        <dsp:cNvPr id="0" name=""/>
        <dsp:cNvSpPr/>
      </dsp:nvSpPr>
      <dsp:spPr>
        <a:xfrm>
          <a:off x="1491414" y="559047"/>
          <a:ext cx="1345894" cy="1153591"/>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3DA7443C-CFC4-437C-AF01-F111A8BCB588}">
      <dsp:nvSpPr>
        <dsp:cNvPr id="0" name=""/>
        <dsp:cNvSpPr/>
      </dsp:nvSpPr>
      <dsp:spPr>
        <a:xfrm>
          <a:off x="1491414"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91414" y="1366561"/>
        <a:ext cx="1345894" cy="276861"/>
      </dsp:txXfrm>
    </dsp:sp>
    <dsp:sp modelId="{A042ACC2-1315-4A7B-8652-9D777A6E3FDB}">
      <dsp:nvSpPr>
        <dsp:cNvPr id="0" name=""/>
        <dsp:cNvSpPr/>
      </dsp:nvSpPr>
      <dsp:spPr>
        <a:xfrm>
          <a:off x="2974586" y="559047"/>
          <a:ext cx="1345894" cy="1153591"/>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D445B408-73A6-476D-B6D3-6B3EDA768BB9}">
      <dsp:nvSpPr>
        <dsp:cNvPr id="0" name=""/>
        <dsp:cNvSpPr/>
      </dsp:nvSpPr>
      <dsp:spPr>
        <a:xfrm>
          <a:off x="2974586"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4586" y="1366561"/>
        <a:ext cx="1345894" cy="276861"/>
      </dsp:txXfrm>
    </dsp:sp>
    <dsp:sp modelId="{CF036C76-4221-4629-88AA-85987DBCA444}">
      <dsp:nvSpPr>
        <dsp:cNvPr id="0" name=""/>
        <dsp:cNvSpPr/>
      </dsp:nvSpPr>
      <dsp:spPr>
        <a:xfrm>
          <a:off x="4457758" y="559047"/>
          <a:ext cx="1345894" cy="1153591"/>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5E06E04-72A6-4DC9-9DCE-D90EC9033823}">
      <dsp:nvSpPr>
        <dsp:cNvPr id="0" name=""/>
        <dsp:cNvSpPr/>
      </dsp:nvSpPr>
      <dsp:spPr>
        <a:xfrm>
          <a:off x="4457758"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758" y="1366561"/>
        <a:ext cx="1345894" cy="276861"/>
      </dsp:txXfrm>
    </dsp:sp>
    <dsp:sp modelId="{9FF3A907-114B-4FC7-B436-6B3BDF5EC0A4}">
      <dsp:nvSpPr>
        <dsp:cNvPr id="0" name=""/>
        <dsp:cNvSpPr/>
      </dsp:nvSpPr>
      <dsp:spPr>
        <a:xfrm>
          <a:off x="5940930" y="559047"/>
          <a:ext cx="1345894" cy="1153591"/>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638D7318-5589-4C02-BDB8-68C662D854C3}">
      <dsp:nvSpPr>
        <dsp:cNvPr id="0" name=""/>
        <dsp:cNvSpPr/>
      </dsp:nvSpPr>
      <dsp:spPr>
        <a:xfrm>
          <a:off x="5940930"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40930" y="1366561"/>
        <a:ext cx="1345894" cy="276861"/>
      </dsp:txXfrm>
    </dsp:sp>
    <dsp:sp modelId="{1FD8A633-78B0-478B-9157-45B82366C901}">
      <dsp:nvSpPr>
        <dsp:cNvPr id="0" name=""/>
        <dsp:cNvSpPr/>
      </dsp:nvSpPr>
      <dsp:spPr>
        <a:xfrm>
          <a:off x="7424102" y="559047"/>
          <a:ext cx="1345894" cy="1153591"/>
        </a:xfrm>
        <a:prstGeom prst="rect">
          <a:avLst/>
        </a:prstGeom>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EF9775CF-7079-4CFC-AA65-98EA5AE60C16}">
      <dsp:nvSpPr>
        <dsp:cNvPr id="0" name=""/>
        <dsp:cNvSpPr/>
      </dsp:nvSpPr>
      <dsp:spPr>
        <a:xfrm>
          <a:off x="7424102" y="1366561"/>
          <a:ext cx="1345894" cy="276861"/>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24102" y="1366561"/>
        <a:ext cx="1345894" cy="276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D5856-7CF0-4797-A685-55ED3BD078ED}">
      <dsp:nvSpPr>
        <dsp:cNvPr id="0" name=""/>
        <dsp:cNvSpPr/>
      </dsp:nvSpPr>
      <dsp:spPr>
        <a:xfrm>
          <a:off x="4329" y="13782"/>
          <a:ext cx="1968431" cy="190080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t>1. </a:t>
          </a:r>
          <a:r>
            <a:rPr lang="en-US" sz="1600" kern="1200" noProof="0" dirty="0" err="1"/>
            <a:t>Determing</a:t>
          </a:r>
          <a:r>
            <a:rPr lang="en-US" sz="1600" kern="1200" noProof="0" dirty="0"/>
            <a:t> allowable release range</a:t>
          </a:r>
        </a:p>
      </dsp:txBody>
      <dsp:txXfrm>
        <a:off x="4329" y="13782"/>
        <a:ext cx="1968431" cy="787372"/>
      </dsp:txXfrm>
    </dsp:sp>
    <dsp:sp modelId="{0F66AB2C-8B2B-45B5-9762-BEA302C33D32}">
      <dsp:nvSpPr>
        <dsp:cNvPr id="0" name=""/>
        <dsp:cNvSpPr/>
      </dsp:nvSpPr>
      <dsp:spPr>
        <a:xfrm>
          <a:off x="407502" y="801154"/>
          <a:ext cx="1968431" cy="253440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Minimum allowable release</a:t>
          </a:r>
        </a:p>
        <a:p>
          <a:pPr marL="171450" lvl="1" indent="-171450" algn="l" defTabSz="711200">
            <a:lnSpc>
              <a:spcPct val="90000"/>
            </a:lnSpc>
            <a:spcBef>
              <a:spcPct val="0"/>
            </a:spcBef>
            <a:spcAft>
              <a:spcPct val="15000"/>
            </a:spcAft>
            <a:buChar char="•"/>
          </a:pPr>
          <a:r>
            <a:rPr lang="en-US" sz="1600" kern="1200" noProof="0" dirty="0"/>
            <a:t>Maximum allowable release</a:t>
          </a:r>
        </a:p>
        <a:p>
          <a:pPr marL="171450" lvl="1" indent="-171450" algn="l" defTabSz="711200">
            <a:lnSpc>
              <a:spcPct val="90000"/>
            </a:lnSpc>
            <a:spcBef>
              <a:spcPct val="0"/>
            </a:spcBef>
            <a:spcAft>
              <a:spcPct val="15000"/>
            </a:spcAft>
            <a:buChar char="•"/>
          </a:pPr>
          <a:r>
            <a:rPr lang="en-US" sz="1600" kern="1200" noProof="0" dirty="0"/>
            <a:t>It depend on physical and operation constrains</a:t>
          </a:r>
        </a:p>
      </dsp:txBody>
      <dsp:txXfrm>
        <a:off x="465155" y="858807"/>
        <a:ext cx="1853125" cy="2419094"/>
      </dsp:txXfrm>
    </dsp:sp>
    <dsp:sp modelId="{A95ADEC4-DD2D-43F6-9C44-F3661D66AD45}">
      <dsp:nvSpPr>
        <dsp:cNvPr id="0" name=""/>
        <dsp:cNvSpPr/>
      </dsp:nvSpPr>
      <dsp:spPr>
        <a:xfrm>
          <a:off x="2271168" y="162427"/>
          <a:ext cx="632623" cy="49008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noProof="0" dirty="0"/>
        </a:p>
      </dsp:txBody>
      <dsp:txXfrm>
        <a:off x="2271168" y="260443"/>
        <a:ext cx="485598" cy="294050"/>
      </dsp:txXfrm>
    </dsp:sp>
    <dsp:sp modelId="{0C9CFA72-D56A-4E7A-A802-C335D397C859}">
      <dsp:nvSpPr>
        <dsp:cNvPr id="0" name=""/>
        <dsp:cNvSpPr/>
      </dsp:nvSpPr>
      <dsp:spPr>
        <a:xfrm>
          <a:off x="3166389" y="13782"/>
          <a:ext cx="1968431" cy="1900800"/>
        </a:xfrm>
        <a:prstGeom prst="roundRect">
          <a:avLst>
            <a:gd name="adj" fmla="val 10000"/>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t>2. Calculate the desired guide curve release</a:t>
          </a:r>
        </a:p>
      </dsp:txBody>
      <dsp:txXfrm>
        <a:off x="3166389" y="13782"/>
        <a:ext cx="1968431" cy="787372"/>
      </dsp:txXfrm>
    </dsp:sp>
    <dsp:sp modelId="{D8FDF542-2EE4-48B1-BA09-4ACE16DF5D0A}">
      <dsp:nvSpPr>
        <dsp:cNvPr id="0" name=""/>
        <dsp:cNvSpPr/>
      </dsp:nvSpPr>
      <dsp:spPr>
        <a:xfrm>
          <a:off x="3569562" y="801154"/>
          <a:ext cx="1968431" cy="253440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Based on the conservation of mass: </a:t>
          </a:r>
        </a:p>
        <a:p>
          <a:pPr marL="171450" lvl="1" indent="-171450" algn="l" defTabSz="711200">
            <a:lnSpc>
              <a:spcPct val="90000"/>
            </a:lnSpc>
            <a:spcBef>
              <a:spcPct val="0"/>
            </a:spcBef>
            <a:spcAft>
              <a:spcPct val="15000"/>
            </a:spcAft>
            <a:buChar char="•"/>
          </a:pPr>
          <a:r>
            <a:rPr lang="en-US" sz="1600" kern="1200" noProof="0" dirty="0"/>
            <a:t>Inflow – outflow = change in storage</a:t>
          </a:r>
        </a:p>
      </dsp:txBody>
      <dsp:txXfrm>
        <a:off x="3627215" y="858807"/>
        <a:ext cx="1853125" cy="2419094"/>
      </dsp:txXfrm>
    </dsp:sp>
    <dsp:sp modelId="{6410AF94-C9B1-46CE-9A91-A8371AC17278}">
      <dsp:nvSpPr>
        <dsp:cNvPr id="0" name=""/>
        <dsp:cNvSpPr/>
      </dsp:nvSpPr>
      <dsp:spPr>
        <a:xfrm>
          <a:off x="5433228" y="162427"/>
          <a:ext cx="632623" cy="490082"/>
        </a:xfrm>
        <a:prstGeom prst="rightArrow">
          <a:avLst>
            <a:gd name="adj1" fmla="val 60000"/>
            <a:gd name="adj2" fmla="val 50000"/>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noProof="0" dirty="0"/>
        </a:p>
      </dsp:txBody>
      <dsp:txXfrm>
        <a:off x="5433228" y="260443"/>
        <a:ext cx="485598" cy="294050"/>
      </dsp:txXfrm>
    </dsp:sp>
    <dsp:sp modelId="{1BA27DB4-7DB0-4E98-B7D5-FA44D94F0357}">
      <dsp:nvSpPr>
        <dsp:cNvPr id="0" name=""/>
        <dsp:cNvSpPr/>
      </dsp:nvSpPr>
      <dsp:spPr>
        <a:xfrm>
          <a:off x="6328450" y="13782"/>
          <a:ext cx="1968431" cy="1900800"/>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t>3. Comparing 1 and 2 and decide</a:t>
          </a:r>
        </a:p>
      </dsp:txBody>
      <dsp:txXfrm>
        <a:off x="6328450" y="13782"/>
        <a:ext cx="1968431" cy="787372"/>
      </dsp:txXfrm>
    </dsp:sp>
    <dsp:sp modelId="{A8273D82-C0D5-4B4E-9E96-DA3258A91FD4}">
      <dsp:nvSpPr>
        <dsp:cNvPr id="0" name=""/>
        <dsp:cNvSpPr/>
      </dsp:nvSpPr>
      <dsp:spPr>
        <a:xfrm>
          <a:off x="6731622" y="801154"/>
          <a:ext cx="1968431" cy="2534400"/>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noProof="0" dirty="0"/>
            <a:t>Check the active rules base on the zone</a:t>
          </a:r>
        </a:p>
        <a:p>
          <a:pPr marL="171450" lvl="1" indent="-171450" algn="l" defTabSz="711200">
            <a:lnSpc>
              <a:spcPct val="90000"/>
            </a:lnSpc>
            <a:spcBef>
              <a:spcPct val="0"/>
            </a:spcBef>
            <a:spcAft>
              <a:spcPct val="15000"/>
            </a:spcAft>
            <a:buChar char="•"/>
          </a:pPr>
          <a:r>
            <a:rPr lang="en-US" sz="1600" kern="1200" noProof="0" dirty="0"/>
            <a:t>Activate the rules from the highest priority to the lowest</a:t>
          </a:r>
        </a:p>
      </dsp:txBody>
      <dsp:txXfrm>
        <a:off x="6789275" y="858807"/>
        <a:ext cx="1853125" cy="241909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4BE570-C44F-73CE-4808-E87601005D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latin typeface="Arial Nova Cond" panose="020B0506020202020204" pitchFamily="34" charset="0"/>
            </a:endParaRPr>
          </a:p>
        </p:txBody>
      </p:sp>
      <p:sp>
        <p:nvSpPr>
          <p:cNvPr id="3" name="Date Placeholder 2">
            <a:extLst>
              <a:ext uri="{FF2B5EF4-FFF2-40B4-BE49-F238E27FC236}">
                <a16:creationId xmlns:a16="http://schemas.microsoft.com/office/drawing/2014/main" id="{27107DFF-7842-3C2A-C58B-C1752621A0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26F31-8133-4085-B4BD-2D7FAB1BBD7A}" type="datetimeFigureOut">
              <a:rPr lang="it-IT" smtClean="0">
                <a:latin typeface="Arial Nova Cond" panose="020B0506020202020204" pitchFamily="34" charset="0"/>
              </a:rPr>
              <a:t>30/04/2025</a:t>
            </a:fld>
            <a:endParaRPr lang="it-IT" dirty="0">
              <a:latin typeface="Arial Nova Cond" panose="020B0506020202020204" pitchFamily="34" charset="0"/>
            </a:endParaRPr>
          </a:p>
        </p:txBody>
      </p:sp>
      <p:sp>
        <p:nvSpPr>
          <p:cNvPr id="4" name="Footer Placeholder 3">
            <a:extLst>
              <a:ext uri="{FF2B5EF4-FFF2-40B4-BE49-F238E27FC236}">
                <a16:creationId xmlns:a16="http://schemas.microsoft.com/office/drawing/2014/main" id="{9F10A5C0-9668-F5BA-B2E4-647CDEE397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latin typeface="Arial Nova Cond" panose="020B0506020202020204" pitchFamily="34" charset="0"/>
            </a:endParaRPr>
          </a:p>
        </p:txBody>
      </p:sp>
      <p:sp>
        <p:nvSpPr>
          <p:cNvPr id="5" name="Slide Number Placeholder 4">
            <a:extLst>
              <a:ext uri="{FF2B5EF4-FFF2-40B4-BE49-F238E27FC236}">
                <a16:creationId xmlns:a16="http://schemas.microsoft.com/office/drawing/2014/main" id="{37D7F5B1-5AA8-203B-2D64-06EB1CFC5A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56863-D08D-4F6E-BD46-313D9A5CB3C7}" type="slidenum">
              <a:rPr lang="it-IT" smtClean="0">
                <a:latin typeface="Arial Nova Cond" panose="020B0506020202020204" pitchFamily="34" charset="0"/>
              </a:rPr>
              <a:t>‹N›</a:t>
            </a:fld>
            <a:endParaRPr lang="it-IT" dirty="0">
              <a:latin typeface="Arial Nova Cond" panose="020B0506020202020204" pitchFamily="34" charset="0"/>
            </a:endParaRPr>
          </a:p>
        </p:txBody>
      </p:sp>
    </p:spTree>
    <p:extLst>
      <p:ext uri="{BB962C8B-B14F-4D97-AF65-F5344CB8AC3E}">
        <p14:creationId xmlns:p14="http://schemas.microsoft.com/office/powerpoint/2010/main" val="7176093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3T16:29:26.292"/>
    </inkml:context>
    <inkml:brush xml:id="br0">
      <inkml:brushProperty name="width" value="0.035" units="cm"/>
      <inkml:brushProperty name="height" value="0.035" units="cm"/>
      <inkml:brushProperty name="color" value="#004F8B"/>
    </inkml:brush>
  </inkml:definitions>
  <inkml:trace contextRef="#ctx0" brushRef="#br0">116 1616 24575,'7'-1'0,"-1"0"0,1 0 0,-1 0 0,0-1 0,0 0 0,0 0 0,0-1 0,0 0 0,0 0 0,-1 0 0,1-1 0,-1 1 0,0-1 0,0-1 0,0 1 0,-1-1 0,1 1 0,3-8 0,6-6 0,-1-1 0,0 0 0,16-37 0,15-65 0,-26 65 0,-10 26 0,-2 0 0,-1 0 0,-1 0 0,-2-1 0,-1 1 0,-4-45 0,2 9 0,-1 40 0,-1 0 0,-7-32 0,4 28 0,-2-34 0,3 19 0,-2 1 0,-17-58 0,6 31 0,11 47 0,-17-41 0,14 41 0,-11-42 0,11 22 0,-3 1 0,-1 1 0,-3 0 0,-24-46 0,19 58 0,22 29 0,-1 1 0,1-1 0,0 1 0,-1-1 0,1 1 0,0-1 0,-1 1 0,1 0 0,-1-1 0,1 1 0,-1 0 0,1-1 0,-1 1 0,1 0 0,-1 0 0,1-1 0,-1 1 0,0 0 0,1 0 0,-1 0 0,1 0 0,-1 0 0,1 0 0,-1 0 0,0 0 0,1 0 0,-1 0 0,1 0 0,-1 0 0,1 0 0,-1 0 0,0 1 0,1-1 0,-1 0 0,1 0 0,-1 1 0,1-1 0,-1 0 0,1 1 0,-1-1 0,1 0 0,0 1 0,-1-1 0,1 1 0,-1-1 0,1 1 0,0-1 0,0 1 0,-1-1 0,1 1 0,0-1 0,0 1 0,-1-1 0,1 1 0,0 0 0,0-1 0,0 1 0,-9 29 0,2 0 0,1 1 0,2 0 0,1 0 0,0 34 0,-1 8 0,1-51 0,0-1 0,-2 0 0,-11 29 0,10-31 0,0 0 0,1 1 0,1 0 0,-2 21 0,6-40 0,0 0 0,-1 0 0,1 0 0,0 1 0,0-1 0,0 0 0,0 0 0,0 0 0,0 1 0,0-1 0,1 0 0,-1 0 0,0 0 0,1 0 0,-1 0 0,1 1 0,-1-1 0,1 1 0,10-15 0,9-38 0,-8 4 0,11-94 0,-16 89 0,1-63 0,-4 39 0,-5 74 0,1 0 0,0 0 0,0 1 0,1-1 0,-1 0 0,0 0 0,1 1 0,-1-1 0,1 0 0,-1 0 0,1 1 0,0-1 0,0 1 0,-1-1 0,1 1 0,0-1 0,1 1 0,-1-1 0,0 1 0,0 0 0,1 0 0,-1-1 0,0 1 0,1 0 0,2-1 0,-1 1 0,0 1 0,0 0 0,0 0 0,-1 0 0,1 0 0,0 0 0,0 1 0,0-1 0,-1 1 0,1 0 0,0 0 0,0 0 0,-1 0 0,1 0 0,3 3 0,4 1 0,9 4 0,-1 0 0,-1 1 0,0 1 0,0 1 0,-1 0 0,22 23 0,-19-14 0,0-1 0,2 0 0,0-1 0,1-1 0,1-2 0,47 27 0,-32-23-1365,-22-12-5461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3T16:29:28.584"/>
    </inkml:context>
    <inkml:brush xml:id="br0">
      <inkml:brushProperty name="width" value="0.035" units="cm"/>
      <inkml:brushProperty name="height" value="0.035" units="cm"/>
      <inkml:brushProperty name="color" value="#004F8B"/>
    </inkml:brush>
  </inkml:definitions>
  <inkml:trace contextRef="#ctx0" brushRef="#br0">436 1526 24575,'0'-674'0,"-3"636"0,-1 0 0,-2 1 0,-15-53 0,-27-56 0,45 136 0,-1 0 0,-1 1 0,0-1 0,0 1 0,-1 0 0,-9-11 0,8 11 0,1 0 0,-1-1 0,2 0 0,-1 0 0,-5-14 0,6 5 0,-2 0 0,0 0 0,-2 1 0,0 0 0,0 0 0,-2 1 0,0 1 0,-20-23 0,-6-2-75,10 10-570,-57-51 0,63 65-6181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3T16:29:30.304"/>
    </inkml:context>
    <inkml:brush xml:id="br0">
      <inkml:brushProperty name="width" value="0.035" units="cm"/>
      <inkml:brushProperty name="height" value="0.035" units="cm"/>
      <inkml:brushProperty name="color" value="#004F8B"/>
    </inkml:brush>
  </inkml:definitions>
  <inkml:trace contextRef="#ctx0" brushRef="#br0">64 611 24575,'-1'-39'0,"-2"0"0,-11-56 0,-17-37 0,25 99 0,2-1 0,1 1 0,1-1 0,5-48 0,-2 20 0,-1 60 0,0 0 0,0 0 0,0 0 0,0 0 0,1 0 0,-1 0 0,1 0 0,-1 1 0,1-1 0,1-3 0,-2 4 0,0 1 0,1 0 0,-1 0 0,0-1 0,0 1 0,1 0 0,-1 0 0,0-1 0,1 1 0,-1 0 0,0 0 0,1 0 0,-1 0 0,0-1 0,1 1 0,-1 0 0,0 0 0,1 0 0,-1 0 0,1 0 0,-1 0 0,0 0 0,1 0 0,-1 0 0,0 0 0,1 0 0,-1 0 0,0 1 0,1-1 0,-1 0 0,1 0 0,-1 0 0,5 3 0,-1 0 0,0 1 0,0-1 0,0 1 0,7 8 0,4 3 0,18 11 0,2 0 0,73 39 0,-63-40 0,60 45 0,-93-62 0,-1-1 0,1 0 0,1-1 0,14 6 0,35 18 0,25 18-1365,-61-35-5461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Nova Cond" panose="020B0506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Nova Cond" panose="020B0506020202020204" pitchFamily="34" charset="0"/>
              </a:defRPr>
            </a:lvl1pPr>
          </a:lstStyle>
          <a:p>
            <a:fld id="{6FAEC0A9-84B2-AE43-8E2B-B80F5E71F5F3}" type="datetimeFigureOut">
              <a:rPr lang="en-US" smtClean="0"/>
              <a:pPr/>
              <a:t>04/30/25</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Nova Cond" panose="020B0506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Nova Cond" panose="020B0506020202020204" pitchFamily="34" charset="0"/>
              </a:defRPr>
            </a:lvl1pPr>
          </a:lstStyle>
          <a:p>
            <a:fld id="{E0FA55B0-697E-6945-929E-033FFA5F7C95}" type="slidenum">
              <a:rPr lang="en-US" smtClean="0"/>
              <a:pPr/>
              <a:t>‹N›</a:t>
            </a:fld>
            <a:endParaRPr lang="en-US" dirty="0"/>
          </a:p>
        </p:txBody>
      </p:sp>
    </p:spTree>
    <p:extLst>
      <p:ext uri="{BB962C8B-B14F-4D97-AF65-F5344CB8AC3E}">
        <p14:creationId xmlns:p14="http://schemas.microsoft.com/office/powerpoint/2010/main" val="65289961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Arial Nova Cond" panose="020B0506020202020204" pitchFamily="34" charset="0"/>
        <a:ea typeface="+mn-ea"/>
        <a:cs typeface="+mn-cs"/>
      </a:defRPr>
    </a:lvl1pPr>
    <a:lvl2pPr marL="356616" algn="l" defTabSz="713232" rtl="0" eaLnBrk="1" latinLnBrk="0" hangingPunct="1">
      <a:defRPr sz="936" kern="1200">
        <a:solidFill>
          <a:schemeClr val="tx1"/>
        </a:solidFill>
        <a:latin typeface="Arial Nova Cond" panose="020B0506020202020204" pitchFamily="34" charset="0"/>
        <a:ea typeface="+mn-ea"/>
        <a:cs typeface="+mn-cs"/>
      </a:defRPr>
    </a:lvl2pPr>
    <a:lvl3pPr marL="713232" algn="l" defTabSz="713232" rtl="0" eaLnBrk="1" latinLnBrk="0" hangingPunct="1">
      <a:defRPr sz="936" kern="1200">
        <a:solidFill>
          <a:schemeClr val="tx1"/>
        </a:solidFill>
        <a:latin typeface="Arial Nova Cond" panose="020B0506020202020204" pitchFamily="34" charset="0"/>
        <a:ea typeface="+mn-ea"/>
        <a:cs typeface="+mn-cs"/>
      </a:defRPr>
    </a:lvl3pPr>
    <a:lvl4pPr marL="1069848" algn="l" defTabSz="713232" rtl="0" eaLnBrk="1" latinLnBrk="0" hangingPunct="1">
      <a:defRPr sz="936" kern="1200">
        <a:solidFill>
          <a:schemeClr val="tx1"/>
        </a:solidFill>
        <a:latin typeface="Arial Nova Cond" panose="020B0506020202020204" pitchFamily="34" charset="0"/>
        <a:ea typeface="+mn-ea"/>
        <a:cs typeface="+mn-cs"/>
      </a:defRPr>
    </a:lvl4pPr>
    <a:lvl5pPr marL="1426464" algn="l" defTabSz="713232" rtl="0" eaLnBrk="1" latinLnBrk="0" hangingPunct="1">
      <a:defRPr sz="936" kern="1200">
        <a:solidFill>
          <a:schemeClr val="tx1"/>
        </a:solidFill>
        <a:latin typeface="Arial Nova Cond" panose="020B0506020202020204" pitchFamily="34" charset="0"/>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0FA55B0-697E-6945-929E-033FFA5F7C95}" type="slidenum">
              <a:rPr lang="en-US" smtClean="0"/>
              <a:t>1</a:t>
            </a:fld>
            <a:endParaRPr lang="en-US"/>
          </a:p>
        </p:txBody>
      </p:sp>
    </p:spTree>
    <p:extLst>
      <p:ext uri="{BB962C8B-B14F-4D97-AF65-F5344CB8AC3E}">
        <p14:creationId xmlns:p14="http://schemas.microsoft.com/office/powerpoint/2010/main" val="405489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6FC42-EACF-27F0-1A0F-8EDE9E7D7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6BAD3-7488-1D01-A388-FCE8DEC1C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781ACC-F5A7-8384-2332-DEFA4A58E1CB}"/>
              </a:ext>
            </a:extLst>
          </p:cNvPr>
          <p:cNvSpPr>
            <a:spLocks noGrp="1"/>
          </p:cNvSpPr>
          <p:nvPr>
            <p:ph type="body" idx="1"/>
          </p:nvPr>
        </p:nvSpPr>
        <p:spPr/>
        <p:txBody>
          <a:bodyPr/>
          <a:lstStyle/>
          <a:p>
            <a:endParaRPr lang="it-IT" dirty="0" err="1"/>
          </a:p>
        </p:txBody>
      </p:sp>
      <p:sp>
        <p:nvSpPr>
          <p:cNvPr id="4" name="Slide Number Placeholder 3">
            <a:extLst>
              <a:ext uri="{FF2B5EF4-FFF2-40B4-BE49-F238E27FC236}">
                <a16:creationId xmlns:a16="http://schemas.microsoft.com/office/drawing/2014/main" id="{4B075395-B3B3-2982-39C8-9C808E01FB16}"/>
              </a:ext>
            </a:extLst>
          </p:cNvPr>
          <p:cNvSpPr>
            <a:spLocks noGrp="1"/>
          </p:cNvSpPr>
          <p:nvPr>
            <p:ph type="sldNum" sz="quarter" idx="5"/>
          </p:nvPr>
        </p:nvSpPr>
        <p:spPr/>
        <p:txBody>
          <a:bodyPr/>
          <a:lstStyle/>
          <a:p>
            <a:fld id="{E0FA55B0-697E-6945-929E-033FFA5F7C95}" type="slidenum">
              <a:rPr lang="en-US" smtClean="0"/>
              <a:t>10</a:t>
            </a:fld>
            <a:endParaRPr lang="en-US"/>
          </a:p>
        </p:txBody>
      </p:sp>
    </p:spTree>
    <p:extLst>
      <p:ext uri="{BB962C8B-B14F-4D97-AF65-F5344CB8AC3E}">
        <p14:creationId xmlns:p14="http://schemas.microsoft.com/office/powerpoint/2010/main" val="27078386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14FD-F304-061E-2CF1-CD9C50C19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1CFA5-FDA9-BD88-F1D8-0768EC67B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C8862-A548-4F92-2AEB-2F6F252024B0}"/>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reservoir</a:t>
            </a:r>
            <a:endParaRPr lang="en-US" dirty="0"/>
          </a:p>
        </p:txBody>
      </p:sp>
      <p:sp>
        <p:nvSpPr>
          <p:cNvPr id="4" name="Slide Number Placeholder 3">
            <a:extLst>
              <a:ext uri="{FF2B5EF4-FFF2-40B4-BE49-F238E27FC236}">
                <a16:creationId xmlns:a16="http://schemas.microsoft.com/office/drawing/2014/main" id="{5B827DD8-B739-1B0C-4C52-53C8D69BB86D}"/>
              </a:ext>
            </a:extLst>
          </p:cNvPr>
          <p:cNvSpPr>
            <a:spLocks noGrp="1"/>
          </p:cNvSpPr>
          <p:nvPr>
            <p:ph type="sldNum" sz="quarter" idx="5"/>
          </p:nvPr>
        </p:nvSpPr>
        <p:spPr/>
        <p:txBody>
          <a:bodyPr/>
          <a:lstStyle/>
          <a:p>
            <a:fld id="{E0FA55B0-697E-6945-929E-033FFA5F7C95}" type="slidenum">
              <a:rPr lang="en-US" smtClean="0"/>
              <a:t>100</a:t>
            </a:fld>
            <a:endParaRPr lang="en-US"/>
          </a:p>
        </p:txBody>
      </p:sp>
    </p:spTree>
    <p:extLst>
      <p:ext uri="{BB962C8B-B14F-4D97-AF65-F5344CB8AC3E}">
        <p14:creationId xmlns:p14="http://schemas.microsoft.com/office/powerpoint/2010/main" val="16343570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ED11-62C8-F6F9-E3DE-9C4C3DFC1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AA899-0438-73B6-4003-042A031DD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5CC31-486C-CB3C-5EBB-BB61B8CB9F74}"/>
              </a:ext>
            </a:extLst>
          </p:cNvPr>
          <p:cNvSpPr>
            <a:spLocks noGrp="1"/>
          </p:cNvSpPr>
          <p:nvPr>
            <p:ph type="body" idx="1"/>
          </p:nvPr>
        </p:nvSpPr>
        <p:spPr/>
        <p:txBody>
          <a:bodyPr/>
          <a:lstStyle/>
          <a:p>
            <a:r>
              <a:rPr lang="en-US" b="0" i="0" dirty="0">
                <a:solidFill>
                  <a:srgbClr val="000C34"/>
                </a:solidFill>
                <a:effectLst/>
              </a:rPr>
              <a:t>The </a:t>
            </a:r>
            <a:r>
              <a:rPr lang="en-US" b="1" i="0" dirty="0">
                <a:solidFill>
                  <a:srgbClr val="000C34"/>
                </a:solidFill>
                <a:effectLst/>
                <a:latin typeface="roboto-medium"/>
              </a:rPr>
              <a:t>Simulation Module</a:t>
            </a:r>
            <a:r>
              <a:rPr lang="en-US" b="0" i="0" dirty="0">
                <a:solidFill>
                  <a:srgbClr val="000C34"/>
                </a:solidFill>
                <a:effectLst/>
              </a:rPr>
              <a:t> provides the tools you will need to create and run Simulations</a:t>
            </a:r>
          </a:p>
          <a:p>
            <a:r>
              <a:rPr lang="en-US" b="0" i="0" dirty="0">
                <a:solidFill>
                  <a:srgbClr val="000C34"/>
                </a:solidFill>
                <a:effectLst/>
              </a:rPr>
              <a:t>The </a:t>
            </a:r>
            <a:r>
              <a:rPr lang="en-US" b="1" i="0" dirty="0">
                <a:solidFill>
                  <a:srgbClr val="000C34"/>
                </a:solidFill>
                <a:effectLst/>
                <a:latin typeface="roboto-medium"/>
              </a:rPr>
              <a:t>Simulation Control Panel</a:t>
            </a:r>
            <a:r>
              <a:rPr lang="en-US" b="0" i="0" dirty="0">
                <a:solidFill>
                  <a:srgbClr val="000C34"/>
                </a:solidFill>
                <a:effectLst/>
              </a:rPr>
              <a:t> shows the time window for the currently opened simulation and provides controls to manipulate the simulation and alternatives</a:t>
            </a:r>
            <a:endParaRPr lang="en-US" dirty="0"/>
          </a:p>
        </p:txBody>
      </p:sp>
      <p:sp>
        <p:nvSpPr>
          <p:cNvPr id="4" name="Slide Number Placeholder 3">
            <a:extLst>
              <a:ext uri="{FF2B5EF4-FFF2-40B4-BE49-F238E27FC236}">
                <a16:creationId xmlns:a16="http://schemas.microsoft.com/office/drawing/2014/main" id="{C9C9AEE1-1C1B-F71D-5842-AD97E6C72699}"/>
              </a:ext>
            </a:extLst>
          </p:cNvPr>
          <p:cNvSpPr>
            <a:spLocks noGrp="1"/>
          </p:cNvSpPr>
          <p:nvPr>
            <p:ph type="sldNum" sz="quarter" idx="5"/>
          </p:nvPr>
        </p:nvSpPr>
        <p:spPr/>
        <p:txBody>
          <a:bodyPr/>
          <a:lstStyle/>
          <a:p>
            <a:fld id="{E0FA55B0-697E-6945-929E-033FFA5F7C95}" type="slidenum">
              <a:rPr lang="en-US" smtClean="0"/>
              <a:t>101</a:t>
            </a:fld>
            <a:endParaRPr lang="en-US"/>
          </a:p>
        </p:txBody>
      </p:sp>
    </p:spTree>
    <p:extLst>
      <p:ext uri="{BB962C8B-B14F-4D97-AF65-F5344CB8AC3E}">
        <p14:creationId xmlns:p14="http://schemas.microsoft.com/office/powerpoint/2010/main" val="20694868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63F6-B4D9-356B-5A6E-C1AF8592C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20D1C-D7A1-CDE9-2E59-E7A1FFE1D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40D74-DF6F-74B2-DDC8-9A0CD3D28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BE4136-7E28-B74D-CE97-F607E3155FED}"/>
              </a:ext>
            </a:extLst>
          </p:cNvPr>
          <p:cNvSpPr>
            <a:spLocks noGrp="1"/>
          </p:cNvSpPr>
          <p:nvPr>
            <p:ph type="sldNum" sz="quarter" idx="5"/>
          </p:nvPr>
        </p:nvSpPr>
        <p:spPr/>
        <p:txBody>
          <a:bodyPr/>
          <a:lstStyle/>
          <a:p>
            <a:fld id="{E0FA55B0-697E-6945-929E-033FFA5F7C95}" type="slidenum">
              <a:rPr lang="en-US" smtClean="0"/>
              <a:t>102</a:t>
            </a:fld>
            <a:endParaRPr lang="en-US"/>
          </a:p>
        </p:txBody>
      </p:sp>
    </p:spTree>
    <p:extLst>
      <p:ext uri="{BB962C8B-B14F-4D97-AF65-F5344CB8AC3E}">
        <p14:creationId xmlns:p14="http://schemas.microsoft.com/office/powerpoint/2010/main" val="9374424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E41FF-715C-3DAB-5902-7B2B97059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6CD343-4C8F-A4D5-DEC1-EF5D28C7A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523AD-8B6B-3699-2A7A-27F7FDF783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564F4C-1C80-A270-1717-98DAB6DC299E}"/>
              </a:ext>
            </a:extLst>
          </p:cNvPr>
          <p:cNvSpPr>
            <a:spLocks noGrp="1"/>
          </p:cNvSpPr>
          <p:nvPr>
            <p:ph type="sldNum" sz="quarter" idx="5"/>
          </p:nvPr>
        </p:nvSpPr>
        <p:spPr/>
        <p:txBody>
          <a:bodyPr/>
          <a:lstStyle/>
          <a:p>
            <a:fld id="{E0FA55B0-697E-6945-929E-033FFA5F7C95}" type="slidenum">
              <a:rPr lang="en-US" smtClean="0"/>
              <a:t>103</a:t>
            </a:fld>
            <a:endParaRPr lang="en-US"/>
          </a:p>
        </p:txBody>
      </p:sp>
    </p:spTree>
    <p:extLst>
      <p:ext uri="{BB962C8B-B14F-4D97-AF65-F5344CB8AC3E}">
        <p14:creationId xmlns:p14="http://schemas.microsoft.com/office/powerpoint/2010/main" val="39379495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9AB7-F924-1BF2-FFBB-781703130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5B038-670A-CB99-C492-1A6655685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286FF-6D6A-B6CF-F173-B2B0CAE45DD8}"/>
              </a:ext>
            </a:extLst>
          </p:cNvPr>
          <p:cNvSpPr>
            <a:spLocks noGrp="1"/>
          </p:cNvSpPr>
          <p:nvPr>
            <p:ph type="body" idx="1"/>
          </p:nvPr>
        </p:nvSpPr>
        <p:spPr/>
        <p:txBody>
          <a:bodyPr/>
          <a:lstStyle/>
          <a:p>
            <a:r>
              <a:rPr lang="en-US" b="0" i="0" dirty="0">
                <a:solidFill>
                  <a:srgbClr val="000C34"/>
                </a:solidFill>
                <a:effectLst/>
              </a:rPr>
              <a:t>If there are errors or any problems during the execution process, you can review the Message Output Text area of the compute window. The </a:t>
            </a:r>
            <a:r>
              <a:rPr lang="en-US" b="1" i="0" dirty="0">
                <a:solidFill>
                  <a:srgbClr val="000C34"/>
                </a:solidFill>
                <a:effectLst/>
                <a:latin typeface="roboto-medium"/>
              </a:rPr>
              <a:t>Compute Log</a:t>
            </a:r>
            <a:r>
              <a:rPr lang="en-US" b="0" i="0" dirty="0">
                <a:solidFill>
                  <a:srgbClr val="000C34"/>
                </a:solidFill>
                <a:effectLst/>
              </a:rPr>
              <a:t> can also provide information regarding any errors</a:t>
            </a:r>
            <a:endParaRPr lang="en-US" dirty="0"/>
          </a:p>
        </p:txBody>
      </p:sp>
      <p:sp>
        <p:nvSpPr>
          <p:cNvPr id="4" name="Slide Number Placeholder 3">
            <a:extLst>
              <a:ext uri="{FF2B5EF4-FFF2-40B4-BE49-F238E27FC236}">
                <a16:creationId xmlns:a16="http://schemas.microsoft.com/office/drawing/2014/main" id="{B6824CFA-3643-7919-F042-18FBA3A70BC4}"/>
              </a:ext>
            </a:extLst>
          </p:cNvPr>
          <p:cNvSpPr>
            <a:spLocks noGrp="1"/>
          </p:cNvSpPr>
          <p:nvPr>
            <p:ph type="sldNum" sz="quarter" idx="5"/>
          </p:nvPr>
        </p:nvSpPr>
        <p:spPr/>
        <p:txBody>
          <a:bodyPr/>
          <a:lstStyle/>
          <a:p>
            <a:fld id="{E0FA55B0-697E-6945-929E-033FFA5F7C95}" type="slidenum">
              <a:rPr lang="en-US" smtClean="0"/>
              <a:t>104</a:t>
            </a:fld>
            <a:endParaRPr lang="en-US"/>
          </a:p>
        </p:txBody>
      </p:sp>
    </p:spTree>
    <p:extLst>
      <p:ext uri="{BB962C8B-B14F-4D97-AF65-F5344CB8AC3E}">
        <p14:creationId xmlns:p14="http://schemas.microsoft.com/office/powerpoint/2010/main" val="272710931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A6F4-5AC4-BE30-F77A-E17614390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68629-CF1D-52DA-FE97-2CF9035B1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C9F20-CFEB-6300-31A0-062E220645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BF4EF0-B5D8-B800-6F0E-959919C3B5E6}"/>
              </a:ext>
            </a:extLst>
          </p:cNvPr>
          <p:cNvSpPr>
            <a:spLocks noGrp="1"/>
          </p:cNvSpPr>
          <p:nvPr>
            <p:ph type="sldNum" sz="quarter" idx="5"/>
          </p:nvPr>
        </p:nvSpPr>
        <p:spPr/>
        <p:txBody>
          <a:bodyPr/>
          <a:lstStyle/>
          <a:p>
            <a:fld id="{E0FA55B0-697E-6945-929E-033FFA5F7C95}" type="slidenum">
              <a:rPr lang="en-US" smtClean="0"/>
              <a:t>105</a:t>
            </a:fld>
            <a:endParaRPr lang="en-US"/>
          </a:p>
        </p:txBody>
      </p:sp>
    </p:spTree>
    <p:extLst>
      <p:ext uri="{BB962C8B-B14F-4D97-AF65-F5344CB8AC3E}">
        <p14:creationId xmlns:p14="http://schemas.microsoft.com/office/powerpoint/2010/main" val="35004901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C4A5-4E77-31E8-C881-089A77123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BC43A-92D6-DF0D-0E0D-12C62B709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24A79-6C79-A6C8-9B69-29672CF41F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01BDF-D98F-E92F-F4EC-EB4C22B7E90A}"/>
              </a:ext>
            </a:extLst>
          </p:cNvPr>
          <p:cNvSpPr>
            <a:spLocks noGrp="1"/>
          </p:cNvSpPr>
          <p:nvPr>
            <p:ph type="sldNum" sz="quarter" idx="5"/>
          </p:nvPr>
        </p:nvSpPr>
        <p:spPr/>
        <p:txBody>
          <a:bodyPr/>
          <a:lstStyle/>
          <a:p>
            <a:fld id="{E0FA55B0-697E-6945-929E-033FFA5F7C95}" type="slidenum">
              <a:rPr lang="en-US" smtClean="0"/>
              <a:t>106</a:t>
            </a:fld>
            <a:endParaRPr lang="en-US"/>
          </a:p>
        </p:txBody>
      </p:sp>
    </p:spTree>
    <p:extLst>
      <p:ext uri="{BB962C8B-B14F-4D97-AF65-F5344CB8AC3E}">
        <p14:creationId xmlns:p14="http://schemas.microsoft.com/office/powerpoint/2010/main" val="7327183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42E4B-E005-413E-FA5D-C488E7054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20244-D377-DF07-2679-85ADE335C8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9D66E-F89F-8B23-625E-D22A697E9E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C42961-4180-A1B7-AFAE-CBD1260F45A9}"/>
              </a:ext>
            </a:extLst>
          </p:cNvPr>
          <p:cNvSpPr>
            <a:spLocks noGrp="1"/>
          </p:cNvSpPr>
          <p:nvPr>
            <p:ph type="sldNum" sz="quarter" idx="5"/>
          </p:nvPr>
        </p:nvSpPr>
        <p:spPr/>
        <p:txBody>
          <a:bodyPr/>
          <a:lstStyle/>
          <a:p>
            <a:fld id="{E0FA55B0-697E-6945-929E-033FFA5F7C95}" type="slidenum">
              <a:rPr lang="en-US" smtClean="0"/>
              <a:t>107</a:t>
            </a:fld>
            <a:endParaRPr lang="en-US"/>
          </a:p>
        </p:txBody>
      </p:sp>
    </p:spTree>
    <p:extLst>
      <p:ext uri="{BB962C8B-B14F-4D97-AF65-F5344CB8AC3E}">
        <p14:creationId xmlns:p14="http://schemas.microsoft.com/office/powerpoint/2010/main" val="35611280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3579-4DEC-C7C4-35BF-087C821962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D4D41-F45F-5D8B-ABBB-C174292F61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62CC1-6580-77E9-8F9B-ECFC81FF7C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D882A4-265B-6B28-5F4E-73BE8572DC49}"/>
              </a:ext>
            </a:extLst>
          </p:cNvPr>
          <p:cNvSpPr>
            <a:spLocks noGrp="1"/>
          </p:cNvSpPr>
          <p:nvPr>
            <p:ph type="sldNum" sz="quarter" idx="5"/>
          </p:nvPr>
        </p:nvSpPr>
        <p:spPr/>
        <p:txBody>
          <a:bodyPr/>
          <a:lstStyle/>
          <a:p>
            <a:fld id="{E0FA55B0-697E-6945-929E-033FFA5F7C95}" type="slidenum">
              <a:rPr lang="en-US" smtClean="0"/>
              <a:t>108</a:t>
            </a:fld>
            <a:endParaRPr lang="en-US"/>
          </a:p>
        </p:txBody>
      </p:sp>
    </p:spTree>
    <p:extLst>
      <p:ext uri="{BB962C8B-B14F-4D97-AF65-F5344CB8AC3E}">
        <p14:creationId xmlns:p14="http://schemas.microsoft.com/office/powerpoint/2010/main" val="14259834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FE80-F507-A531-0535-0B6CD3FA2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86613-1D28-8CB7-7187-BD2D31EB3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9DB2B-FD45-2AFB-404E-BCFE600D67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F4B505-6DC9-F8E2-FF19-069FA3DE5E90}"/>
              </a:ext>
            </a:extLst>
          </p:cNvPr>
          <p:cNvSpPr>
            <a:spLocks noGrp="1"/>
          </p:cNvSpPr>
          <p:nvPr>
            <p:ph type="sldNum" sz="quarter" idx="5"/>
          </p:nvPr>
        </p:nvSpPr>
        <p:spPr/>
        <p:txBody>
          <a:bodyPr/>
          <a:lstStyle/>
          <a:p>
            <a:fld id="{E0FA55B0-697E-6945-929E-033FFA5F7C95}" type="slidenum">
              <a:rPr lang="en-US" smtClean="0"/>
              <a:t>109</a:t>
            </a:fld>
            <a:endParaRPr lang="en-US"/>
          </a:p>
        </p:txBody>
      </p:sp>
    </p:spTree>
    <p:extLst>
      <p:ext uri="{BB962C8B-B14F-4D97-AF65-F5344CB8AC3E}">
        <p14:creationId xmlns:p14="http://schemas.microsoft.com/office/powerpoint/2010/main" val="1005220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6D57-202D-A002-87B1-5EB738B83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824FC-B1B9-4025-E4A0-A1882638F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367D5-9D70-A601-BA33-95DE313F209C}"/>
              </a:ext>
            </a:extLst>
          </p:cNvPr>
          <p:cNvSpPr>
            <a:spLocks noGrp="1"/>
          </p:cNvSpPr>
          <p:nvPr>
            <p:ph type="body" idx="1"/>
          </p:nvPr>
        </p:nvSpPr>
        <p:spPr/>
        <p:txBody>
          <a:bodyPr/>
          <a:lstStyle/>
          <a:p>
            <a:endParaRPr lang="it-IT" dirty="0" err="1"/>
          </a:p>
        </p:txBody>
      </p:sp>
      <p:sp>
        <p:nvSpPr>
          <p:cNvPr id="4" name="Slide Number Placeholder 3">
            <a:extLst>
              <a:ext uri="{FF2B5EF4-FFF2-40B4-BE49-F238E27FC236}">
                <a16:creationId xmlns:a16="http://schemas.microsoft.com/office/drawing/2014/main" id="{C4EE4393-7B7D-0EB1-C786-C86C055A14B3}"/>
              </a:ext>
            </a:extLst>
          </p:cNvPr>
          <p:cNvSpPr>
            <a:spLocks noGrp="1"/>
          </p:cNvSpPr>
          <p:nvPr>
            <p:ph type="sldNum" sz="quarter" idx="5"/>
          </p:nvPr>
        </p:nvSpPr>
        <p:spPr/>
        <p:txBody>
          <a:bodyPr/>
          <a:lstStyle/>
          <a:p>
            <a:fld id="{E0FA55B0-697E-6945-929E-033FFA5F7C95}" type="slidenum">
              <a:rPr lang="en-US" smtClean="0"/>
              <a:t>11</a:t>
            </a:fld>
            <a:endParaRPr lang="en-US"/>
          </a:p>
        </p:txBody>
      </p:sp>
    </p:spTree>
    <p:extLst>
      <p:ext uri="{BB962C8B-B14F-4D97-AF65-F5344CB8AC3E}">
        <p14:creationId xmlns:p14="http://schemas.microsoft.com/office/powerpoint/2010/main" val="9321300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DB5A-354F-5AE3-57F6-D44E61A64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90673-1029-1737-8879-FDCD7C51C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6B939-E693-E375-91C7-48D71D8FC0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1D39F8-9F1E-06EB-9D99-DBD95A085678}"/>
              </a:ext>
            </a:extLst>
          </p:cNvPr>
          <p:cNvSpPr>
            <a:spLocks noGrp="1"/>
          </p:cNvSpPr>
          <p:nvPr>
            <p:ph type="sldNum" sz="quarter" idx="5"/>
          </p:nvPr>
        </p:nvSpPr>
        <p:spPr/>
        <p:txBody>
          <a:bodyPr/>
          <a:lstStyle/>
          <a:p>
            <a:fld id="{E0FA55B0-697E-6945-929E-033FFA5F7C95}" type="slidenum">
              <a:rPr lang="en-US" smtClean="0"/>
              <a:t>110</a:t>
            </a:fld>
            <a:endParaRPr lang="en-US"/>
          </a:p>
        </p:txBody>
      </p:sp>
    </p:spTree>
    <p:extLst>
      <p:ext uri="{BB962C8B-B14F-4D97-AF65-F5344CB8AC3E}">
        <p14:creationId xmlns:p14="http://schemas.microsoft.com/office/powerpoint/2010/main" val="37893594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5707-8D5B-9526-1C6E-9B9C01DF6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8B975-2A58-3CA1-B59C-8B7055587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94F47-8855-CAFC-5310-8ACB3CAFCA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0799A0-276E-3311-3EB6-FB42D117E75C}"/>
              </a:ext>
            </a:extLst>
          </p:cNvPr>
          <p:cNvSpPr>
            <a:spLocks noGrp="1"/>
          </p:cNvSpPr>
          <p:nvPr>
            <p:ph type="sldNum" sz="quarter" idx="5"/>
          </p:nvPr>
        </p:nvSpPr>
        <p:spPr/>
        <p:txBody>
          <a:bodyPr/>
          <a:lstStyle/>
          <a:p>
            <a:fld id="{E0FA55B0-697E-6945-929E-033FFA5F7C95}" type="slidenum">
              <a:rPr lang="en-US" smtClean="0"/>
              <a:t>111</a:t>
            </a:fld>
            <a:endParaRPr lang="en-US"/>
          </a:p>
        </p:txBody>
      </p:sp>
    </p:spTree>
    <p:extLst>
      <p:ext uri="{BB962C8B-B14F-4D97-AF65-F5344CB8AC3E}">
        <p14:creationId xmlns:p14="http://schemas.microsoft.com/office/powerpoint/2010/main" val="39693870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0A12-C405-20C2-BE5E-46D5E7D99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C3361-627D-A94A-FFF9-2D93A50BC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DD499D-8042-575A-9F04-94E46CF72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94139E-D65D-DC96-B79E-ADC0AFDC4A87}"/>
              </a:ext>
            </a:extLst>
          </p:cNvPr>
          <p:cNvSpPr>
            <a:spLocks noGrp="1"/>
          </p:cNvSpPr>
          <p:nvPr>
            <p:ph type="sldNum" sz="quarter" idx="5"/>
          </p:nvPr>
        </p:nvSpPr>
        <p:spPr/>
        <p:txBody>
          <a:bodyPr/>
          <a:lstStyle/>
          <a:p>
            <a:fld id="{E0FA55B0-697E-6945-929E-033FFA5F7C95}" type="slidenum">
              <a:rPr lang="en-US" smtClean="0"/>
              <a:t>112</a:t>
            </a:fld>
            <a:endParaRPr lang="en-US"/>
          </a:p>
        </p:txBody>
      </p:sp>
    </p:spTree>
    <p:extLst>
      <p:ext uri="{BB962C8B-B14F-4D97-AF65-F5344CB8AC3E}">
        <p14:creationId xmlns:p14="http://schemas.microsoft.com/office/powerpoint/2010/main" val="29623963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A0EF-AB55-1E80-517C-15A9D4CCF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DCDF4-293C-9C49-A8A6-E064805B6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6EC57-A110-8BA8-C2AC-6C2C327DF1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91CD5-2C9C-8B5F-A6B3-FF9912E3B7F6}"/>
              </a:ext>
            </a:extLst>
          </p:cNvPr>
          <p:cNvSpPr>
            <a:spLocks noGrp="1"/>
          </p:cNvSpPr>
          <p:nvPr>
            <p:ph type="sldNum" sz="quarter" idx="5"/>
          </p:nvPr>
        </p:nvSpPr>
        <p:spPr/>
        <p:txBody>
          <a:bodyPr/>
          <a:lstStyle/>
          <a:p>
            <a:fld id="{E0FA55B0-697E-6945-929E-033FFA5F7C95}" type="slidenum">
              <a:rPr lang="en-US" smtClean="0"/>
              <a:t>113</a:t>
            </a:fld>
            <a:endParaRPr lang="en-US"/>
          </a:p>
        </p:txBody>
      </p:sp>
    </p:spTree>
    <p:extLst>
      <p:ext uri="{BB962C8B-B14F-4D97-AF65-F5344CB8AC3E}">
        <p14:creationId xmlns:p14="http://schemas.microsoft.com/office/powerpoint/2010/main" val="40285242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E8C3-A47F-B2C4-A40E-5C0002643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8E541-ADF5-1F46-79A5-D7F3B711E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BE143-80A4-8F69-8993-F4A4D7660D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8F27C4-3D3E-63DA-8D7A-6BEAB18F5BDA}"/>
              </a:ext>
            </a:extLst>
          </p:cNvPr>
          <p:cNvSpPr>
            <a:spLocks noGrp="1"/>
          </p:cNvSpPr>
          <p:nvPr>
            <p:ph type="sldNum" sz="quarter" idx="5"/>
          </p:nvPr>
        </p:nvSpPr>
        <p:spPr/>
        <p:txBody>
          <a:bodyPr/>
          <a:lstStyle/>
          <a:p>
            <a:fld id="{E0FA55B0-697E-6945-929E-033FFA5F7C95}" type="slidenum">
              <a:rPr lang="en-US" smtClean="0"/>
              <a:t>114</a:t>
            </a:fld>
            <a:endParaRPr lang="en-US"/>
          </a:p>
        </p:txBody>
      </p:sp>
    </p:spTree>
    <p:extLst>
      <p:ext uri="{BB962C8B-B14F-4D97-AF65-F5344CB8AC3E}">
        <p14:creationId xmlns:p14="http://schemas.microsoft.com/office/powerpoint/2010/main" val="21534323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1FD4B-71F8-860E-9CD8-DF30E274F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EB124-3FDF-ABFA-37B2-FE288F33B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B187A-C68C-9286-90C7-1C18C1EE9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43C4F-F53D-2558-38E6-B15F299B5DD6}"/>
              </a:ext>
            </a:extLst>
          </p:cNvPr>
          <p:cNvSpPr>
            <a:spLocks noGrp="1"/>
          </p:cNvSpPr>
          <p:nvPr>
            <p:ph type="sldNum" sz="quarter" idx="5"/>
          </p:nvPr>
        </p:nvSpPr>
        <p:spPr/>
        <p:txBody>
          <a:bodyPr/>
          <a:lstStyle/>
          <a:p>
            <a:fld id="{E0FA55B0-697E-6945-929E-033FFA5F7C95}" type="slidenum">
              <a:rPr lang="en-US" smtClean="0"/>
              <a:t>115</a:t>
            </a:fld>
            <a:endParaRPr lang="en-US"/>
          </a:p>
        </p:txBody>
      </p:sp>
    </p:spTree>
    <p:extLst>
      <p:ext uri="{BB962C8B-B14F-4D97-AF65-F5344CB8AC3E}">
        <p14:creationId xmlns:p14="http://schemas.microsoft.com/office/powerpoint/2010/main" val="33750512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2372-C812-5F16-AB02-61536C0B3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BB01D-2596-D0D4-E9B9-76E273596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420D7-69A6-6C50-1221-50D354171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85C07-1D52-19CC-508D-9179DBCE0FBF}"/>
              </a:ext>
            </a:extLst>
          </p:cNvPr>
          <p:cNvSpPr>
            <a:spLocks noGrp="1"/>
          </p:cNvSpPr>
          <p:nvPr>
            <p:ph type="sldNum" sz="quarter" idx="5"/>
          </p:nvPr>
        </p:nvSpPr>
        <p:spPr/>
        <p:txBody>
          <a:bodyPr/>
          <a:lstStyle/>
          <a:p>
            <a:fld id="{E0FA55B0-697E-6945-929E-033FFA5F7C95}" type="slidenum">
              <a:rPr lang="en-US" smtClean="0"/>
              <a:t>116</a:t>
            </a:fld>
            <a:endParaRPr lang="en-US"/>
          </a:p>
        </p:txBody>
      </p:sp>
    </p:spTree>
    <p:extLst>
      <p:ext uri="{BB962C8B-B14F-4D97-AF65-F5344CB8AC3E}">
        <p14:creationId xmlns:p14="http://schemas.microsoft.com/office/powerpoint/2010/main" val="24514534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1F70-DC00-10C9-D5BD-998E86287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6B8BE-43FD-CFEF-527F-A223B1972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23353-895E-86E9-9D0D-A51812C54C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E67950-37D5-1599-1B30-8A4BFB6FA142}"/>
              </a:ext>
            </a:extLst>
          </p:cNvPr>
          <p:cNvSpPr>
            <a:spLocks noGrp="1"/>
          </p:cNvSpPr>
          <p:nvPr>
            <p:ph type="sldNum" sz="quarter" idx="5"/>
          </p:nvPr>
        </p:nvSpPr>
        <p:spPr/>
        <p:txBody>
          <a:bodyPr/>
          <a:lstStyle/>
          <a:p>
            <a:fld id="{E0FA55B0-697E-6945-929E-033FFA5F7C95}" type="slidenum">
              <a:rPr lang="en-US" smtClean="0"/>
              <a:t>117</a:t>
            </a:fld>
            <a:endParaRPr lang="en-US"/>
          </a:p>
        </p:txBody>
      </p:sp>
    </p:spTree>
    <p:extLst>
      <p:ext uri="{BB962C8B-B14F-4D97-AF65-F5344CB8AC3E}">
        <p14:creationId xmlns:p14="http://schemas.microsoft.com/office/powerpoint/2010/main" val="8712920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B8F8-A8D5-013E-BAD2-D805943B5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48962-1CC8-6C82-5465-69D425CA0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A9D5E-850F-8124-0D1A-E3DEEAE7AB92}"/>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432EAD9D-56A4-E897-12C1-1033FD8CC87C}"/>
              </a:ext>
            </a:extLst>
          </p:cNvPr>
          <p:cNvSpPr>
            <a:spLocks noGrp="1"/>
          </p:cNvSpPr>
          <p:nvPr>
            <p:ph type="sldNum" sz="quarter" idx="5"/>
          </p:nvPr>
        </p:nvSpPr>
        <p:spPr/>
        <p:txBody>
          <a:bodyPr/>
          <a:lstStyle/>
          <a:p>
            <a:fld id="{E0FA55B0-697E-6945-929E-033FFA5F7C95}" type="slidenum">
              <a:rPr lang="en-US" smtClean="0"/>
              <a:t>118</a:t>
            </a:fld>
            <a:endParaRPr lang="en-US"/>
          </a:p>
        </p:txBody>
      </p:sp>
    </p:spTree>
    <p:extLst>
      <p:ext uri="{BB962C8B-B14F-4D97-AF65-F5344CB8AC3E}">
        <p14:creationId xmlns:p14="http://schemas.microsoft.com/office/powerpoint/2010/main" val="13049039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32B6-4E2F-6169-D571-A9F9DA489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F4DA2-019F-9C9A-B9BF-DB3171499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09E16-7023-764F-73DD-0B1050495255}"/>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6F94E23D-8B2A-8F51-40A1-0A1D224E5072}"/>
              </a:ext>
            </a:extLst>
          </p:cNvPr>
          <p:cNvSpPr>
            <a:spLocks noGrp="1"/>
          </p:cNvSpPr>
          <p:nvPr>
            <p:ph type="sldNum" sz="quarter" idx="5"/>
          </p:nvPr>
        </p:nvSpPr>
        <p:spPr/>
        <p:txBody>
          <a:bodyPr/>
          <a:lstStyle/>
          <a:p>
            <a:fld id="{E0FA55B0-697E-6945-929E-033FFA5F7C95}" type="slidenum">
              <a:rPr lang="en-US" smtClean="0"/>
              <a:t>119</a:t>
            </a:fld>
            <a:endParaRPr lang="en-US"/>
          </a:p>
        </p:txBody>
      </p:sp>
    </p:spTree>
    <p:extLst>
      <p:ext uri="{BB962C8B-B14F-4D97-AF65-F5344CB8AC3E}">
        <p14:creationId xmlns:p14="http://schemas.microsoft.com/office/powerpoint/2010/main" val="251857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FDB34-CC6D-6E2A-A198-7CF86CD12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C8031-6B45-E678-C58B-2BFD68A76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AAF56-4B5B-6B8B-87AF-672A9E49B66D}"/>
              </a:ext>
            </a:extLst>
          </p:cNvPr>
          <p:cNvSpPr>
            <a:spLocks noGrp="1"/>
          </p:cNvSpPr>
          <p:nvPr>
            <p:ph type="body" idx="1"/>
          </p:nvPr>
        </p:nvSpPr>
        <p:spPr/>
        <p:txBody>
          <a:bodyPr/>
          <a:lstStyle/>
          <a:p>
            <a:r>
              <a:rPr lang="it-IT" dirty="0" err="1"/>
              <a:t>It</a:t>
            </a:r>
            <a:r>
              <a:rPr lang="it-IT" dirty="0"/>
              <a:t> </a:t>
            </a:r>
            <a:r>
              <a:rPr lang="it-IT" dirty="0" err="1"/>
              <a:t>is</a:t>
            </a:r>
            <a:r>
              <a:rPr lang="it-IT" dirty="0"/>
              <a:t> a </a:t>
            </a:r>
            <a:r>
              <a:rPr lang="it-IT" dirty="0" err="1"/>
              <a:t>portable</a:t>
            </a:r>
            <a:r>
              <a:rPr lang="it-IT" dirty="0"/>
              <a:t> package so </a:t>
            </a:r>
            <a:r>
              <a:rPr lang="it-IT" dirty="0" err="1"/>
              <a:t>you</a:t>
            </a:r>
            <a:r>
              <a:rPr lang="it-IT" dirty="0"/>
              <a:t> </a:t>
            </a:r>
            <a:r>
              <a:rPr lang="it-IT" dirty="0" err="1"/>
              <a:t>need</a:t>
            </a:r>
            <a:r>
              <a:rPr lang="it-IT" dirty="0"/>
              <a:t> to put </a:t>
            </a:r>
            <a:r>
              <a:rPr lang="it-IT" dirty="0" err="1"/>
              <a:t>it</a:t>
            </a:r>
            <a:r>
              <a:rPr lang="it-IT" dirty="0"/>
              <a:t> in a safe place. </a:t>
            </a:r>
          </a:p>
        </p:txBody>
      </p:sp>
      <p:sp>
        <p:nvSpPr>
          <p:cNvPr id="4" name="Slide Number Placeholder 3">
            <a:extLst>
              <a:ext uri="{FF2B5EF4-FFF2-40B4-BE49-F238E27FC236}">
                <a16:creationId xmlns:a16="http://schemas.microsoft.com/office/drawing/2014/main" id="{03227EA1-4608-8CE0-C3CC-A6442F9BB036}"/>
              </a:ext>
            </a:extLst>
          </p:cNvPr>
          <p:cNvSpPr>
            <a:spLocks noGrp="1"/>
          </p:cNvSpPr>
          <p:nvPr>
            <p:ph type="sldNum" sz="quarter" idx="5"/>
          </p:nvPr>
        </p:nvSpPr>
        <p:spPr/>
        <p:txBody>
          <a:bodyPr/>
          <a:lstStyle/>
          <a:p>
            <a:fld id="{E0FA55B0-697E-6945-929E-033FFA5F7C95}" type="slidenum">
              <a:rPr lang="en-US" smtClean="0"/>
              <a:t>12</a:t>
            </a:fld>
            <a:endParaRPr lang="en-US"/>
          </a:p>
        </p:txBody>
      </p:sp>
    </p:spTree>
    <p:extLst>
      <p:ext uri="{BB962C8B-B14F-4D97-AF65-F5344CB8AC3E}">
        <p14:creationId xmlns:p14="http://schemas.microsoft.com/office/powerpoint/2010/main" val="27231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5530B-F13F-44C4-A5C1-FC3A4335D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A2747-F9A0-2AF8-0120-3EF8D7F8A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1C638-9AEE-AE22-F914-14BF6A673C9C}"/>
              </a:ext>
            </a:extLst>
          </p:cNvPr>
          <p:cNvSpPr>
            <a:spLocks noGrp="1"/>
          </p:cNvSpPr>
          <p:nvPr>
            <p:ph type="body" idx="1"/>
          </p:nvPr>
        </p:nvSpPr>
        <p:spPr/>
        <p:txBody>
          <a:bodyPr/>
          <a:lstStyle/>
          <a:p>
            <a:r>
              <a:rPr lang="it-IT" dirty="0" err="1"/>
              <a:t>When</a:t>
            </a:r>
            <a:r>
              <a:rPr lang="it-IT" dirty="0"/>
              <a:t> </a:t>
            </a:r>
            <a:r>
              <a:rPr lang="it-IT" dirty="0" err="1"/>
              <a:t>you</a:t>
            </a:r>
            <a:r>
              <a:rPr lang="it-IT" dirty="0"/>
              <a:t> open the folder </a:t>
            </a:r>
            <a:r>
              <a:rPr lang="it-IT" dirty="0" err="1"/>
              <a:t>you</a:t>
            </a:r>
            <a:r>
              <a:rPr lang="it-IT" dirty="0"/>
              <a:t> </a:t>
            </a:r>
            <a:r>
              <a:rPr lang="it-IT" dirty="0" err="1"/>
              <a:t>will</a:t>
            </a:r>
            <a:r>
              <a:rPr lang="it-IT" dirty="0"/>
              <a:t> </a:t>
            </a:r>
            <a:r>
              <a:rPr lang="it-IT" dirty="0" err="1"/>
              <a:t>find</a:t>
            </a:r>
            <a:r>
              <a:rPr lang="it-IT" dirty="0"/>
              <a:t> </a:t>
            </a:r>
            <a:r>
              <a:rPr lang="it-IT" dirty="0" err="1"/>
              <a:t>this</a:t>
            </a:r>
            <a:r>
              <a:rPr lang="it-IT" dirty="0"/>
              <a:t> list.</a:t>
            </a:r>
          </a:p>
          <a:p>
            <a:r>
              <a:rPr lang="it-IT" dirty="0"/>
              <a:t>Double click on </a:t>
            </a:r>
            <a:r>
              <a:rPr lang="en-GB" b="1" i="1" dirty="0">
                <a:solidFill>
                  <a:srgbClr val="003E5E"/>
                </a:solidFill>
                <a:latin typeface="Arial Nova Cond" panose="020B0506020202020204" pitchFamily="34" charset="0"/>
                <a:cs typeface="Times New Roman" panose="02020603050405020304" pitchFamily="18" charset="0"/>
              </a:rPr>
              <a:t>HEC-ResSim.exe </a:t>
            </a:r>
          </a:p>
          <a:p>
            <a:endParaRPr lang="it-IT" dirty="0"/>
          </a:p>
        </p:txBody>
      </p:sp>
      <p:sp>
        <p:nvSpPr>
          <p:cNvPr id="4" name="Slide Number Placeholder 3">
            <a:extLst>
              <a:ext uri="{FF2B5EF4-FFF2-40B4-BE49-F238E27FC236}">
                <a16:creationId xmlns:a16="http://schemas.microsoft.com/office/drawing/2014/main" id="{A6ED05EB-E6C3-58B9-0CA3-79FCAE6870AB}"/>
              </a:ext>
            </a:extLst>
          </p:cNvPr>
          <p:cNvSpPr>
            <a:spLocks noGrp="1"/>
          </p:cNvSpPr>
          <p:nvPr>
            <p:ph type="sldNum" sz="quarter" idx="5"/>
          </p:nvPr>
        </p:nvSpPr>
        <p:spPr/>
        <p:txBody>
          <a:bodyPr/>
          <a:lstStyle/>
          <a:p>
            <a:fld id="{E0FA55B0-697E-6945-929E-033FFA5F7C95}" type="slidenum">
              <a:rPr lang="en-US" smtClean="0"/>
              <a:t>13</a:t>
            </a:fld>
            <a:endParaRPr lang="en-US"/>
          </a:p>
        </p:txBody>
      </p:sp>
    </p:spTree>
    <p:extLst>
      <p:ext uri="{BB962C8B-B14F-4D97-AF65-F5344CB8AC3E}">
        <p14:creationId xmlns:p14="http://schemas.microsoft.com/office/powerpoint/2010/main" val="446817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9775-4990-2466-C4C8-F5787132B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EE528-1B38-D953-FDB8-CC40FBED29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C9891-4F16-A665-2366-2E236752C4B8}"/>
              </a:ext>
            </a:extLst>
          </p:cNvPr>
          <p:cNvSpPr>
            <a:spLocks noGrp="1"/>
          </p:cNvSpPr>
          <p:nvPr>
            <p:ph type="body" idx="1"/>
          </p:nvPr>
        </p:nvSpPr>
        <p:spPr/>
        <p:txBody>
          <a:bodyPr/>
          <a:lstStyle/>
          <a:p>
            <a:r>
              <a:rPr lang="it-IT" dirty="0"/>
              <a:t>From the top down</a:t>
            </a:r>
          </a:p>
          <a:p>
            <a:r>
              <a:rPr lang="it-IT" dirty="0"/>
              <a:t>Title bar: </a:t>
            </a:r>
            <a:r>
              <a:rPr lang="it-IT" dirty="0" err="1"/>
              <a:t>when</a:t>
            </a:r>
            <a:r>
              <a:rPr lang="it-IT" dirty="0"/>
              <a:t> </a:t>
            </a:r>
            <a:r>
              <a:rPr lang="it-IT" dirty="0" err="1"/>
              <a:t>you</a:t>
            </a:r>
            <a:r>
              <a:rPr lang="it-IT" dirty="0"/>
              <a:t> open a project, the name of the project </a:t>
            </a:r>
            <a:r>
              <a:rPr lang="it-IT" dirty="0" err="1"/>
              <a:t>will</a:t>
            </a:r>
            <a:r>
              <a:rPr lang="it-IT" dirty="0"/>
              <a:t> </a:t>
            </a:r>
            <a:r>
              <a:rPr lang="it-IT" dirty="0" err="1"/>
              <a:t>appear</a:t>
            </a:r>
            <a:r>
              <a:rPr lang="it-IT" dirty="0"/>
              <a:t> in the </a:t>
            </a:r>
            <a:r>
              <a:rPr lang="it-IT" dirty="0" err="1"/>
              <a:t>title</a:t>
            </a:r>
            <a:r>
              <a:rPr lang="it-IT" dirty="0"/>
              <a:t> bar.</a:t>
            </a:r>
          </a:p>
          <a:p>
            <a:r>
              <a:rPr lang="it-IT" dirty="0"/>
              <a:t>Menu bar: </a:t>
            </a:r>
            <a:r>
              <a:rPr lang="it-IT" dirty="0" err="1"/>
              <a:t>This</a:t>
            </a:r>
            <a:r>
              <a:rPr lang="it-IT" dirty="0"/>
              <a:t> part </a:t>
            </a:r>
            <a:r>
              <a:rPr lang="it-IT" dirty="0" err="1"/>
              <a:t>will</a:t>
            </a:r>
            <a:r>
              <a:rPr lang="it-IT" dirty="0"/>
              <a:t> </a:t>
            </a:r>
            <a:r>
              <a:rPr lang="it-IT" dirty="0" err="1"/>
              <a:t>change</a:t>
            </a:r>
            <a:r>
              <a:rPr lang="it-IT" dirty="0"/>
              <a:t> </a:t>
            </a:r>
            <a:r>
              <a:rPr lang="it-IT" dirty="0" err="1"/>
              <a:t>based</a:t>
            </a:r>
            <a:r>
              <a:rPr lang="it-IT" dirty="0"/>
              <a:t> on the </a:t>
            </a:r>
            <a:r>
              <a:rPr lang="it-IT" dirty="0" err="1"/>
              <a:t>module</a:t>
            </a:r>
            <a:r>
              <a:rPr lang="it-IT" dirty="0"/>
              <a:t> </a:t>
            </a:r>
            <a:r>
              <a:rPr lang="it-IT" dirty="0" err="1"/>
              <a:t>you</a:t>
            </a:r>
            <a:r>
              <a:rPr lang="it-IT" dirty="0"/>
              <a:t> are working on</a:t>
            </a:r>
          </a:p>
          <a:p>
            <a:r>
              <a:rPr lang="it-IT" dirty="0" err="1"/>
              <a:t>Configuration</a:t>
            </a:r>
            <a:r>
              <a:rPr lang="it-IT" dirty="0"/>
              <a:t> or network selector: </a:t>
            </a:r>
            <a:r>
              <a:rPr lang="it-IT" dirty="0" err="1"/>
              <a:t>also</a:t>
            </a:r>
            <a:r>
              <a:rPr lang="it-IT" dirty="0"/>
              <a:t> </a:t>
            </a:r>
            <a:r>
              <a:rPr lang="it-IT" dirty="0" err="1"/>
              <a:t>this</a:t>
            </a:r>
            <a:r>
              <a:rPr lang="it-IT" dirty="0"/>
              <a:t> part </a:t>
            </a:r>
            <a:r>
              <a:rPr lang="it-IT" dirty="0" err="1"/>
              <a:t>will</a:t>
            </a:r>
            <a:r>
              <a:rPr lang="it-IT" dirty="0"/>
              <a:t> </a:t>
            </a:r>
            <a:r>
              <a:rPr lang="it-IT" dirty="0" err="1"/>
              <a:t>change</a:t>
            </a:r>
            <a:r>
              <a:rPr lang="it-IT" dirty="0"/>
              <a:t> </a:t>
            </a:r>
            <a:r>
              <a:rPr lang="it-IT" dirty="0" err="1"/>
              <a:t>based</a:t>
            </a:r>
            <a:r>
              <a:rPr lang="it-IT" dirty="0"/>
              <a:t> on the </a:t>
            </a:r>
            <a:r>
              <a:rPr lang="it-IT" dirty="0" err="1"/>
              <a:t>module</a:t>
            </a:r>
            <a:endParaRPr lang="it-IT" dirty="0"/>
          </a:p>
          <a:p>
            <a:r>
              <a:rPr lang="it-IT" dirty="0" err="1"/>
              <a:t>Map</a:t>
            </a:r>
            <a:r>
              <a:rPr lang="it-IT" dirty="0"/>
              <a:t> tool bar: </a:t>
            </a:r>
            <a:r>
              <a:rPr lang="it-IT" dirty="0" err="1"/>
              <a:t>also</a:t>
            </a:r>
            <a:r>
              <a:rPr lang="it-IT" dirty="0"/>
              <a:t> </a:t>
            </a:r>
            <a:r>
              <a:rPr lang="it-IT" dirty="0" err="1"/>
              <a:t>this</a:t>
            </a:r>
            <a:r>
              <a:rPr lang="it-IT" dirty="0"/>
              <a:t> part </a:t>
            </a:r>
            <a:r>
              <a:rPr lang="it-IT" dirty="0" err="1"/>
              <a:t>will</a:t>
            </a:r>
            <a:r>
              <a:rPr lang="it-IT" dirty="0"/>
              <a:t> </a:t>
            </a:r>
            <a:r>
              <a:rPr lang="it-IT" dirty="0" err="1"/>
              <a:t>change</a:t>
            </a:r>
            <a:r>
              <a:rPr lang="it-IT" dirty="0"/>
              <a:t> </a:t>
            </a:r>
            <a:r>
              <a:rPr lang="it-IT" dirty="0" err="1"/>
              <a:t>based</a:t>
            </a:r>
            <a:r>
              <a:rPr lang="it-IT" dirty="0"/>
              <a:t> on the </a:t>
            </a:r>
            <a:r>
              <a:rPr lang="it-IT" dirty="0" err="1"/>
              <a:t>module</a:t>
            </a:r>
            <a:endParaRPr lang="it-IT" dirty="0"/>
          </a:p>
          <a:p>
            <a:endParaRPr lang="it-IT" dirty="0"/>
          </a:p>
          <a:p>
            <a:endParaRPr lang="it-IT" dirty="0"/>
          </a:p>
        </p:txBody>
      </p:sp>
      <p:sp>
        <p:nvSpPr>
          <p:cNvPr id="4" name="Slide Number Placeholder 3">
            <a:extLst>
              <a:ext uri="{FF2B5EF4-FFF2-40B4-BE49-F238E27FC236}">
                <a16:creationId xmlns:a16="http://schemas.microsoft.com/office/drawing/2014/main" id="{4834442B-D4EA-4028-69E7-3A96F185E5ED}"/>
              </a:ext>
            </a:extLst>
          </p:cNvPr>
          <p:cNvSpPr>
            <a:spLocks noGrp="1"/>
          </p:cNvSpPr>
          <p:nvPr>
            <p:ph type="sldNum" sz="quarter" idx="5"/>
          </p:nvPr>
        </p:nvSpPr>
        <p:spPr/>
        <p:txBody>
          <a:bodyPr/>
          <a:lstStyle/>
          <a:p>
            <a:fld id="{E0FA55B0-697E-6945-929E-033FFA5F7C95}" type="slidenum">
              <a:rPr lang="en-US" smtClean="0"/>
              <a:t>14</a:t>
            </a:fld>
            <a:endParaRPr lang="en-US"/>
          </a:p>
        </p:txBody>
      </p:sp>
    </p:spTree>
    <p:extLst>
      <p:ext uri="{BB962C8B-B14F-4D97-AF65-F5344CB8AC3E}">
        <p14:creationId xmlns:p14="http://schemas.microsoft.com/office/powerpoint/2010/main" val="435728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04D2-CF97-C837-5611-33A69C55E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DB9B3-B5F4-BCBF-70E1-B3D8CF923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20A5C-95E4-61A0-4676-D37DFE5AAACD}"/>
              </a:ext>
            </a:extLst>
          </p:cNvPr>
          <p:cNvSpPr>
            <a:spLocks noGrp="1"/>
          </p:cNvSpPr>
          <p:nvPr>
            <p:ph type="body" idx="1"/>
          </p:nvPr>
        </p:nvSpPr>
        <p:spPr/>
        <p:txBody>
          <a:bodyPr/>
          <a:lstStyle/>
          <a:p>
            <a:r>
              <a:rPr lang="it-IT" noProof="0" dirty="0"/>
              <a:t>The first step, </a:t>
            </a:r>
            <a:r>
              <a:rPr lang="it-IT" noProof="0" dirty="0" err="1"/>
              <a:t>is</a:t>
            </a:r>
            <a:r>
              <a:rPr lang="it-IT" noProof="0" dirty="0"/>
              <a:t> to create a </a:t>
            </a:r>
            <a:r>
              <a:rPr lang="it-IT" noProof="0" dirty="0" err="1"/>
              <a:t>space</a:t>
            </a:r>
            <a:r>
              <a:rPr lang="it-IT" noProof="0" dirty="0"/>
              <a:t>, a folder, in </a:t>
            </a:r>
            <a:r>
              <a:rPr lang="it-IT" noProof="0" dirty="0" err="1"/>
              <a:t>which</a:t>
            </a:r>
            <a:r>
              <a:rPr lang="it-IT" noProof="0" dirty="0"/>
              <a:t> the project </a:t>
            </a:r>
            <a:r>
              <a:rPr lang="it-IT" noProof="0" dirty="0" err="1"/>
              <a:t>is</a:t>
            </a:r>
            <a:r>
              <a:rPr lang="it-IT" noProof="0" dirty="0"/>
              <a:t> </a:t>
            </a:r>
            <a:r>
              <a:rPr lang="it-IT" noProof="0" dirty="0" err="1"/>
              <a:t>located</a:t>
            </a:r>
            <a:r>
              <a:rPr lang="it-IT" noProof="0" dirty="0"/>
              <a:t>. In the RESSIM </a:t>
            </a:r>
            <a:r>
              <a:rPr lang="it-IT" noProof="0" dirty="0" err="1"/>
              <a:t>this</a:t>
            </a:r>
            <a:r>
              <a:rPr lang="it-IT" noProof="0" dirty="0"/>
              <a:t> </a:t>
            </a:r>
            <a:r>
              <a:rPr lang="it-IT" noProof="0" dirty="0" err="1"/>
              <a:t>space</a:t>
            </a:r>
            <a:r>
              <a:rPr lang="it-IT" noProof="0" dirty="0"/>
              <a:t> </a:t>
            </a:r>
            <a:r>
              <a:rPr lang="it-IT" noProof="0" dirty="0" err="1"/>
              <a:t>is</a:t>
            </a:r>
            <a:r>
              <a:rPr lang="it-IT" noProof="0" dirty="0"/>
              <a:t> </a:t>
            </a:r>
            <a:r>
              <a:rPr lang="it-IT" noProof="0" dirty="0" err="1"/>
              <a:t>called</a:t>
            </a:r>
            <a:r>
              <a:rPr lang="it-IT" noProof="0" dirty="0"/>
              <a:t> SHORTCUT.</a:t>
            </a:r>
          </a:p>
          <a:p>
            <a:r>
              <a:rPr lang="it-IT" noProof="0" dirty="0"/>
              <a:t>First of </a:t>
            </a:r>
            <a:r>
              <a:rPr lang="it-IT" noProof="0" dirty="0" err="1"/>
              <a:t>all</a:t>
            </a:r>
            <a:r>
              <a:rPr lang="it-IT" noProof="0" dirty="0"/>
              <a:t> open the </a:t>
            </a:r>
            <a:r>
              <a:rPr lang="it-IT" noProof="0" dirty="0" err="1"/>
              <a:t>dropdown</a:t>
            </a:r>
            <a:r>
              <a:rPr lang="it-IT" noProof="0" dirty="0"/>
              <a:t> menù Tools and </a:t>
            </a:r>
            <a:r>
              <a:rPr lang="it-IT" noProof="0" dirty="0" err="1"/>
              <a:t>choose</a:t>
            </a:r>
            <a:r>
              <a:rPr lang="it-IT" noProof="0" dirty="0"/>
              <a:t> Options.</a:t>
            </a:r>
          </a:p>
          <a:p>
            <a:r>
              <a:rPr lang="it-IT" noProof="0" dirty="0"/>
              <a:t>A window </a:t>
            </a:r>
            <a:r>
              <a:rPr lang="it-IT" noProof="0" dirty="0" err="1"/>
              <a:t>called</a:t>
            </a:r>
            <a:r>
              <a:rPr lang="it-IT" noProof="0" dirty="0"/>
              <a:t> «HEC-</a:t>
            </a:r>
            <a:r>
              <a:rPr lang="it-IT" noProof="0" dirty="0" err="1"/>
              <a:t>ResSim</a:t>
            </a:r>
            <a:r>
              <a:rPr lang="it-IT" noProof="0" dirty="0"/>
              <a:t> 3.5 Options» </a:t>
            </a:r>
            <a:r>
              <a:rPr lang="it-IT" noProof="0" dirty="0" err="1"/>
              <a:t>will</a:t>
            </a:r>
            <a:r>
              <a:rPr lang="it-IT" noProof="0" dirty="0"/>
              <a:t> </a:t>
            </a:r>
            <a:r>
              <a:rPr lang="it-IT" noProof="0" dirty="0" err="1"/>
              <a:t>appear</a:t>
            </a:r>
            <a:r>
              <a:rPr lang="it-IT" noProof="0" dirty="0"/>
              <a:t>. Click on </a:t>
            </a:r>
            <a:r>
              <a:rPr lang="it-IT" noProof="0" dirty="0" err="1"/>
              <a:t>Add</a:t>
            </a:r>
            <a:r>
              <a:rPr lang="it-IT" noProof="0" dirty="0"/>
              <a:t> </a:t>
            </a:r>
            <a:r>
              <a:rPr lang="it-IT" noProof="0" dirty="0" err="1"/>
              <a:t>Shortcut</a:t>
            </a:r>
            <a:r>
              <a:rPr lang="it-IT" noProof="0" dirty="0"/>
              <a:t>.</a:t>
            </a:r>
          </a:p>
          <a:p>
            <a:r>
              <a:rPr lang="it-IT" noProof="0" dirty="0"/>
              <a:t>A window </a:t>
            </a:r>
            <a:r>
              <a:rPr lang="it-IT" noProof="0" dirty="0" err="1"/>
              <a:t>called</a:t>
            </a:r>
            <a:r>
              <a:rPr lang="it-IT" noProof="0" dirty="0"/>
              <a:t> «</a:t>
            </a:r>
            <a:r>
              <a:rPr lang="it-IT" noProof="0" dirty="0" err="1"/>
              <a:t>Add</a:t>
            </a:r>
            <a:r>
              <a:rPr lang="it-IT" noProof="0" dirty="0"/>
              <a:t> </a:t>
            </a:r>
            <a:r>
              <a:rPr lang="it-IT" noProof="0" dirty="0" err="1"/>
              <a:t>shortcut</a:t>
            </a:r>
            <a:r>
              <a:rPr lang="it-IT" noProof="0" dirty="0"/>
              <a:t>» </a:t>
            </a:r>
            <a:r>
              <a:rPr lang="it-IT" noProof="0" dirty="0" err="1"/>
              <a:t>will</a:t>
            </a:r>
            <a:r>
              <a:rPr lang="it-IT" noProof="0" dirty="0"/>
              <a:t> </a:t>
            </a:r>
            <a:r>
              <a:rPr lang="it-IT" noProof="0" dirty="0" err="1"/>
              <a:t>Appear</a:t>
            </a:r>
            <a:r>
              <a:rPr lang="it-IT" noProof="0" dirty="0"/>
              <a:t>.</a:t>
            </a:r>
          </a:p>
          <a:p>
            <a:r>
              <a:rPr lang="it-IT" noProof="0" dirty="0" err="1"/>
              <a:t>Choose</a:t>
            </a:r>
            <a:r>
              <a:rPr lang="it-IT" noProof="0" dirty="0"/>
              <a:t> a name for </a:t>
            </a:r>
            <a:r>
              <a:rPr lang="it-IT" noProof="0" dirty="0" err="1"/>
              <a:t>your</a:t>
            </a:r>
            <a:r>
              <a:rPr lang="it-IT" noProof="0" dirty="0"/>
              <a:t> </a:t>
            </a:r>
            <a:r>
              <a:rPr lang="it-IT" noProof="0" dirty="0" err="1"/>
              <a:t>space</a:t>
            </a:r>
            <a:r>
              <a:rPr lang="it-IT" noProof="0" dirty="0"/>
              <a:t> «RESSIM TRAINING».</a:t>
            </a:r>
          </a:p>
          <a:p>
            <a:r>
              <a:rPr lang="it-IT" noProof="0" dirty="0"/>
              <a:t>Select the location, </a:t>
            </a:r>
            <a:r>
              <a:rPr lang="it-IT" noProof="0" dirty="0" err="1"/>
              <a:t>that</a:t>
            </a:r>
            <a:r>
              <a:rPr lang="it-IT" noProof="0" dirty="0"/>
              <a:t> </a:t>
            </a:r>
            <a:r>
              <a:rPr lang="it-IT" noProof="0" dirty="0" err="1"/>
              <a:t>is</a:t>
            </a:r>
            <a:r>
              <a:rPr lang="it-IT" noProof="0" dirty="0"/>
              <a:t> the </a:t>
            </a:r>
            <a:r>
              <a:rPr lang="it-IT" noProof="0" dirty="0" err="1"/>
              <a:t>parent</a:t>
            </a:r>
            <a:r>
              <a:rPr lang="it-IT" noProof="0" dirty="0"/>
              <a:t> folder </a:t>
            </a:r>
            <a:r>
              <a:rPr lang="it-IT" noProof="0" dirty="0" err="1"/>
              <a:t>clicking</a:t>
            </a:r>
            <a:r>
              <a:rPr lang="it-IT" noProof="0" dirty="0"/>
              <a:t> on BROWSE. </a:t>
            </a:r>
          </a:p>
          <a:p>
            <a:r>
              <a:rPr lang="it-IT" noProof="0" dirty="0"/>
              <a:t>Create a new folder </a:t>
            </a:r>
            <a:r>
              <a:rPr lang="it-IT" noProof="0" dirty="0" err="1"/>
              <a:t>named</a:t>
            </a:r>
            <a:r>
              <a:rPr lang="it-IT" noProof="0" dirty="0"/>
              <a:t> «RESSIM_TRAINING».</a:t>
            </a:r>
          </a:p>
          <a:p>
            <a:r>
              <a:rPr lang="it-IT" noProof="0" dirty="0"/>
              <a:t>CLICK OK TO CLOSE ALL THE OPEN WINDOW</a:t>
            </a:r>
          </a:p>
        </p:txBody>
      </p:sp>
      <p:sp>
        <p:nvSpPr>
          <p:cNvPr id="4" name="Slide Number Placeholder 3">
            <a:extLst>
              <a:ext uri="{FF2B5EF4-FFF2-40B4-BE49-F238E27FC236}">
                <a16:creationId xmlns:a16="http://schemas.microsoft.com/office/drawing/2014/main" id="{3C65FFEB-9194-4AC3-0A38-E88D3F86FF11}"/>
              </a:ext>
            </a:extLst>
          </p:cNvPr>
          <p:cNvSpPr>
            <a:spLocks noGrp="1"/>
          </p:cNvSpPr>
          <p:nvPr>
            <p:ph type="sldNum" sz="quarter" idx="5"/>
          </p:nvPr>
        </p:nvSpPr>
        <p:spPr/>
        <p:txBody>
          <a:bodyPr/>
          <a:lstStyle/>
          <a:p>
            <a:fld id="{E0FA55B0-697E-6945-929E-033FFA5F7C95}" type="slidenum">
              <a:rPr lang="en-US" smtClean="0"/>
              <a:t>15</a:t>
            </a:fld>
            <a:endParaRPr lang="en-US"/>
          </a:p>
        </p:txBody>
      </p:sp>
    </p:spTree>
    <p:extLst>
      <p:ext uri="{BB962C8B-B14F-4D97-AF65-F5344CB8AC3E}">
        <p14:creationId xmlns:p14="http://schemas.microsoft.com/office/powerpoint/2010/main" val="127740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4038-1F2B-6EB2-2A07-D061CC316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7E8A7-251F-B29B-44AD-F0C524749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EB86D-C217-A606-390C-79DB49B45DF6}"/>
              </a:ext>
            </a:extLst>
          </p:cNvPr>
          <p:cNvSpPr>
            <a:spLocks noGrp="1"/>
          </p:cNvSpPr>
          <p:nvPr>
            <p:ph type="body" idx="1"/>
          </p:nvPr>
        </p:nvSpPr>
        <p:spPr/>
        <p:txBody>
          <a:bodyPr/>
          <a:lstStyle/>
          <a:p>
            <a:endParaRPr lang="en-US" noProof="0" dirty="0"/>
          </a:p>
        </p:txBody>
      </p:sp>
      <p:sp>
        <p:nvSpPr>
          <p:cNvPr id="4" name="Slide Number Placeholder 3">
            <a:extLst>
              <a:ext uri="{FF2B5EF4-FFF2-40B4-BE49-F238E27FC236}">
                <a16:creationId xmlns:a16="http://schemas.microsoft.com/office/drawing/2014/main" id="{4937E1A7-6D8F-DBD3-C691-462BD326E3FA}"/>
              </a:ext>
            </a:extLst>
          </p:cNvPr>
          <p:cNvSpPr>
            <a:spLocks noGrp="1"/>
          </p:cNvSpPr>
          <p:nvPr>
            <p:ph type="sldNum" sz="quarter" idx="5"/>
          </p:nvPr>
        </p:nvSpPr>
        <p:spPr/>
        <p:txBody>
          <a:bodyPr/>
          <a:lstStyle/>
          <a:p>
            <a:fld id="{E0FA55B0-697E-6945-929E-033FFA5F7C95}" type="slidenum">
              <a:rPr lang="en-US" smtClean="0"/>
              <a:t>16</a:t>
            </a:fld>
            <a:endParaRPr lang="en-US"/>
          </a:p>
        </p:txBody>
      </p:sp>
    </p:spTree>
    <p:extLst>
      <p:ext uri="{BB962C8B-B14F-4D97-AF65-F5344CB8AC3E}">
        <p14:creationId xmlns:p14="http://schemas.microsoft.com/office/powerpoint/2010/main" val="348338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6AB2-0EE3-6EC5-5B02-5F71092E5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E1947-B2EC-6ADC-7CA2-B380370DE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6B4BA-B038-BD59-7998-1DE19B96C74E}"/>
              </a:ext>
            </a:extLst>
          </p:cNvPr>
          <p:cNvSpPr>
            <a:spLocks noGrp="1"/>
          </p:cNvSpPr>
          <p:nvPr>
            <p:ph type="body" idx="1"/>
          </p:nvPr>
        </p:nvSpPr>
        <p:spPr/>
        <p:txBody>
          <a:bodyPr/>
          <a:lstStyle/>
          <a:p>
            <a:r>
              <a:rPr lang="en-US" dirty="0"/>
              <a:t>If everything went well, this window appears on the screen, a sort of receipt.</a:t>
            </a:r>
          </a:p>
          <a:p>
            <a:endParaRPr lang="en-US" noProof="0" dirty="0"/>
          </a:p>
          <a:p>
            <a:r>
              <a:rPr lang="en-US" noProof="0" dirty="0"/>
              <a:t>Go to the project and explore the interface. Switch between the modules to see how the interface changes. </a:t>
            </a:r>
          </a:p>
        </p:txBody>
      </p:sp>
      <p:sp>
        <p:nvSpPr>
          <p:cNvPr id="4" name="Slide Number Placeholder 3">
            <a:extLst>
              <a:ext uri="{FF2B5EF4-FFF2-40B4-BE49-F238E27FC236}">
                <a16:creationId xmlns:a16="http://schemas.microsoft.com/office/drawing/2014/main" id="{F821CCDE-0F93-6A25-248F-21229B3B6736}"/>
              </a:ext>
            </a:extLst>
          </p:cNvPr>
          <p:cNvSpPr>
            <a:spLocks noGrp="1"/>
          </p:cNvSpPr>
          <p:nvPr>
            <p:ph type="sldNum" sz="quarter" idx="5"/>
          </p:nvPr>
        </p:nvSpPr>
        <p:spPr/>
        <p:txBody>
          <a:bodyPr/>
          <a:lstStyle/>
          <a:p>
            <a:fld id="{E0FA55B0-697E-6945-929E-033FFA5F7C95}" type="slidenum">
              <a:rPr lang="en-US" smtClean="0"/>
              <a:t>17</a:t>
            </a:fld>
            <a:endParaRPr lang="en-US"/>
          </a:p>
        </p:txBody>
      </p:sp>
    </p:spTree>
    <p:extLst>
      <p:ext uri="{BB962C8B-B14F-4D97-AF65-F5344CB8AC3E}">
        <p14:creationId xmlns:p14="http://schemas.microsoft.com/office/powerpoint/2010/main" val="339344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F781-38F9-AAC6-DBFF-C9CDAE3A2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884DA-0B3B-F634-53A6-28AE67F88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0F951-13B0-439B-CE72-B8D27C59D57A}"/>
              </a:ext>
            </a:extLst>
          </p:cNvPr>
          <p:cNvSpPr>
            <a:spLocks noGrp="1"/>
          </p:cNvSpPr>
          <p:nvPr>
            <p:ph type="body" idx="1"/>
          </p:nvPr>
        </p:nvSpPr>
        <p:spPr/>
        <p:txBody>
          <a:bodyPr/>
          <a:lstStyle/>
          <a:p>
            <a:r>
              <a:rPr lang="en-US" dirty="0"/>
              <a:t>If everything went well, this window appears on the screen, a sort of receipt.</a:t>
            </a:r>
          </a:p>
          <a:p>
            <a:endParaRPr lang="en-US" noProof="0" dirty="0"/>
          </a:p>
          <a:p>
            <a:r>
              <a:rPr lang="en-US" noProof="0" dirty="0"/>
              <a:t>Go to the project and explore the interface. Switch between the modules to see how the interface changes. </a:t>
            </a:r>
          </a:p>
        </p:txBody>
      </p:sp>
      <p:sp>
        <p:nvSpPr>
          <p:cNvPr id="4" name="Slide Number Placeholder 3">
            <a:extLst>
              <a:ext uri="{FF2B5EF4-FFF2-40B4-BE49-F238E27FC236}">
                <a16:creationId xmlns:a16="http://schemas.microsoft.com/office/drawing/2014/main" id="{4918E2C3-3978-17A0-1F74-24A3FA50D941}"/>
              </a:ext>
            </a:extLst>
          </p:cNvPr>
          <p:cNvSpPr>
            <a:spLocks noGrp="1"/>
          </p:cNvSpPr>
          <p:nvPr>
            <p:ph type="sldNum" sz="quarter" idx="5"/>
          </p:nvPr>
        </p:nvSpPr>
        <p:spPr/>
        <p:txBody>
          <a:bodyPr/>
          <a:lstStyle/>
          <a:p>
            <a:fld id="{E0FA55B0-697E-6945-929E-033FFA5F7C95}" type="slidenum">
              <a:rPr lang="en-US" smtClean="0"/>
              <a:t>18</a:t>
            </a:fld>
            <a:endParaRPr lang="en-US"/>
          </a:p>
        </p:txBody>
      </p:sp>
    </p:spTree>
    <p:extLst>
      <p:ext uri="{BB962C8B-B14F-4D97-AF65-F5344CB8AC3E}">
        <p14:creationId xmlns:p14="http://schemas.microsoft.com/office/powerpoint/2010/main" val="3136294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2386-3E4D-AC8E-E323-2040476C4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F5944-F6D2-A625-4D2D-B4DA2FB93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20E12-D675-2926-2AA3-6CE7D60F7BD7}"/>
              </a:ext>
            </a:extLst>
          </p:cNvPr>
          <p:cNvSpPr>
            <a:spLocks noGrp="1"/>
          </p:cNvSpPr>
          <p:nvPr>
            <p:ph type="body" idx="1"/>
          </p:nvPr>
        </p:nvSpPr>
        <p:spPr/>
        <p:txBody>
          <a:bodyPr/>
          <a:lstStyle/>
          <a:p>
            <a:r>
              <a:rPr lang="en-US" noProof="0" dirty="0"/>
              <a:t>The design of the </a:t>
            </a:r>
            <a:r>
              <a:rPr lang="en-US" noProof="0" dirty="0" err="1"/>
              <a:t>ResSim</a:t>
            </a:r>
            <a:r>
              <a:rPr lang="en-US" noProof="0" dirty="0"/>
              <a:t> user interface separates the model development process into three major stages called modules: </a:t>
            </a:r>
            <a:r>
              <a:rPr lang="en-US" noProof="0" dirty="0" err="1"/>
              <a:t>Watersehd</a:t>
            </a:r>
            <a:r>
              <a:rPr lang="en-US" noProof="0" dirty="0"/>
              <a:t> setup, reservoir network, simulation. </a:t>
            </a:r>
          </a:p>
          <a:p>
            <a:r>
              <a:rPr lang="en-US" noProof="0" dirty="0"/>
              <a:t>The purpose of the </a:t>
            </a:r>
            <a:r>
              <a:rPr lang="en-US" b="1" noProof="0" dirty="0"/>
              <a:t>watershed setup </a:t>
            </a:r>
            <a:r>
              <a:rPr lang="en-US" noProof="0" dirty="0"/>
              <a:t>is to provide a common framework for defining the features of a watershed. In this module you can add background basemaps, add the stream </a:t>
            </a:r>
            <a:r>
              <a:rPr lang="en-US" noProof="0" dirty="0" err="1"/>
              <a:t>aligmnets</a:t>
            </a:r>
            <a:r>
              <a:rPr lang="en-US" noProof="0" dirty="0"/>
              <a:t>, the existing and future projects position. In the same module you can create different watershed configuration depicting for example the existing and the future configuration.</a:t>
            </a:r>
          </a:p>
          <a:p>
            <a:r>
              <a:rPr lang="en-US" noProof="0" dirty="0"/>
              <a:t>The purpose of the </a:t>
            </a:r>
            <a:r>
              <a:rPr lang="en-US" b="1" noProof="0" dirty="0"/>
              <a:t>Reservoir Network </a:t>
            </a:r>
            <a:r>
              <a:rPr lang="en-US" noProof="0" dirty="0"/>
              <a:t>is to add physical and operational data of the hydraulic elements (reaches, junction, diversions, reservoirs…). Each network is tied to a watershed configuration. For each network it is possible to build different alternatives. Every alternatives contains information about the operational data, the initial and boundary conditions.</a:t>
            </a:r>
          </a:p>
          <a:p>
            <a:r>
              <a:rPr lang="en-US" noProof="0" dirty="0"/>
              <a:t> The purpose of </a:t>
            </a:r>
            <a:r>
              <a:rPr lang="en-US" b="1" noProof="0" dirty="0"/>
              <a:t>the simulation module </a:t>
            </a:r>
            <a:r>
              <a:rPr lang="en-US" noProof="0" dirty="0"/>
              <a:t>is to select a time window and run the simulation. From the simulation module it is possible temporarily modify the network to check the answer of the system, it is also possible to save the eventual changes, applying them to the network.</a:t>
            </a:r>
          </a:p>
          <a:p>
            <a:endParaRPr lang="en-US" noProof="0" dirty="0"/>
          </a:p>
        </p:txBody>
      </p:sp>
      <p:sp>
        <p:nvSpPr>
          <p:cNvPr id="4" name="Slide Number Placeholder 3">
            <a:extLst>
              <a:ext uri="{FF2B5EF4-FFF2-40B4-BE49-F238E27FC236}">
                <a16:creationId xmlns:a16="http://schemas.microsoft.com/office/drawing/2014/main" id="{AB8BFC85-3E95-1056-5940-4E39FB9FE314}"/>
              </a:ext>
            </a:extLst>
          </p:cNvPr>
          <p:cNvSpPr>
            <a:spLocks noGrp="1"/>
          </p:cNvSpPr>
          <p:nvPr>
            <p:ph type="sldNum" sz="quarter" idx="5"/>
          </p:nvPr>
        </p:nvSpPr>
        <p:spPr/>
        <p:txBody>
          <a:bodyPr/>
          <a:lstStyle/>
          <a:p>
            <a:fld id="{E0FA55B0-697E-6945-929E-033FFA5F7C95}" type="slidenum">
              <a:rPr lang="en-US" smtClean="0"/>
              <a:t>19</a:t>
            </a:fld>
            <a:endParaRPr lang="en-US"/>
          </a:p>
        </p:txBody>
      </p:sp>
    </p:spTree>
    <p:extLst>
      <p:ext uri="{BB962C8B-B14F-4D97-AF65-F5344CB8AC3E}">
        <p14:creationId xmlns:p14="http://schemas.microsoft.com/office/powerpoint/2010/main" val="285533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E0FA55B0-697E-6945-929E-033FFA5F7C95}" type="slidenum">
              <a:rPr lang="en-US" smtClean="0"/>
              <a:t>2</a:t>
            </a:fld>
            <a:endParaRPr lang="en-US"/>
          </a:p>
        </p:txBody>
      </p:sp>
    </p:spTree>
    <p:extLst>
      <p:ext uri="{BB962C8B-B14F-4D97-AF65-F5344CB8AC3E}">
        <p14:creationId xmlns:p14="http://schemas.microsoft.com/office/powerpoint/2010/main" val="1897507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F5CE1-83D2-0999-6816-A31FD31AC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1D3E4-2F1B-832E-BA57-4D0A044F8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736CF-AAB4-6FE0-6051-4A8523FEBFE5}"/>
              </a:ext>
            </a:extLst>
          </p:cNvPr>
          <p:cNvSpPr>
            <a:spLocks noGrp="1"/>
          </p:cNvSpPr>
          <p:nvPr>
            <p:ph type="body" idx="1"/>
          </p:nvPr>
        </p:nvSpPr>
        <p:spPr/>
        <p:txBody>
          <a:bodyPr/>
          <a:lstStyle/>
          <a:p>
            <a:endParaRPr lang="en-US" noProof="0" dirty="0"/>
          </a:p>
        </p:txBody>
      </p:sp>
      <p:sp>
        <p:nvSpPr>
          <p:cNvPr id="4" name="Slide Number Placeholder 3">
            <a:extLst>
              <a:ext uri="{FF2B5EF4-FFF2-40B4-BE49-F238E27FC236}">
                <a16:creationId xmlns:a16="http://schemas.microsoft.com/office/drawing/2014/main" id="{71A94985-38EF-7E12-1559-ACC96ABDE40A}"/>
              </a:ext>
            </a:extLst>
          </p:cNvPr>
          <p:cNvSpPr>
            <a:spLocks noGrp="1"/>
          </p:cNvSpPr>
          <p:nvPr>
            <p:ph type="sldNum" sz="quarter" idx="5"/>
          </p:nvPr>
        </p:nvSpPr>
        <p:spPr/>
        <p:txBody>
          <a:bodyPr/>
          <a:lstStyle/>
          <a:p>
            <a:fld id="{E0FA55B0-697E-6945-929E-033FFA5F7C95}" type="slidenum">
              <a:rPr lang="en-US" smtClean="0"/>
              <a:t>20</a:t>
            </a:fld>
            <a:endParaRPr lang="en-US"/>
          </a:p>
        </p:txBody>
      </p:sp>
    </p:spTree>
    <p:extLst>
      <p:ext uri="{BB962C8B-B14F-4D97-AF65-F5344CB8AC3E}">
        <p14:creationId xmlns:p14="http://schemas.microsoft.com/office/powerpoint/2010/main" val="175066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Go to the folder </a:t>
            </a:r>
            <a:r>
              <a:rPr lang="it-IT" dirty="0" err="1"/>
              <a:t>that</a:t>
            </a:r>
            <a:r>
              <a:rPr lang="it-IT" dirty="0"/>
              <a:t> </a:t>
            </a:r>
            <a:r>
              <a:rPr lang="it-IT" dirty="0" err="1"/>
              <a:t>contains</a:t>
            </a:r>
            <a:r>
              <a:rPr lang="it-IT" dirty="0"/>
              <a:t> the project.</a:t>
            </a:r>
          </a:p>
          <a:p>
            <a:r>
              <a:rPr lang="it-IT" dirty="0" err="1"/>
              <a:t>When</a:t>
            </a:r>
            <a:r>
              <a:rPr lang="it-IT" dirty="0"/>
              <a:t> a project </a:t>
            </a:r>
            <a:r>
              <a:rPr lang="it-IT" dirty="0" err="1"/>
              <a:t>is</a:t>
            </a:r>
            <a:r>
              <a:rPr lang="it-IT" dirty="0"/>
              <a:t> </a:t>
            </a:r>
            <a:r>
              <a:rPr lang="it-IT" dirty="0" err="1"/>
              <a:t>empty</a:t>
            </a:r>
            <a:r>
              <a:rPr lang="it-IT" dirty="0"/>
              <a:t> </a:t>
            </a:r>
            <a:r>
              <a:rPr lang="it-IT" dirty="0" err="1"/>
              <a:t>you</a:t>
            </a:r>
            <a:r>
              <a:rPr lang="it-IT" dirty="0"/>
              <a:t> </a:t>
            </a:r>
            <a:r>
              <a:rPr lang="it-IT" dirty="0" err="1"/>
              <a:t>will</a:t>
            </a:r>
            <a:r>
              <a:rPr lang="it-IT" dirty="0"/>
              <a:t> </a:t>
            </a:r>
            <a:r>
              <a:rPr lang="it-IT" dirty="0" err="1"/>
              <a:t>find</a:t>
            </a:r>
            <a:r>
              <a:rPr lang="it-IT" dirty="0"/>
              <a:t> </a:t>
            </a:r>
            <a:r>
              <a:rPr lang="it-IT" dirty="0" err="1"/>
              <a:t>three</a:t>
            </a:r>
            <a:r>
              <a:rPr lang="it-IT" dirty="0"/>
              <a:t> folders: </a:t>
            </a:r>
            <a:r>
              <a:rPr lang="it-IT" dirty="0" err="1"/>
              <a:t>maps</a:t>
            </a:r>
            <a:r>
              <a:rPr lang="it-IT" dirty="0"/>
              <a:t>, </a:t>
            </a:r>
            <a:r>
              <a:rPr lang="it-IT" dirty="0" err="1"/>
              <a:t>shared</a:t>
            </a:r>
            <a:r>
              <a:rPr lang="it-IT" dirty="0"/>
              <a:t>, study.</a:t>
            </a:r>
            <a:endParaRPr lang="en-US" dirty="0"/>
          </a:p>
        </p:txBody>
      </p:sp>
      <p:sp>
        <p:nvSpPr>
          <p:cNvPr id="4" name="Slide Number Placeholder 3"/>
          <p:cNvSpPr>
            <a:spLocks noGrp="1"/>
          </p:cNvSpPr>
          <p:nvPr>
            <p:ph type="sldNum" sz="quarter" idx="5"/>
          </p:nvPr>
        </p:nvSpPr>
        <p:spPr/>
        <p:txBody>
          <a:bodyPr/>
          <a:lstStyle/>
          <a:p>
            <a:fld id="{E0FA55B0-697E-6945-929E-033FFA5F7C95}" type="slidenum">
              <a:rPr lang="en-US" smtClean="0"/>
              <a:t>21</a:t>
            </a:fld>
            <a:endParaRPr lang="en-US"/>
          </a:p>
        </p:txBody>
      </p:sp>
    </p:spTree>
    <p:extLst>
      <p:ext uri="{BB962C8B-B14F-4D97-AF65-F5344CB8AC3E}">
        <p14:creationId xmlns:p14="http://schemas.microsoft.com/office/powerpoint/2010/main" val="2007403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08D59-57F2-9872-571E-0BA517A52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B58E3-8793-9EDE-DCAE-A775C0513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4541-2B6D-743D-64F5-45C34FFD77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6A8124-CDEB-6C52-501A-2AD804B7DC2E}"/>
              </a:ext>
            </a:extLst>
          </p:cNvPr>
          <p:cNvSpPr>
            <a:spLocks noGrp="1"/>
          </p:cNvSpPr>
          <p:nvPr>
            <p:ph type="sldNum" sz="quarter" idx="5"/>
          </p:nvPr>
        </p:nvSpPr>
        <p:spPr/>
        <p:txBody>
          <a:bodyPr/>
          <a:lstStyle/>
          <a:p>
            <a:fld id="{E0FA55B0-697E-6945-929E-033FFA5F7C95}" type="slidenum">
              <a:rPr lang="en-US" smtClean="0"/>
              <a:t>22</a:t>
            </a:fld>
            <a:endParaRPr lang="en-US"/>
          </a:p>
        </p:txBody>
      </p:sp>
    </p:spTree>
    <p:extLst>
      <p:ext uri="{BB962C8B-B14F-4D97-AF65-F5344CB8AC3E}">
        <p14:creationId xmlns:p14="http://schemas.microsoft.com/office/powerpoint/2010/main" val="338818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0ACA-2FDF-0286-7B1F-15A8CD2C4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9BCF2-653B-14BD-BBD2-93B02CC9E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4A440-3828-2EF9-6BD8-A80990DEDF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0DEFBF-F922-B24A-422A-EE6950D53875}"/>
              </a:ext>
            </a:extLst>
          </p:cNvPr>
          <p:cNvSpPr>
            <a:spLocks noGrp="1"/>
          </p:cNvSpPr>
          <p:nvPr>
            <p:ph type="sldNum" sz="quarter" idx="5"/>
          </p:nvPr>
        </p:nvSpPr>
        <p:spPr/>
        <p:txBody>
          <a:bodyPr/>
          <a:lstStyle/>
          <a:p>
            <a:fld id="{E0FA55B0-697E-6945-929E-033FFA5F7C95}" type="slidenum">
              <a:rPr lang="en-US" smtClean="0"/>
              <a:t>23</a:t>
            </a:fld>
            <a:endParaRPr lang="en-US"/>
          </a:p>
        </p:txBody>
      </p:sp>
    </p:spTree>
    <p:extLst>
      <p:ext uri="{BB962C8B-B14F-4D97-AF65-F5344CB8AC3E}">
        <p14:creationId xmlns:p14="http://schemas.microsoft.com/office/powerpoint/2010/main" val="2969991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41266-0AE0-AB8E-B8AD-D42E8A728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298EA7-2F48-A178-F7C5-FE1907F87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D349C-DDFE-8755-A81A-1713177E1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DCAB79-F8A0-1FAE-0365-480ED69AC9DC}"/>
              </a:ext>
            </a:extLst>
          </p:cNvPr>
          <p:cNvSpPr>
            <a:spLocks noGrp="1"/>
          </p:cNvSpPr>
          <p:nvPr>
            <p:ph type="sldNum" sz="quarter" idx="5"/>
          </p:nvPr>
        </p:nvSpPr>
        <p:spPr/>
        <p:txBody>
          <a:bodyPr/>
          <a:lstStyle/>
          <a:p>
            <a:fld id="{E0FA55B0-697E-6945-929E-033FFA5F7C95}" type="slidenum">
              <a:rPr lang="en-US" smtClean="0"/>
              <a:t>24</a:t>
            </a:fld>
            <a:endParaRPr lang="en-US"/>
          </a:p>
        </p:txBody>
      </p:sp>
    </p:spTree>
    <p:extLst>
      <p:ext uri="{BB962C8B-B14F-4D97-AF65-F5344CB8AC3E}">
        <p14:creationId xmlns:p14="http://schemas.microsoft.com/office/powerpoint/2010/main" val="187231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F61E2-8EF8-3962-7ED7-C533805E7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41684-279D-98B1-68EC-1E0DFE50E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71B28-66EF-8DDD-B0A6-D8BC22E3BA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5BFA24-E55D-41A8-4BCE-605E5C441D9A}"/>
              </a:ext>
            </a:extLst>
          </p:cNvPr>
          <p:cNvSpPr>
            <a:spLocks noGrp="1"/>
          </p:cNvSpPr>
          <p:nvPr>
            <p:ph type="sldNum" sz="quarter" idx="5"/>
          </p:nvPr>
        </p:nvSpPr>
        <p:spPr/>
        <p:txBody>
          <a:bodyPr/>
          <a:lstStyle/>
          <a:p>
            <a:fld id="{E0FA55B0-697E-6945-929E-033FFA5F7C95}" type="slidenum">
              <a:rPr lang="en-US" smtClean="0"/>
              <a:t>25</a:t>
            </a:fld>
            <a:endParaRPr lang="en-US"/>
          </a:p>
        </p:txBody>
      </p:sp>
    </p:spTree>
    <p:extLst>
      <p:ext uri="{BB962C8B-B14F-4D97-AF65-F5344CB8AC3E}">
        <p14:creationId xmlns:p14="http://schemas.microsoft.com/office/powerpoint/2010/main" val="3016671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2D2C2-E493-5F26-6DB9-3BC1D2B3F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06621-8B60-A4ED-7FA4-2C8F7F1D3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3FEAB-C2CF-3B24-6D61-7182AD113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32438-68AB-2833-617D-FCD43EC04D41}"/>
              </a:ext>
            </a:extLst>
          </p:cNvPr>
          <p:cNvSpPr>
            <a:spLocks noGrp="1"/>
          </p:cNvSpPr>
          <p:nvPr>
            <p:ph type="sldNum" sz="quarter" idx="5"/>
          </p:nvPr>
        </p:nvSpPr>
        <p:spPr/>
        <p:txBody>
          <a:bodyPr/>
          <a:lstStyle/>
          <a:p>
            <a:fld id="{E0FA55B0-697E-6945-929E-033FFA5F7C95}" type="slidenum">
              <a:rPr lang="en-US" smtClean="0"/>
              <a:t>26</a:t>
            </a:fld>
            <a:endParaRPr lang="en-US"/>
          </a:p>
        </p:txBody>
      </p:sp>
    </p:spTree>
    <p:extLst>
      <p:ext uri="{BB962C8B-B14F-4D97-AF65-F5344CB8AC3E}">
        <p14:creationId xmlns:p14="http://schemas.microsoft.com/office/powerpoint/2010/main" val="94178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3AB3-98F0-CA94-C293-EADB8EC18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D3951-BDBA-0337-3118-6CAE7D52EA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73DCD-EAEC-1AE7-D31A-0B70E963E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66A15-8378-19FD-547A-0A361E0E5ADF}"/>
              </a:ext>
            </a:extLst>
          </p:cNvPr>
          <p:cNvSpPr>
            <a:spLocks noGrp="1"/>
          </p:cNvSpPr>
          <p:nvPr>
            <p:ph type="sldNum" sz="quarter" idx="5"/>
          </p:nvPr>
        </p:nvSpPr>
        <p:spPr/>
        <p:txBody>
          <a:bodyPr/>
          <a:lstStyle/>
          <a:p>
            <a:fld id="{E0FA55B0-697E-6945-929E-033FFA5F7C95}" type="slidenum">
              <a:rPr lang="en-US" smtClean="0"/>
              <a:t>27</a:t>
            </a:fld>
            <a:endParaRPr lang="en-US"/>
          </a:p>
        </p:txBody>
      </p:sp>
    </p:spTree>
    <p:extLst>
      <p:ext uri="{BB962C8B-B14F-4D97-AF65-F5344CB8AC3E}">
        <p14:creationId xmlns:p14="http://schemas.microsoft.com/office/powerpoint/2010/main" val="4089627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82789-0351-2F36-7959-23835EFE6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89334-D772-7C17-AFA6-AFA8A8F87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FDB47-1206-37C9-F9D8-39841D1FEA09}"/>
              </a:ext>
            </a:extLst>
          </p:cNvPr>
          <p:cNvSpPr>
            <a:spLocks noGrp="1"/>
          </p:cNvSpPr>
          <p:nvPr>
            <p:ph type="body" idx="1"/>
          </p:nvPr>
        </p:nvSpPr>
        <p:spPr/>
        <p:txBody>
          <a:bodyPr/>
          <a:lstStyle/>
          <a:p>
            <a:r>
              <a:rPr lang="it-IT" dirty="0" err="1"/>
              <a:t>Defining</a:t>
            </a:r>
            <a:r>
              <a:rPr lang="it-IT" dirty="0"/>
              <a:t> the stream </a:t>
            </a:r>
            <a:r>
              <a:rPr lang="it-IT" dirty="0" err="1"/>
              <a:t>alignmet</a:t>
            </a:r>
            <a:r>
              <a:rPr lang="it-IT" dirty="0"/>
              <a:t> </a:t>
            </a:r>
            <a:r>
              <a:rPr lang="it-IT" dirty="0" err="1"/>
              <a:t>means</a:t>
            </a:r>
            <a:r>
              <a:rPr lang="it-IT" dirty="0"/>
              <a:t> </a:t>
            </a:r>
            <a:r>
              <a:rPr lang="it-IT" dirty="0" err="1"/>
              <a:t>representing</a:t>
            </a:r>
            <a:r>
              <a:rPr lang="it-IT" dirty="0"/>
              <a:t> the </a:t>
            </a:r>
            <a:r>
              <a:rPr lang="it-IT" dirty="0" err="1"/>
              <a:t>river</a:t>
            </a:r>
            <a:r>
              <a:rPr lang="it-IT" dirty="0"/>
              <a:t> system of the </a:t>
            </a:r>
            <a:r>
              <a:rPr lang="it-IT" dirty="0" err="1"/>
              <a:t>watershed</a:t>
            </a:r>
            <a:r>
              <a:rPr lang="it-IT" dirty="0"/>
              <a:t>. </a:t>
            </a:r>
            <a:r>
              <a:rPr lang="it-IT" dirty="0" err="1"/>
              <a:t>It</a:t>
            </a:r>
            <a:r>
              <a:rPr lang="it-IT" dirty="0"/>
              <a:t> </a:t>
            </a:r>
            <a:r>
              <a:rPr lang="it-IT" dirty="0" err="1"/>
              <a:t>indicates</a:t>
            </a:r>
            <a:r>
              <a:rPr lang="it-IT" dirty="0"/>
              <a:t> </a:t>
            </a:r>
            <a:r>
              <a:rPr lang="it-IT" dirty="0" err="1"/>
              <a:t>where</a:t>
            </a:r>
            <a:r>
              <a:rPr lang="it-IT" dirty="0"/>
              <a:t> the </a:t>
            </a:r>
            <a:r>
              <a:rPr lang="it-IT" dirty="0" err="1"/>
              <a:t>rivers</a:t>
            </a:r>
            <a:r>
              <a:rPr lang="it-IT" dirty="0"/>
              <a:t>, the </a:t>
            </a:r>
            <a:r>
              <a:rPr lang="it-IT" dirty="0" err="1"/>
              <a:t>confluences</a:t>
            </a:r>
            <a:r>
              <a:rPr lang="it-IT" dirty="0"/>
              <a:t>, the </a:t>
            </a:r>
            <a:r>
              <a:rPr lang="it-IT" dirty="0" err="1"/>
              <a:t>bifurcations</a:t>
            </a:r>
            <a:r>
              <a:rPr lang="it-IT" dirty="0"/>
              <a:t>, the reservoirs </a:t>
            </a:r>
            <a:r>
              <a:rPr lang="it-IT" dirty="0" err="1"/>
              <a:t>occur</a:t>
            </a:r>
            <a:r>
              <a:rPr lang="it-IT" dirty="0"/>
              <a:t>.</a:t>
            </a:r>
          </a:p>
          <a:p>
            <a:r>
              <a:rPr lang="it-IT" dirty="0" err="1"/>
              <a:t>It</a:t>
            </a:r>
            <a:r>
              <a:rPr lang="it-IT" dirty="0"/>
              <a:t> </a:t>
            </a:r>
            <a:r>
              <a:rPr lang="it-IT" dirty="0" err="1"/>
              <a:t>also</a:t>
            </a:r>
            <a:r>
              <a:rPr lang="it-IT" dirty="0"/>
              <a:t> </a:t>
            </a:r>
            <a:r>
              <a:rPr lang="it-IT" dirty="0" err="1"/>
              <a:t>imposes</a:t>
            </a:r>
            <a:r>
              <a:rPr lang="it-IT" dirty="0"/>
              <a:t> a flow </a:t>
            </a:r>
            <a:r>
              <a:rPr lang="it-IT" dirty="0" err="1"/>
              <a:t>direction</a:t>
            </a:r>
            <a:r>
              <a:rPr lang="it-IT" dirty="0"/>
              <a:t> for </a:t>
            </a:r>
            <a:r>
              <a:rPr lang="it-IT" dirty="0" err="1"/>
              <a:t>reaches</a:t>
            </a:r>
            <a:r>
              <a:rPr lang="it-IT" dirty="0"/>
              <a:t>.</a:t>
            </a:r>
          </a:p>
          <a:p>
            <a:r>
              <a:rPr lang="it-IT" dirty="0" err="1"/>
              <a:t>It</a:t>
            </a:r>
            <a:r>
              <a:rPr lang="it-IT" dirty="0"/>
              <a:t> </a:t>
            </a:r>
            <a:r>
              <a:rPr lang="it-IT" dirty="0" err="1"/>
              <a:t>is</a:t>
            </a:r>
            <a:r>
              <a:rPr lang="it-IT" dirty="0"/>
              <a:t> made up of:</a:t>
            </a:r>
          </a:p>
          <a:p>
            <a:pPr marL="171450" indent="-171450">
              <a:buFontTx/>
              <a:buChar char="-"/>
            </a:pPr>
            <a:r>
              <a:rPr lang="it-IT" dirty="0"/>
              <a:t>Streams</a:t>
            </a:r>
          </a:p>
          <a:p>
            <a:pPr marL="171450" indent="-171450">
              <a:buFontTx/>
              <a:buChar char="-"/>
            </a:pPr>
            <a:r>
              <a:rPr lang="it-IT" dirty="0"/>
              <a:t>Stream </a:t>
            </a:r>
            <a:r>
              <a:rPr lang="it-IT" dirty="0" err="1"/>
              <a:t>nodes</a:t>
            </a:r>
            <a:endParaRPr lang="it-IT" dirty="0"/>
          </a:p>
          <a:p>
            <a:pPr marL="171450" indent="-171450">
              <a:buFontTx/>
              <a:buChar char="-"/>
            </a:pPr>
            <a:r>
              <a:rPr lang="it-IT" dirty="0"/>
              <a:t>Stream </a:t>
            </a:r>
            <a:r>
              <a:rPr lang="it-IT" dirty="0" err="1"/>
              <a:t>junctions</a:t>
            </a:r>
            <a:endParaRPr lang="en-US" dirty="0"/>
          </a:p>
        </p:txBody>
      </p:sp>
      <p:sp>
        <p:nvSpPr>
          <p:cNvPr id="4" name="Slide Number Placeholder 3">
            <a:extLst>
              <a:ext uri="{FF2B5EF4-FFF2-40B4-BE49-F238E27FC236}">
                <a16:creationId xmlns:a16="http://schemas.microsoft.com/office/drawing/2014/main" id="{9F5D4C5F-4F3C-4428-D538-4D652E249E84}"/>
              </a:ext>
            </a:extLst>
          </p:cNvPr>
          <p:cNvSpPr>
            <a:spLocks noGrp="1"/>
          </p:cNvSpPr>
          <p:nvPr>
            <p:ph type="sldNum" sz="quarter" idx="5"/>
          </p:nvPr>
        </p:nvSpPr>
        <p:spPr/>
        <p:txBody>
          <a:bodyPr/>
          <a:lstStyle/>
          <a:p>
            <a:fld id="{E0FA55B0-697E-6945-929E-033FFA5F7C95}" type="slidenum">
              <a:rPr lang="en-US" smtClean="0"/>
              <a:t>28</a:t>
            </a:fld>
            <a:endParaRPr lang="en-US"/>
          </a:p>
        </p:txBody>
      </p:sp>
    </p:spTree>
    <p:extLst>
      <p:ext uri="{BB962C8B-B14F-4D97-AF65-F5344CB8AC3E}">
        <p14:creationId xmlns:p14="http://schemas.microsoft.com/office/powerpoint/2010/main" val="411097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4DDD-5835-A7B9-D16C-9D13446E3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70B94-8EE2-FCDB-D8B1-D19986152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92B29-209E-3BF0-6633-1B12CD57710D}"/>
              </a:ext>
            </a:extLst>
          </p:cNvPr>
          <p:cNvSpPr>
            <a:spLocks noGrp="1"/>
          </p:cNvSpPr>
          <p:nvPr>
            <p:ph type="body" idx="1"/>
          </p:nvPr>
        </p:nvSpPr>
        <p:spPr/>
        <p:txBody>
          <a:bodyPr/>
          <a:lstStyle/>
          <a:p>
            <a:r>
              <a:rPr lang="en-US" noProof="0" dirty="0"/>
              <a:t>A STREAM  is a </a:t>
            </a:r>
            <a:r>
              <a:rPr lang="en-US" noProof="0" dirty="0" err="1"/>
              <a:t>poyline</a:t>
            </a:r>
            <a:r>
              <a:rPr lang="en-US" noProof="0" dirty="0"/>
              <a:t> along the rivers axis. </a:t>
            </a:r>
          </a:p>
          <a:p>
            <a:r>
              <a:rPr lang="en-US" noProof="0" dirty="0"/>
              <a:t>When you create a </a:t>
            </a:r>
            <a:r>
              <a:rPr lang="en-US" noProof="0" dirty="0" err="1"/>
              <a:t>strem</a:t>
            </a:r>
            <a:r>
              <a:rPr lang="en-US" noProof="0" dirty="0"/>
              <a:t>, you will draw it from US to DS, as a series of points.</a:t>
            </a:r>
          </a:p>
          <a:p>
            <a:r>
              <a:rPr lang="en-US" noProof="0" dirty="0"/>
              <a:t>For each stream you create </a:t>
            </a:r>
            <a:r>
              <a:rPr lang="en-US" noProof="0" dirty="0" err="1"/>
              <a:t>ResSim</a:t>
            </a:r>
            <a:r>
              <a:rPr lang="en-US" noProof="0" dirty="0"/>
              <a:t> will create two stream Nodes: one Us and one DS. </a:t>
            </a:r>
          </a:p>
          <a:p>
            <a:endParaRPr lang="it-IT" dirty="0"/>
          </a:p>
        </p:txBody>
      </p:sp>
      <p:sp>
        <p:nvSpPr>
          <p:cNvPr id="4" name="Slide Number Placeholder 3">
            <a:extLst>
              <a:ext uri="{FF2B5EF4-FFF2-40B4-BE49-F238E27FC236}">
                <a16:creationId xmlns:a16="http://schemas.microsoft.com/office/drawing/2014/main" id="{A6828B8B-0856-58FD-ADF1-5CE576A5EAB0}"/>
              </a:ext>
            </a:extLst>
          </p:cNvPr>
          <p:cNvSpPr>
            <a:spLocks noGrp="1"/>
          </p:cNvSpPr>
          <p:nvPr>
            <p:ph type="sldNum" sz="quarter" idx="5"/>
          </p:nvPr>
        </p:nvSpPr>
        <p:spPr/>
        <p:txBody>
          <a:bodyPr/>
          <a:lstStyle/>
          <a:p>
            <a:fld id="{E0FA55B0-697E-6945-929E-033FFA5F7C95}" type="slidenum">
              <a:rPr lang="en-US" smtClean="0"/>
              <a:t>29</a:t>
            </a:fld>
            <a:endParaRPr lang="en-US"/>
          </a:p>
        </p:txBody>
      </p:sp>
    </p:spTree>
    <p:extLst>
      <p:ext uri="{BB962C8B-B14F-4D97-AF65-F5344CB8AC3E}">
        <p14:creationId xmlns:p14="http://schemas.microsoft.com/office/powerpoint/2010/main" val="241719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B3F07-0F84-9183-3D5C-7E8BB0B18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9CAC3-1C60-EE11-E124-F74816A26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A40A2-B18E-6024-C6FA-315D690C3462}"/>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D64ACED7-DA02-0F3B-88CF-A7C33D052139}"/>
              </a:ext>
            </a:extLst>
          </p:cNvPr>
          <p:cNvSpPr>
            <a:spLocks noGrp="1"/>
          </p:cNvSpPr>
          <p:nvPr>
            <p:ph type="sldNum" sz="quarter" idx="5"/>
          </p:nvPr>
        </p:nvSpPr>
        <p:spPr/>
        <p:txBody>
          <a:bodyPr/>
          <a:lstStyle/>
          <a:p>
            <a:fld id="{E0FA55B0-697E-6945-929E-033FFA5F7C95}" type="slidenum">
              <a:rPr lang="en-US" smtClean="0"/>
              <a:t>3</a:t>
            </a:fld>
            <a:endParaRPr lang="en-US"/>
          </a:p>
        </p:txBody>
      </p:sp>
    </p:spTree>
    <p:extLst>
      <p:ext uri="{BB962C8B-B14F-4D97-AF65-F5344CB8AC3E}">
        <p14:creationId xmlns:p14="http://schemas.microsoft.com/office/powerpoint/2010/main" val="2790758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EEACF-9F0C-76D5-83BC-FDF7FA331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554F0-DD9B-3413-CDB9-AD2E4718B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EA4E0-EA87-1B48-71AA-A87C7A2DD47B}"/>
              </a:ext>
            </a:extLst>
          </p:cNvPr>
          <p:cNvSpPr>
            <a:spLocks noGrp="1"/>
          </p:cNvSpPr>
          <p:nvPr>
            <p:ph type="body" idx="1"/>
          </p:nvPr>
        </p:nvSpPr>
        <p:spPr/>
        <p:txBody>
          <a:bodyPr/>
          <a:lstStyle/>
          <a:p>
            <a:r>
              <a:rPr lang="it-IT" dirty="0" err="1"/>
              <a:t>Where</a:t>
            </a:r>
            <a:r>
              <a:rPr lang="it-IT" dirty="0"/>
              <a:t> multiple stream are </a:t>
            </a:r>
            <a:r>
              <a:rPr lang="it-IT" dirty="0" err="1"/>
              <a:t>connected</a:t>
            </a:r>
            <a:r>
              <a:rPr lang="it-IT" dirty="0"/>
              <a:t>, a stream </a:t>
            </a:r>
            <a:r>
              <a:rPr lang="it-IT" dirty="0" err="1"/>
              <a:t>junction</a:t>
            </a:r>
            <a:r>
              <a:rPr lang="it-IT" dirty="0"/>
              <a:t> </a:t>
            </a:r>
            <a:r>
              <a:rPr lang="it-IT" dirty="0" err="1"/>
              <a:t>is</a:t>
            </a:r>
            <a:r>
              <a:rPr lang="it-IT" dirty="0"/>
              <a:t> </a:t>
            </a:r>
            <a:r>
              <a:rPr lang="it-IT" dirty="0" err="1"/>
              <a:t>automatically</a:t>
            </a:r>
            <a:r>
              <a:rPr lang="it-IT" dirty="0"/>
              <a:t> </a:t>
            </a:r>
            <a:r>
              <a:rPr lang="it-IT" dirty="0" err="1"/>
              <a:t>created</a:t>
            </a:r>
            <a:r>
              <a:rPr lang="it-IT" dirty="0"/>
              <a:t>. </a:t>
            </a:r>
          </a:p>
          <a:p>
            <a:r>
              <a:rPr lang="it-IT" dirty="0"/>
              <a:t>Save </a:t>
            </a:r>
            <a:r>
              <a:rPr lang="it-IT" dirty="0" err="1"/>
              <a:t>your</a:t>
            </a:r>
            <a:r>
              <a:rPr lang="it-IT" dirty="0"/>
              <a:t> work </a:t>
            </a:r>
          </a:p>
        </p:txBody>
      </p:sp>
      <p:sp>
        <p:nvSpPr>
          <p:cNvPr id="4" name="Slide Number Placeholder 3">
            <a:extLst>
              <a:ext uri="{FF2B5EF4-FFF2-40B4-BE49-F238E27FC236}">
                <a16:creationId xmlns:a16="http://schemas.microsoft.com/office/drawing/2014/main" id="{8277F075-82CD-EF63-2146-F14873B17DC9}"/>
              </a:ext>
            </a:extLst>
          </p:cNvPr>
          <p:cNvSpPr>
            <a:spLocks noGrp="1"/>
          </p:cNvSpPr>
          <p:nvPr>
            <p:ph type="sldNum" sz="quarter" idx="5"/>
          </p:nvPr>
        </p:nvSpPr>
        <p:spPr/>
        <p:txBody>
          <a:bodyPr/>
          <a:lstStyle/>
          <a:p>
            <a:fld id="{E0FA55B0-697E-6945-929E-033FFA5F7C95}" type="slidenum">
              <a:rPr lang="en-US" smtClean="0"/>
              <a:t>30</a:t>
            </a:fld>
            <a:endParaRPr lang="en-US"/>
          </a:p>
        </p:txBody>
      </p:sp>
    </p:spTree>
    <p:extLst>
      <p:ext uri="{BB962C8B-B14F-4D97-AF65-F5344CB8AC3E}">
        <p14:creationId xmlns:p14="http://schemas.microsoft.com/office/powerpoint/2010/main" val="251820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A78E5-3128-CC23-A211-8F66E8188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8D9BC-8717-44A7-F30D-83596D70A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3C87F-48CA-9DC2-C5DB-CA572E1FD4AF}"/>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EEC1E4F9-92DA-2FB7-95BA-EBAA7E3879B7}"/>
              </a:ext>
            </a:extLst>
          </p:cNvPr>
          <p:cNvSpPr>
            <a:spLocks noGrp="1"/>
          </p:cNvSpPr>
          <p:nvPr>
            <p:ph type="sldNum" sz="quarter" idx="5"/>
          </p:nvPr>
        </p:nvSpPr>
        <p:spPr/>
        <p:txBody>
          <a:bodyPr/>
          <a:lstStyle/>
          <a:p>
            <a:fld id="{E0FA55B0-697E-6945-929E-033FFA5F7C95}" type="slidenum">
              <a:rPr lang="en-US" smtClean="0"/>
              <a:t>31</a:t>
            </a:fld>
            <a:endParaRPr lang="en-US"/>
          </a:p>
        </p:txBody>
      </p:sp>
    </p:spTree>
    <p:extLst>
      <p:ext uri="{BB962C8B-B14F-4D97-AF65-F5344CB8AC3E}">
        <p14:creationId xmlns:p14="http://schemas.microsoft.com/office/powerpoint/2010/main" val="1942265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3F7A4-3B11-E292-A68D-A8EFF311C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9F3BE-5C2C-06D3-C117-7BA6A02FC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2288B-D8AB-8039-15C4-733E81EBCCF6}"/>
              </a:ext>
            </a:extLst>
          </p:cNvPr>
          <p:cNvSpPr>
            <a:spLocks noGrp="1"/>
          </p:cNvSpPr>
          <p:nvPr>
            <p:ph type="body" idx="1"/>
          </p:nvPr>
        </p:nvSpPr>
        <p:spPr/>
        <p:txBody>
          <a:bodyPr/>
          <a:lstStyle/>
          <a:p>
            <a:r>
              <a:rPr lang="it-IT" dirty="0"/>
              <a:t>The </a:t>
            </a:r>
            <a:r>
              <a:rPr lang="it-IT" dirty="0" err="1"/>
              <a:t>Ressim</a:t>
            </a:r>
            <a:r>
              <a:rPr lang="it-IT" dirty="0"/>
              <a:t> </a:t>
            </a:r>
            <a:r>
              <a:rPr lang="it-IT" dirty="0" err="1"/>
              <a:t>map</a:t>
            </a:r>
            <a:r>
              <a:rPr lang="it-IT" dirty="0"/>
              <a:t> tool bar </a:t>
            </a:r>
            <a:r>
              <a:rPr lang="it-IT" dirty="0" err="1"/>
              <a:t>provides</a:t>
            </a:r>
            <a:r>
              <a:rPr lang="it-IT" dirty="0"/>
              <a:t> the tools for </a:t>
            </a:r>
            <a:r>
              <a:rPr lang="it-IT" dirty="0" err="1"/>
              <a:t>drawing</a:t>
            </a:r>
            <a:r>
              <a:rPr lang="it-IT" dirty="0"/>
              <a:t> and </a:t>
            </a:r>
            <a:r>
              <a:rPr lang="it-IT" dirty="0" err="1"/>
              <a:t>aditing</a:t>
            </a:r>
            <a:r>
              <a:rPr lang="it-IT" dirty="0"/>
              <a:t> the </a:t>
            </a:r>
            <a:r>
              <a:rPr lang="it-IT" dirty="0" err="1"/>
              <a:t>geographically</a:t>
            </a:r>
            <a:r>
              <a:rPr lang="it-IT" dirty="0"/>
              <a:t> </a:t>
            </a:r>
            <a:r>
              <a:rPr lang="it-IT" dirty="0" err="1"/>
              <a:t>referenced</a:t>
            </a:r>
            <a:r>
              <a:rPr lang="it-IT" dirty="0"/>
              <a:t> </a:t>
            </a:r>
            <a:r>
              <a:rPr lang="it-IT" dirty="0" err="1"/>
              <a:t>schematic</a:t>
            </a:r>
            <a:r>
              <a:rPr lang="it-IT" dirty="0"/>
              <a:t> </a:t>
            </a:r>
            <a:r>
              <a:rPr lang="it-IT" dirty="0" err="1"/>
              <a:t>elements</a:t>
            </a:r>
            <a:r>
              <a:rPr lang="it-IT" dirty="0"/>
              <a:t>.</a:t>
            </a:r>
          </a:p>
          <a:p>
            <a:r>
              <a:rPr lang="it-IT" dirty="0" err="1"/>
              <a:t>When</a:t>
            </a:r>
            <a:r>
              <a:rPr lang="it-IT" dirty="0"/>
              <a:t> </a:t>
            </a:r>
            <a:r>
              <a:rPr lang="it-IT" dirty="0" err="1"/>
              <a:t>you</a:t>
            </a:r>
            <a:r>
              <a:rPr lang="it-IT" dirty="0"/>
              <a:t> </a:t>
            </a:r>
            <a:r>
              <a:rPr lang="it-IT" dirty="0" err="1"/>
              <a:t>add</a:t>
            </a:r>
            <a:r>
              <a:rPr lang="it-IT" dirty="0"/>
              <a:t> a </a:t>
            </a:r>
            <a:r>
              <a:rPr lang="it-IT" dirty="0" err="1"/>
              <a:t>schematic</a:t>
            </a:r>
            <a:r>
              <a:rPr lang="it-IT" dirty="0"/>
              <a:t> </a:t>
            </a:r>
            <a:r>
              <a:rPr lang="it-IT" dirty="0" err="1"/>
              <a:t>elements</a:t>
            </a:r>
            <a:r>
              <a:rPr lang="it-IT" dirty="0"/>
              <a:t>  </a:t>
            </a:r>
            <a:r>
              <a:rPr lang="it-IT" dirty="0" err="1"/>
              <a:t>it</a:t>
            </a:r>
            <a:r>
              <a:rPr lang="it-IT" dirty="0"/>
              <a:t> </a:t>
            </a:r>
            <a:r>
              <a:rPr lang="it-IT" dirty="0" err="1"/>
              <a:t>becomes</a:t>
            </a:r>
            <a:r>
              <a:rPr lang="it-IT" dirty="0"/>
              <a:t> part of the </a:t>
            </a:r>
            <a:r>
              <a:rPr lang="it-IT" dirty="0" err="1"/>
              <a:t>active</a:t>
            </a:r>
            <a:r>
              <a:rPr lang="it-IT" dirty="0"/>
              <a:t> </a:t>
            </a:r>
            <a:r>
              <a:rPr lang="it-IT" dirty="0" err="1"/>
              <a:t>configuration</a:t>
            </a:r>
            <a:r>
              <a:rPr lang="it-IT" dirty="0"/>
              <a:t>.</a:t>
            </a:r>
          </a:p>
          <a:p>
            <a:r>
              <a:rPr lang="it-IT" dirty="0"/>
              <a:t>At </a:t>
            </a:r>
            <a:r>
              <a:rPr lang="it-IT" dirty="0" err="1"/>
              <a:t>this</a:t>
            </a:r>
            <a:r>
              <a:rPr lang="it-IT" dirty="0"/>
              <a:t> point of the project </a:t>
            </a:r>
            <a:r>
              <a:rPr lang="it-IT" dirty="0" err="1"/>
              <a:t>there</a:t>
            </a:r>
            <a:r>
              <a:rPr lang="it-IT" dirty="0"/>
              <a:t> </a:t>
            </a:r>
            <a:r>
              <a:rPr lang="it-IT" dirty="0" err="1"/>
              <a:t>is</a:t>
            </a:r>
            <a:r>
              <a:rPr lang="it-IT" dirty="0"/>
              <a:t> </a:t>
            </a:r>
            <a:r>
              <a:rPr lang="it-IT" dirty="0" err="1"/>
              <a:t>justo</a:t>
            </a:r>
            <a:r>
              <a:rPr lang="it-IT" dirty="0"/>
              <a:t> 1 </a:t>
            </a:r>
            <a:r>
              <a:rPr lang="it-IT" dirty="0" err="1"/>
              <a:t>active</a:t>
            </a:r>
            <a:r>
              <a:rPr lang="it-IT" dirty="0"/>
              <a:t> </a:t>
            </a:r>
            <a:r>
              <a:rPr lang="it-IT" dirty="0" err="1"/>
              <a:t>configuration</a:t>
            </a:r>
            <a:r>
              <a:rPr lang="it-IT" dirty="0"/>
              <a:t> </a:t>
            </a:r>
            <a:r>
              <a:rPr lang="it-IT" dirty="0" err="1"/>
              <a:t>called</a:t>
            </a:r>
            <a:r>
              <a:rPr lang="it-IT" dirty="0"/>
              <a:t> STUDY. </a:t>
            </a:r>
            <a:r>
              <a:rPr lang="it-IT" dirty="0" err="1"/>
              <a:t>It</a:t>
            </a:r>
            <a:r>
              <a:rPr lang="it-IT" dirty="0"/>
              <a:t> </a:t>
            </a:r>
            <a:r>
              <a:rPr lang="it-IT" dirty="0" err="1"/>
              <a:t>is</a:t>
            </a:r>
            <a:r>
              <a:rPr lang="it-IT" dirty="0"/>
              <a:t> a </a:t>
            </a:r>
            <a:r>
              <a:rPr lang="it-IT" dirty="0" err="1"/>
              <a:t>superset</a:t>
            </a:r>
            <a:r>
              <a:rPr lang="it-IT" dirty="0"/>
              <a:t> of alla </a:t>
            </a:r>
            <a:r>
              <a:rPr lang="it-IT" dirty="0" err="1"/>
              <a:t>configurations</a:t>
            </a:r>
            <a:r>
              <a:rPr lang="it-IT" dirty="0"/>
              <a:t>, </a:t>
            </a:r>
            <a:r>
              <a:rPr lang="it-IT" dirty="0" err="1"/>
              <a:t>it</a:t>
            </a:r>
            <a:r>
              <a:rPr lang="it-IT" dirty="0"/>
              <a:t> </a:t>
            </a:r>
            <a:r>
              <a:rPr lang="it-IT" dirty="0" err="1"/>
              <a:t>includes</a:t>
            </a:r>
            <a:r>
              <a:rPr lang="it-IT" dirty="0"/>
              <a:t> </a:t>
            </a:r>
            <a:r>
              <a:rPr lang="it-IT" dirty="0" err="1"/>
              <a:t>all</a:t>
            </a:r>
            <a:r>
              <a:rPr lang="it-IT" dirty="0"/>
              <a:t> the </a:t>
            </a:r>
            <a:r>
              <a:rPr lang="it-IT" dirty="0" err="1"/>
              <a:t>elements</a:t>
            </a:r>
            <a:r>
              <a:rPr lang="it-IT" dirty="0"/>
              <a:t> </a:t>
            </a:r>
            <a:r>
              <a:rPr lang="it-IT" dirty="0" err="1"/>
              <a:t>you</a:t>
            </a:r>
            <a:r>
              <a:rPr lang="it-IT" dirty="0"/>
              <a:t> </a:t>
            </a:r>
            <a:r>
              <a:rPr lang="it-IT" dirty="0" err="1"/>
              <a:t>draw</a:t>
            </a:r>
            <a:r>
              <a:rPr lang="it-IT" dirty="0"/>
              <a:t>.</a:t>
            </a:r>
          </a:p>
          <a:p>
            <a:r>
              <a:rPr lang="it-IT" dirty="0" err="1"/>
              <a:t>Later</a:t>
            </a:r>
            <a:r>
              <a:rPr lang="it-IT" dirty="0"/>
              <a:t> on </a:t>
            </a:r>
            <a:r>
              <a:rPr lang="it-IT" dirty="0" err="1"/>
              <a:t>we</a:t>
            </a:r>
            <a:r>
              <a:rPr lang="it-IT" dirty="0"/>
              <a:t> </a:t>
            </a:r>
            <a:r>
              <a:rPr lang="it-IT" dirty="0" err="1"/>
              <a:t>will</a:t>
            </a:r>
            <a:r>
              <a:rPr lang="it-IT" dirty="0"/>
              <a:t> build the </a:t>
            </a:r>
            <a:r>
              <a:rPr lang="it-IT" dirty="0" err="1"/>
              <a:t>existing</a:t>
            </a:r>
            <a:r>
              <a:rPr lang="it-IT" dirty="0"/>
              <a:t> and future </a:t>
            </a:r>
            <a:r>
              <a:rPr lang="it-IT" dirty="0" err="1"/>
              <a:t>configuration</a:t>
            </a:r>
            <a:r>
              <a:rPr lang="it-IT" dirty="0"/>
              <a:t>.</a:t>
            </a:r>
          </a:p>
          <a:p>
            <a:endParaRPr lang="it-IT" dirty="0"/>
          </a:p>
          <a:p>
            <a:endParaRPr lang="it-IT" dirty="0"/>
          </a:p>
        </p:txBody>
      </p:sp>
      <p:sp>
        <p:nvSpPr>
          <p:cNvPr id="4" name="Slide Number Placeholder 3">
            <a:extLst>
              <a:ext uri="{FF2B5EF4-FFF2-40B4-BE49-F238E27FC236}">
                <a16:creationId xmlns:a16="http://schemas.microsoft.com/office/drawing/2014/main" id="{63BC6EC8-B03D-A97D-E2EC-3E4134201840}"/>
              </a:ext>
            </a:extLst>
          </p:cNvPr>
          <p:cNvSpPr>
            <a:spLocks noGrp="1"/>
          </p:cNvSpPr>
          <p:nvPr>
            <p:ph type="sldNum" sz="quarter" idx="5"/>
          </p:nvPr>
        </p:nvSpPr>
        <p:spPr/>
        <p:txBody>
          <a:bodyPr/>
          <a:lstStyle/>
          <a:p>
            <a:fld id="{E0FA55B0-697E-6945-929E-033FFA5F7C95}" type="slidenum">
              <a:rPr lang="en-US" smtClean="0"/>
              <a:t>32</a:t>
            </a:fld>
            <a:endParaRPr lang="en-US"/>
          </a:p>
        </p:txBody>
      </p:sp>
    </p:spTree>
    <p:extLst>
      <p:ext uri="{BB962C8B-B14F-4D97-AF65-F5344CB8AC3E}">
        <p14:creationId xmlns:p14="http://schemas.microsoft.com/office/powerpoint/2010/main" val="882293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E9DC5-40CD-20EE-C16C-D11D6CD0C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4CCE7-BCB2-BE1C-1299-C9FB175A8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CE862-E626-F569-9043-770E87030D5C}"/>
              </a:ext>
            </a:extLst>
          </p:cNvPr>
          <p:cNvSpPr>
            <a:spLocks noGrp="1"/>
          </p:cNvSpPr>
          <p:nvPr>
            <p:ph type="body" idx="1"/>
          </p:nvPr>
        </p:nvSpPr>
        <p:spPr/>
        <p:txBody>
          <a:bodyPr/>
          <a:lstStyle/>
          <a:p>
            <a:r>
              <a:rPr lang="it-IT" dirty="0" err="1"/>
              <a:t>Computation</a:t>
            </a:r>
            <a:r>
              <a:rPr lang="it-IT" dirty="0"/>
              <a:t> point are location </a:t>
            </a:r>
            <a:r>
              <a:rPr lang="it-IT" dirty="0" err="1"/>
              <a:t>where</a:t>
            </a:r>
            <a:r>
              <a:rPr lang="it-IT" dirty="0"/>
              <a:t> time </a:t>
            </a:r>
            <a:r>
              <a:rPr lang="it-IT" dirty="0" err="1"/>
              <a:t>series</a:t>
            </a:r>
            <a:r>
              <a:rPr lang="it-IT" dirty="0"/>
              <a:t> information </a:t>
            </a:r>
            <a:r>
              <a:rPr lang="it-IT" dirty="0" err="1"/>
              <a:t>will</a:t>
            </a:r>
            <a:r>
              <a:rPr lang="it-IT" dirty="0"/>
              <a:t> be </a:t>
            </a:r>
            <a:r>
              <a:rPr lang="it-IT" dirty="0" err="1"/>
              <a:t>computed</a:t>
            </a:r>
            <a:r>
              <a:rPr lang="it-IT" dirty="0"/>
              <a:t>. </a:t>
            </a:r>
          </a:p>
          <a:p>
            <a:r>
              <a:rPr lang="it-IT" dirty="0" err="1"/>
              <a:t>Ressim</a:t>
            </a:r>
            <a:r>
              <a:rPr lang="it-IT" dirty="0"/>
              <a:t> </a:t>
            </a:r>
            <a:r>
              <a:rPr lang="it-IT" dirty="0" err="1"/>
              <a:t>automatically</a:t>
            </a:r>
            <a:r>
              <a:rPr lang="it-IT" dirty="0"/>
              <a:t> generate </a:t>
            </a:r>
            <a:r>
              <a:rPr lang="it-IT" dirty="0" err="1"/>
              <a:t>computation</a:t>
            </a:r>
            <a:r>
              <a:rPr lang="it-IT" dirty="0"/>
              <a:t> point </a:t>
            </a:r>
            <a:r>
              <a:rPr lang="it-IT" dirty="0" err="1"/>
              <a:t>when</a:t>
            </a:r>
            <a:r>
              <a:rPr lang="it-IT" dirty="0"/>
              <a:t> projects are </a:t>
            </a:r>
            <a:r>
              <a:rPr lang="it-IT" dirty="0" err="1"/>
              <a:t>placed</a:t>
            </a:r>
            <a:r>
              <a:rPr lang="it-IT" dirty="0"/>
              <a:t> on the stream </a:t>
            </a:r>
            <a:r>
              <a:rPr lang="it-IT" dirty="0" err="1"/>
              <a:t>alignment</a:t>
            </a:r>
            <a:r>
              <a:rPr lang="it-IT" dirty="0"/>
              <a:t>, so </a:t>
            </a:r>
            <a:r>
              <a:rPr lang="it-IT" dirty="0" err="1"/>
              <a:t>you</a:t>
            </a:r>
            <a:r>
              <a:rPr lang="it-IT" dirty="0"/>
              <a:t> </a:t>
            </a:r>
            <a:r>
              <a:rPr lang="it-IT" dirty="0" err="1"/>
              <a:t>should</a:t>
            </a:r>
            <a:r>
              <a:rPr lang="it-IT" dirty="0"/>
              <a:t> create </a:t>
            </a:r>
            <a:r>
              <a:rPr lang="it-IT" dirty="0" err="1"/>
              <a:t>computation</a:t>
            </a:r>
            <a:r>
              <a:rPr lang="it-IT" dirty="0"/>
              <a:t> point </a:t>
            </a:r>
            <a:r>
              <a:rPr lang="it-IT" dirty="0" err="1"/>
              <a:t>at</a:t>
            </a:r>
            <a:r>
              <a:rPr lang="it-IT" dirty="0"/>
              <a:t> locations </a:t>
            </a:r>
            <a:r>
              <a:rPr lang="it-IT" dirty="0" err="1"/>
              <a:t>that</a:t>
            </a:r>
            <a:r>
              <a:rPr lang="it-IT" dirty="0"/>
              <a:t> are </a:t>
            </a:r>
            <a:r>
              <a:rPr lang="it-IT" dirty="0" err="1"/>
              <a:t>not</a:t>
            </a:r>
            <a:r>
              <a:rPr lang="it-IT" dirty="0"/>
              <a:t> project </a:t>
            </a:r>
            <a:r>
              <a:rPr lang="it-IT" dirty="0" err="1"/>
              <a:t>relates</a:t>
            </a:r>
            <a:r>
              <a:rPr lang="it-IT" dirty="0"/>
              <a:t>, </a:t>
            </a:r>
            <a:r>
              <a:rPr lang="it-IT" dirty="0" err="1"/>
              <a:t>such</a:t>
            </a:r>
            <a:r>
              <a:rPr lang="it-IT" dirty="0"/>
              <a:t> </a:t>
            </a:r>
            <a:r>
              <a:rPr lang="it-IT" dirty="0" err="1"/>
              <a:t>as</a:t>
            </a:r>
            <a:r>
              <a:rPr lang="it-IT" dirty="0"/>
              <a:t> </a:t>
            </a:r>
            <a:r>
              <a:rPr lang="it-IT" dirty="0" err="1"/>
              <a:t>inflow</a:t>
            </a:r>
            <a:r>
              <a:rPr lang="it-IT" dirty="0"/>
              <a:t> and </a:t>
            </a:r>
            <a:r>
              <a:rPr lang="it-IT" dirty="0" err="1"/>
              <a:t>gage</a:t>
            </a:r>
            <a:r>
              <a:rPr lang="it-IT" dirty="0"/>
              <a:t> locations.</a:t>
            </a:r>
          </a:p>
          <a:p>
            <a:r>
              <a:rPr lang="it-IT" dirty="0"/>
              <a:t>The </a:t>
            </a:r>
            <a:r>
              <a:rPr lang="it-IT" dirty="0" err="1"/>
              <a:t>only</a:t>
            </a:r>
            <a:r>
              <a:rPr lang="it-IT" dirty="0"/>
              <a:t> one </a:t>
            </a:r>
            <a:r>
              <a:rPr lang="it-IT" dirty="0" err="1"/>
              <a:t>not</a:t>
            </a:r>
            <a:r>
              <a:rPr lang="it-IT" dirty="0"/>
              <a:t> </a:t>
            </a:r>
            <a:r>
              <a:rPr lang="it-IT" dirty="0" err="1"/>
              <a:t>related</a:t>
            </a:r>
            <a:r>
              <a:rPr lang="it-IT" dirty="0"/>
              <a:t> with </a:t>
            </a:r>
            <a:r>
              <a:rPr lang="it-IT" dirty="0" err="1"/>
              <a:t>any</a:t>
            </a:r>
            <a:r>
              <a:rPr lang="it-IT" dirty="0"/>
              <a:t> project </a:t>
            </a:r>
            <a:r>
              <a:rPr lang="it-IT" dirty="0" err="1"/>
              <a:t>is</a:t>
            </a:r>
            <a:r>
              <a:rPr lang="it-IT" dirty="0"/>
              <a:t> </a:t>
            </a:r>
            <a:r>
              <a:rPr lang="it-IT" dirty="0" err="1"/>
              <a:t>EmbaMadre</a:t>
            </a:r>
            <a:r>
              <a:rPr lang="it-IT" dirty="0"/>
              <a:t>.</a:t>
            </a:r>
          </a:p>
          <a:p>
            <a:r>
              <a:rPr lang="it-IT" dirty="0" err="1"/>
              <a:t>Yechila</a:t>
            </a:r>
            <a:r>
              <a:rPr lang="it-IT" dirty="0"/>
              <a:t> can be </a:t>
            </a:r>
            <a:r>
              <a:rPr lang="it-IT" dirty="0" err="1"/>
              <a:t>considered</a:t>
            </a:r>
            <a:r>
              <a:rPr lang="it-IT" dirty="0"/>
              <a:t> </a:t>
            </a:r>
            <a:r>
              <a:rPr lang="it-IT" dirty="0" err="1"/>
              <a:t>as</a:t>
            </a:r>
            <a:r>
              <a:rPr lang="it-IT" dirty="0"/>
              <a:t> the DS point of the </a:t>
            </a:r>
            <a:r>
              <a:rPr lang="it-IT" dirty="0" err="1"/>
              <a:t>Tekeze</a:t>
            </a:r>
            <a:r>
              <a:rPr lang="it-IT" dirty="0"/>
              <a:t> DAM</a:t>
            </a:r>
          </a:p>
          <a:p>
            <a:r>
              <a:rPr lang="it-IT" dirty="0" err="1"/>
              <a:t>Humera</a:t>
            </a:r>
            <a:r>
              <a:rPr lang="it-IT" dirty="0"/>
              <a:t> can be </a:t>
            </a:r>
            <a:r>
              <a:rPr lang="it-IT" dirty="0" err="1"/>
              <a:t>considered</a:t>
            </a:r>
            <a:r>
              <a:rPr lang="it-IT" dirty="0"/>
              <a:t> </a:t>
            </a:r>
            <a:r>
              <a:rPr lang="it-IT" dirty="0" err="1"/>
              <a:t>as</a:t>
            </a:r>
            <a:r>
              <a:rPr lang="it-IT" dirty="0"/>
              <a:t> the US point of the </a:t>
            </a:r>
            <a:r>
              <a:rPr lang="it-IT" dirty="0" err="1"/>
              <a:t>Humera</a:t>
            </a:r>
            <a:r>
              <a:rPr lang="it-IT" dirty="0"/>
              <a:t> dam</a:t>
            </a:r>
          </a:p>
          <a:p>
            <a:r>
              <a:rPr lang="it-IT" dirty="0"/>
              <a:t>Wadi El </a:t>
            </a:r>
            <a:r>
              <a:rPr lang="it-IT" dirty="0" err="1"/>
              <a:t>Hilew</a:t>
            </a:r>
            <a:r>
              <a:rPr lang="it-IT" dirty="0"/>
              <a:t> can be </a:t>
            </a:r>
            <a:r>
              <a:rPr lang="it-IT" dirty="0" err="1"/>
              <a:t>considered</a:t>
            </a:r>
            <a:r>
              <a:rPr lang="it-IT" dirty="0"/>
              <a:t> </a:t>
            </a:r>
            <a:r>
              <a:rPr lang="it-IT" dirty="0" err="1"/>
              <a:t>as</a:t>
            </a:r>
            <a:r>
              <a:rPr lang="it-IT" dirty="0"/>
              <a:t> the DS point of </a:t>
            </a:r>
            <a:r>
              <a:rPr lang="it-IT" dirty="0" err="1"/>
              <a:t>Hjumera</a:t>
            </a:r>
            <a:r>
              <a:rPr lang="it-IT" dirty="0"/>
              <a:t> dam</a:t>
            </a:r>
          </a:p>
          <a:p>
            <a:endParaRPr lang="it-IT" dirty="0"/>
          </a:p>
        </p:txBody>
      </p:sp>
      <p:sp>
        <p:nvSpPr>
          <p:cNvPr id="4" name="Slide Number Placeholder 3">
            <a:extLst>
              <a:ext uri="{FF2B5EF4-FFF2-40B4-BE49-F238E27FC236}">
                <a16:creationId xmlns:a16="http://schemas.microsoft.com/office/drawing/2014/main" id="{40D570B7-390A-B364-118B-A3A3FB2DC550}"/>
              </a:ext>
            </a:extLst>
          </p:cNvPr>
          <p:cNvSpPr>
            <a:spLocks noGrp="1"/>
          </p:cNvSpPr>
          <p:nvPr>
            <p:ph type="sldNum" sz="quarter" idx="5"/>
          </p:nvPr>
        </p:nvSpPr>
        <p:spPr/>
        <p:txBody>
          <a:bodyPr/>
          <a:lstStyle/>
          <a:p>
            <a:fld id="{E0FA55B0-697E-6945-929E-033FFA5F7C95}" type="slidenum">
              <a:rPr lang="en-US" smtClean="0"/>
              <a:t>33</a:t>
            </a:fld>
            <a:endParaRPr lang="en-US"/>
          </a:p>
        </p:txBody>
      </p:sp>
    </p:spTree>
    <p:extLst>
      <p:ext uri="{BB962C8B-B14F-4D97-AF65-F5344CB8AC3E}">
        <p14:creationId xmlns:p14="http://schemas.microsoft.com/office/powerpoint/2010/main" val="42783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3F90-42C3-957A-0D7A-81F2811E5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C7F37-09D4-46A2-8961-7974D77C8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F555D-1F89-9CCC-A362-2DAF079900C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A1FA206F-422D-3170-8604-D08ED23D479C}"/>
              </a:ext>
            </a:extLst>
          </p:cNvPr>
          <p:cNvSpPr>
            <a:spLocks noGrp="1"/>
          </p:cNvSpPr>
          <p:nvPr>
            <p:ph type="sldNum" sz="quarter" idx="5"/>
          </p:nvPr>
        </p:nvSpPr>
        <p:spPr/>
        <p:txBody>
          <a:bodyPr/>
          <a:lstStyle/>
          <a:p>
            <a:fld id="{E0FA55B0-697E-6945-929E-033FFA5F7C95}" type="slidenum">
              <a:rPr lang="en-US" smtClean="0"/>
              <a:t>34</a:t>
            </a:fld>
            <a:endParaRPr lang="en-US"/>
          </a:p>
        </p:txBody>
      </p:sp>
    </p:spTree>
    <p:extLst>
      <p:ext uri="{BB962C8B-B14F-4D97-AF65-F5344CB8AC3E}">
        <p14:creationId xmlns:p14="http://schemas.microsoft.com/office/powerpoint/2010/main" val="3587340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BDA2B-4B9C-F263-2F14-8522CC33C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6BF88-B3D8-FC3C-72A7-9488413F4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0651A-D9E6-865C-5F0D-2DFE5790F450}"/>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8E538C9A-C3AF-268E-A7E9-5945922B8D77}"/>
              </a:ext>
            </a:extLst>
          </p:cNvPr>
          <p:cNvSpPr>
            <a:spLocks noGrp="1"/>
          </p:cNvSpPr>
          <p:nvPr>
            <p:ph type="sldNum" sz="quarter" idx="5"/>
          </p:nvPr>
        </p:nvSpPr>
        <p:spPr/>
        <p:txBody>
          <a:bodyPr/>
          <a:lstStyle/>
          <a:p>
            <a:fld id="{E0FA55B0-697E-6945-929E-033FFA5F7C95}" type="slidenum">
              <a:rPr lang="en-US" smtClean="0"/>
              <a:t>35</a:t>
            </a:fld>
            <a:endParaRPr lang="en-US"/>
          </a:p>
        </p:txBody>
      </p:sp>
    </p:spTree>
    <p:extLst>
      <p:ext uri="{BB962C8B-B14F-4D97-AF65-F5344CB8AC3E}">
        <p14:creationId xmlns:p14="http://schemas.microsoft.com/office/powerpoint/2010/main" val="3406186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7B186-A319-4DCE-7E95-E37844391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213EE-296A-9E22-4C97-DCC80E17C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8FA45-363A-54CC-0692-B6A8303568AB}"/>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719EEB9B-A08C-4B7B-B503-262172652B89}"/>
              </a:ext>
            </a:extLst>
          </p:cNvPr>
          <p:cNvSpPr>
            <a:spLocks noGrp="1"/>
          </p:cNvSpPr>
          <p:nvPr>
            <p:ph type="sldNum" sz="quarter" idx="5"/>
          </p:nvPr>
        </p:nvSpPr>
        <p:spPr/>
        <p:txBody>
          <a:bodyPr/>
          <a:lstStyle/>
          <a:p>
            <a:fld id="{E0FA55B0-697E-6945-929E-033FFA5F7C95}" type="slidenum">
              <a:rPr lang="en-US" smtClean="0"/>
              <a:t>36</a:t>
            </a:fld>
            <a:endParaRPr lang="en-US"/>
          </a:p>
        </p:txBody>
      </p:sp>
    </p:spTree>
    <p:extLst>
      <p:ext uri="{BB962C8B-B14F-4D97-AF65-F5344CB8AC3E}">
        <p14:creationId xmlns:p14="http://schemas.microsoft.com/office/powerpoint/2010/main" val="3931958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1A64-F8C3-494E-3BA3-6574EB467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E2DE8-5CFB-C957-9875-F4D806F9B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47D83-B848-F810-EA22-8037415CED57}"/>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43380220-EDB9-008E-A3E5-031B85B26E09}"/>
              </a:ext>
            </a:extLst>
          </p:cNvPr>
          <p:cNvSpPr>
            <a:spLocks noGrp="1"/>
          </p:cNvSpPr>
          <p:nvPr>
            <p:ph type="sldNum" sz="quarter" idx="5"/>
          </p:nvPr>
        </p:nvSpPr>
        <p:spPr/>
        <p:txBody>
          <a:bodyPr/>
          <a:lstStyle/>
          <a:p>
            <a:fld id="{E0FA55B0-697E-6945-929E-033FFA5F7C95}" type="slidenum">
              <a:rPr lang="en-US" smtClean="0"/>
              <a:t>37</a:t>
            </a:fld>
            <a:endParaRPr lang="en-US"/>
          </a:p>
        </p:txBody>
      </p:sp>
    </p:spTree>
    <p:extLst>
      <p:ext uri="{BB962C8B-B14F-4D97-AF65-F5344CB8AC3E}">
        <p14:creationId xmlns:p14="http://schemas.microsoft.com/office/powerpoint/2010/main" val="976118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54896-945D-2BB1-50CF-931AB6E5C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B62D8-7BBF-EAAA-922F-B945BE796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F6793-95BA-F842-C62F-501FFB3C749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83971E8F-695C-8A44-2989-3D94FA1F9934}"/>
              </a:ext>
            </a:extLst>
          </p:cNvPr>
          <p:cNvSpPr>
            <a:spLocks noGrp="1"/>
          </p:cNvSpPr>
          <p:nvPr>
            <p:ph type="sldNum" sz="quarter" idx="5"/>
          </p:nvPr>
        </p:nvSpPr>
        <p:spPr/>
        <p:txBody>
          <a:bodyPr/>
          <a:lstStyle/>
          <a:p>
            <a:fld id="{E0FA55B0-697E-6945-929E-033FFA5F7C95}" type="slidenum">
              <a:rPr lang="en-US" smtClean="0"/>
              <a:t>38</a:t>
            </a:fld>
            <a:endParaRPr lang="en-US"/>
          </a:p>
        </p:txBody>
      </p:sp>
    </p:spTree>
    <p:extLst>
      <p:ext uri="{BB962C8B-B14F-4D97-AF65-F5344CB8AC3E}">
        <p14:creationId xmlns:p14="http://schemas.microsoft.com/office/powerpoint/2010/main" val="453623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442E-5FF3-E644-E236-9346019D2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BCA4B-ED3E-0BB4-D074-13A0D3B90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59ED4-9B23-3579-9C0B-2B79915AEF66}"/>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9B676A06-2987-9D95-83AC-2199A374312C}"/>
              </a:ext>
            </a:extLst>
          </p:cNvPr>
          <p:cNvSpPr>
            <a:spLocks noGrp="1"/>
          </p:cNvSpPr>
          <p:nvPr>
            <p:ph type="sldNum" sz="quarter" idx="5"/>
          </p:nvPr>
        </p:nvSpPr>
        <p:spPr/>
        <p:txBody>
          <a:bodyPr/>
          <a:lstStyle/>
          <a:p>
            <a:fld id="{E0FA55B0-697E-6945-929E-033FFA5F7C95}" type="slidenum">
              <a:rPr lang="en-US" smtClean="0"/>
              <a:t>39</a:t>
            </a:fld>
            <a:endParaRPr lang="en-US"/>
          </a:p>
        </p:txBody>
      </p:sp>
    </p:spTree>
    <p:extLst>
      <p:ext uri="{BB962C8B-B14F-4D97-AF65-F5344CB8AC3E}">
        <p14:creationId xmlns:p14="http://schemas.microsoft.com/office/powerpoint/2010/main" val="90500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428D8-23F2-9A4B-BAAD-0EA085803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82D60-441C-CBA4-2EB6-061794A19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05935-A84A-93C0-50A8-619ACC56E6C9}"/>
              </a:ext>
            </a:extLst>
          </p:cNvPr>
          <p:cNvSpPr>
            <a:spLocks noGrp="1"/>
          </p:cNvSpPr>
          <p:nvPr>
            <p:ph type="body" idx="1"/>
          </p:nvPr>
        </p:nvSpPr>
        <p:spPr/>
        <p:txBody>
          <a:bodyPr/>
          <a:lstStyle/>
          <a:p>
            <a:endParaRPr lang="it-IT"/>
          </a:p>
        </p:txBody>
      </p:sp>
      <p:sp>
        <p:nvSpPr>
          <p:cNvPr id="4" name="Slide Number Placeholder 3">
            <a:extLst>
              <a:ext uri="{FF2B5EF4-FFF2-40B4-BE49-F238E27FC236}">
                <a16:creationId xmlns:a16="http://schemas.microsoft.com/office/drawing/2014/main" id="{678E7DA6-F3E9-C369-CDFD-84A66C490605}"/>
              </a:ext>
            </a:extLst>
          </p:cNvPr>
          <p:cNvSpPr>
            <a:spLocks noGrp="1"/>
          </p:cNvSpPr>
          <p:nvPr>
            <p:ph type="sldNum" sz="quarter" idx="5"/>
          </p:nvPr>
        </p:nvSpPr>
        <p:spPr/>
        <p:txBody>
          <a:bodyPr/>
          <a:lstStyle/>
          <a:p>
            <a:fld id="{E0FA55B0-697E-6945-929E-033FFA5F7C95}" type="slidenum">
              <a:rPr lang="en-US" smtClean="0"/>
              <a:t>4</a:t>
            </a:fld>
            <a:endParaRPr lang="en-US"/>
          </a:p>
        </p:txBody>
      </p:sp>
    </p:spTree>
    <p:extLst>
      <p:ext uri="{BB962C8B-B14F-4D97-AF65-F5344CB8AC3E}">
        <p14:creationId xmlns:p14="http://schemas.microsoft.com/office/powerpoint/2010/main" val="744233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52FE-4A5B-9BD8-9FD7-B9A053514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1460A-CCBF-584C-9D8D-8207F82D8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D8F70-F44C-CB61-32ED-0D807106005C}"/>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A4AD28DE-093D-9FFE-DC82-48948458826D}"/>
              </a:ext>
            </a:extLst>
          </p:cNvPr>
          <p:cNvSpPr>
            <a:spLocks noGrp="1"/>
          </p:cNvSpPr>
          <p:nvPr>
            <p:ph type="sldNum" sz="quarter" idx="5"/>
          </p:nvPr>
        </p:nvSpPr>
        <p:spPr/>
        <p:txBody>
          <a:bodyPr/>
          <a:lstStyle/>
          <a:p>
            <a:fld id="{E0FA55B0-697E-6945-929E-033FFA5F7C95}" type="slidenum">
              <a:rPr lang="en-US" smtClean="0"/>
              <a:t>40</a:t>
            </a:fld>
            <a:endParaRPr lang="en-US"/>
          </a:p>
        </p:txBody>
      </p:sp>
    </p:spTree>
    <p:extLst>
      <p:ext uri="{BB962C8B-B14F-4D97-AF65-F5344CB8AC3E}">
        <p14:creationId xmlns:p14="http://schemas.microsoft.com/office/powerpoint/2010/main" val="769533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6F3CC-E02F-553A-0BE0-0414027BD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BB75B-B769-7D2F-CCBC-2FA76CA11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10D1B-2116-7524-F54F-B75F0C5CFD43}"/>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B006ADE7-902B-BAAA-E828-9DD38767D038}"/>
              </a:ext>
            </a:extLst>
          </p:cNvPr>
          <p:cNvSpPr>
            <a:spLocks noGrp="1"/>
          </p:cNvSpPr>
          <p:nvPr>
            <p:ph type="sldNum" sz="quarter" idx="5"/>
          </p:nvPr>
        </p:nvSpPr>
        <p:spPr/>
        <p:txBody>
          <a:bodyPr/>
          <a:lstStyle/>
          <a:p>
            <a:fld id="{E0FA55B0-697E-6945-929E-033FFA5F7C95}" type="slidenum">
              <a:rPr lang="en-US" smtClean="0"/>
              <a:t>41</a:t>
            </a:fld>
            <a:endParaRPr lang="en-US"/>
          </a:p>
        </p:txBody>
      </p:sp>
    </p:spTree>
    <p:extLst>
      <p:ext uri="{BB962C8B-B14F-4D97-AF65-F5344CB8AC3E}">
        <p14:creationId xmlns:p14="http://schemas.microsoft.com/office/powerpoint/2010/main" val="2672022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41E0-9478-CA91-2612-CCD0693CA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BCE464-2B77-6E85-0E13-D1B70B083C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231DD-20DB-42DA-029C-7B29A7CF2806}"/>
              </a:ext>
            </a:extLst>
          </p:cNvPr>
          <p:cNvSpPr>
            <a:spLocks noGrp="1"/>
          </p:cNvSpPr>
          <p:nvPr>
            <p:ph type="body" idx="1"/>
          </p:nvPr>
        </p:nvSpPr>
        <p:spPr/>
        <p:txBody>
          <a:bodyPr/>
          <a:lstStyle/>
          <a:p>
            <a:r>
              <a:rPr lang="it-IT" dirty="0"/>
              <a:t>A WATERSHED CONFIGURATION IS A </a:t>
            </a:r>
            <a:r>
              <a:rPr lang="it-IT" dirty="0" err="1"/>
              <a:t>specific</a:t>
            </a:r>
            <a:r>
              <a:rPr lang="it-IT" dirty="0"/>
              <a:t> </a:t>
            </a:r>
            <a:r>
              <a:rPr lang="it-IT" dirty="0" err="1"/>
              <a:t>physical</a:t>
            </a:r>
            <a:r>
              <a:rPr lang="it-IT" dirty="0"/>
              <a:t> arrangement of projects </a:t>
            </a:r>
            <a:r>
              <a:rPr lang="it-IT" dirty="0" err="1"/>
              <a:t>that</a:t>
            </a:r>
            <a:r>
              <a:rPr lang="it-IT" dirty="0"/>
              <a:t> </a:t>
            </a:r>
            <a:r>
              <a:rPr lang="it-IT" dirty="0" err="1"/>
              <a:t>will</a:t>
            </a:r>
            <a:r>
              <a:rPr lang="it-IT" dirty="0"/>
              <a:t> </a:t>
            </a:r>
            <a:r>
              <a:rPr lang="it-IT" dirty="0" err="1"/>
              <a:t>later</a:t>
            </a:r>
            <a:r>
              <a:rPr lang="it-IT" dirty="0"/>
              <a:t> be </a:t>
            </a:r>
            <a:r>
              <a:rPr lang="it-IT" dirty="0" err="1"/>
              <a:t>used</a:t>
            </a:r>
            <a:r>
              <a:rPr lang="it-IT" dirty="0"/>
              <a:t> </a:t>
            </a:r>
            <a:r>
              <a:rPr lang="it-IT" dirty="0" err="1"/>
              <a:t>as</a:t>
            </a:r>
            <a:r>
              <a:rPr lang="it-IT" dirty="0"/>
              <a:t> a </a:t>
            </a:r>
            <a:r>
              <a:rPr lang="it-IT" dirty="0" err="1"/>
              <a:t>tamplate</a:t>
            </a:r>
            <a:r>
              <a:rPr lang="it-IT" dirty="0"/>
              <a:t> to create  network model.</a:t>
            </a:r>
          </a:p>
          <a:p>
            <a:r>
              <a:rPr lang="en-US" b="0" i="0" dirty="0">
                <a:solidFill>
                  <a:srgbClr val="000C34"/>
                </a:solidFill>
                <a:effectLst/>
              </a:rPr>
              <a:t>Configurations should be created to reflect particular watershed conditions (physical arrangement of projects) needed for your study. For example, you might create a configuration named </a:t>
            </a:r>
            <a:r>
              <a:rPr lang="en-US" b="0" i="1" dirty="0">
                <a:solidFill>
                  <a:srgbClr val="000C34"/>
                </a:solidFill>
                <a:effectLst/>
              </a:rPr>
              <a:t>Existing Conditions</a:t>
            </a:r>
            <a:r>
              <a:rPr lang="it-IT" b="0" i="1" dirty="0">
                <a:solidFill>
                  <a:srgbClr val="000C34"/>
                </a:solidFill>
                <a:effectLst/>
              </a:rPr>
              <a:t> </a:t>
            </a:r>
            <a:r>
              <a:rPr lang="en-US" b="0" i="0" dirty="0">
                <a:solidFill>
                  <a:srgbClr val="000C34"/>
                </a:solidFill>
                <a:effectLst/>
              </a:rPr>
              <a:t>and another named </a:t>
            </a:r>
            <a:r>
              <a:rPr lang="en-US" b="0" i="1" dirty="0">
                <a:solidFill>
                  <a:srgbClr val="000C34"/>
                </a:solidFill>
                <a:effectLst/>
              </a:rPr>
              <a:t>Future Conditions</a:t>
            </a:r>
            <a:r>
              <a:rPr lang="en-US" b="0" i="0" dirty="0">
                <a:solidFill>
                  <a:srgbClr val="000C34"/>
                </a:solidFill>
                <a:effectLst/>
              </a:rPr>
              <a:t> in which one or more projects have been added or removed with respect to the </a:t>
            </a:r>
            <a:r>
              <a:rPr lang="en-US" b="0" i="1" dirty="0">
                <a:solidFill>
                  <a:srgbClr val="000C34"/>
                </a:solidFill>
                <a:effectLst/>
              </a:rPr>
              <a:t>Existing Conditions</a:t>
            </a:r>
            <a:r>
              <a:rPr lang="en-US" b="0" i="0" dirty="0">
                <a:solidFill>
                  <a:srgbClr val="000C34"/>
                </a:solidFill>
                <a:effectLst/>
              </a:rPr>
              <a:t> configuration.</a:t>
            </a:r>
          </a:p>
          <a:p>
            <a:r>
              <a:rPr lang="en-US" b="0" i="0" dirty="0">
                <a:solidFill>
                  <a:srgbClr val="000C34"/>
                </a:solidFill>
                <a:effectLst/>
              </a:rPr>
              <a:t>To create or edit watershed configurations, you must be in the </a:t>
            </a:r>
            <a:r>
              <a:rPr lang="en-US" b="1" i="0" dirty="0">
                <a:solidFill>
                  <a:srgbClr val="000C34"/>
                </a:solidFill>
                <a:effectLst/>
                <a:latin typeface="roboto-medium"/>
              </a:rPr>
              <a:t>Watershed Setup</a:t>
            </a:r>
            <a:r>
              <a:rPr lang="en-US" b="0" i="0" dirty="0">
                <a:solidFill>
                  <a:srgbClr val="000C34"/>
                </a:solidFill>
                <a:effectLst/>
              </a:rPr>
              <a:t> module:</a:t>
            </a:r>
            <a:endParaRPr lang="it-IT" dirty="0"/>
          </a:p>
        </p:txBody>
      </p:sp>
      <p:sp>
        <p:nvSpPr>
          <p:cNvPr id="4" name="Slide Number Placeholder 3">
            <a:extLst>
              <a:ext uri="{FF2B5EF4-FFF2-40B4-BE49-F238E27FC236}">
                <a16:creationId xmlns:a16="http://schemas.microsoft.com/office/drawing/2014/main" id="{3C75D45B-82C6-4B36-17D6-4D7FB5212069}"/>
              </a:ext>
            </a:extLst>
          </p:cNvPr>
          <p:cNvSpPr>
            <a:spLocks noGrp="1"/>
          </p:cNvSpPr>
          <p:nvPr>
            <p:ph type="sldNum" sz="quarter" idx="5"/>
          </p:nvPr>
        </p:nvSpPr>
        <p:spPr/>
        <p:txBody>
          <a:bodyPr/>
          <a:lstStyle/>
          <a:p>
            <a:fld id="{E0FA55B0-697E-6945-929E-033FFA5F7C95}" type="slidenum">
              <a:rPr lang="en-US" smtClean="0"/>
              <a:t>42</a:t>
            </a:fld>
            <a:endParaRPr lang="en-US"/>
          </a:p>
        </p:txBody>
      </p:sp>
    </p:spTree>
    <p:extLst>
      <p:ext uri="{BB962C8B-B14F-4D97-AF65-F5344CB8AC3E}">
        <p14:creationId xmlns:p14="http://schemas.microsoft.com/office/powerpoint/2010/main" val="1987724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1242-ECCF-C3F8-F031-50B1AC7C4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22C17-D6EC-54BD-E7EC-F1C94147A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F0C9B-E4DB-190D-3F77-69EB66115632}"/>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73165E9A-436F-F825-3A33-66E232939FEC}"/>
              </a:ext>
            </a:extLst>
          </p:cNvPr>
          <p:cNvSpPr>
            <a:spLocks noGrp="1"/>
          </p:cNvSpPr>
          <p:nvPr>
            <p:ph type="sldNum" sz="quarter" idx="5"/>
          </p:nvPr>
        </p:nvSpPr>
        <p:spPr/>
        <p:txBody>
          <a:bodyPr/>
          <a:lstStyle/>
          <a:p>
            <a:fld id="{E0FA55B0-697E-6945-929E-033FFA5F7C95}" type="slidenum">
              <a:rPr lang="en-US" smtClean="0"/>
              <a:t>43</a:t>
            </a:fld>
            <a:endParaRPr lang="en-US"/>
          </a:p>
        </p:txBody>
      </p:sp>
    </p:spTree>
    <p:extLst>
      <p:ext uri="{BB962C8B-B14F-4D97-AF65-F5344CB8AC3E}">
        <p14:creationId xmlns:p14="http://schemas.microsoft.com/office/powerpoint/2010/main" val="2099886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8585F-7BBF-D78B-F564-3F606579A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62B0D-4A11-CA78-BFB8-6E93B1C83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C49CD7-6EB1-3E66-757F-74CB3FCEDC35}"/>
              </a:ext>
            </a:extLst>
          </p:cNvPr>
          <p:cNvSpPr>
            <a:spLocks noGrp="1"/>
          </p:cNvSpPr>
          <p:nvPr>
            <p:ph type="body" idx="1"/>
          </p:nvPr>
        </p:nvSpPr>
        <p:spPr/>
        <p:txBody>
          <a:bodyPr/>
          <a:lstStyle/>
          <a:p>
            <a:pPr marL="228600" indent="-228600">
              <a:buAutoNum type="arabicParenR"/>
            </a:pPr>
            <a:r>
              <a:rPr lang="it-IT" dirty="0"/>
              <a:t>Go to the menu bar, </a:t>
            </a:r>
            <a:r>
              <a:rPr lang="it-IT" dirty="0" err="1"/>
              <a:t>select</a:t>
            </a:r>
            <a:r>
              <a:rPr lang="it-IT" dirty="0"/>
              <a:t> </a:t>
            </a:r>
            <a:r>
              <a:rPr lang="it-IT" dirty="0" err="1"/>
              <a:t>Watersehd</a:t>
            </a:r>
            <a:r>
              <a:rPr lang="it-IT" dirty="0"/>
              <a:t>, a </a:t>
            </a:r>
            <a:r>
              <a:rPr lang="it-IT" dirty="0" err="1"/>
              <a:t>dialog</a:t>
            </a:r>
            <a:r>
              <a:rPr lang="it-IT" dirty="0"/>
              <a:t> </a:t>
            </a:r>
            <a:r>
              <a:rPr lang="it-IT" dirty="0" err="1"/>
              <a:t>will</a:t>
            </a:r>
            <a:r>
              <a:rPr lang="it-IT" dirty="0"/>
              <a:t> </a:t>
            </a:r>
            <a:r>
              <a:rPr lang="it-IT" dirty="0" err="1"/>
              <a:t>appear</a:t>
            </a:r>
            <a:endParaRPr lang="it-IT" dirty="0"/>
          </a:p>
          <a:p>
            <a:pPr marL="228600" indent="-228600">
              <a:buAutoNum type="arabicParenR"/>
            </a:pPr>
            <a:r>
              <a:rPr lang="it-IT" dirty="0"/>
              <a:t>Go to </a:t>
            </a:r>
            <a:r>
              <a:rPr lang="it-IT" dirty="0" err="1"/>
              <a:t>Configuration</a:t>
            </a:r>
            <a:r>
              <a:rPr lang="it-IT" dirty="0"/>
              <a:t> in the menu bar, </a:t>
            </a:r>
            <a:r>
              <a:rPr lang="it-IT" dirty="0" err="1"/>
              <a:t>choose</a:t>
            </a:r>
            <a:r>
              <a:rPr lang="it-IT" dirty="0"/>
              <a:t> New, a </a:t>
            </a:r>
            <a:r>
              <a:rPr lang="it-IT" dirty="0" err="1"/>
              <a:t>dialog</a:t>
            </a:r>
            <a:r>
              <a:rPr lang="it-IT" dirty="0"/>
              <a:t> </a:t>
            </a:r>
            <a:r>
              <a:rPr lang="it-IT" dirty="0" err="1"/>
              <a:t>will</a:t>
            </a:r>
            <a:r>
              <a:rPr lang="it-IT" dirty="0"/>
              <a:t> </a:t>
            </a:r>
            <a:r>
              <a:rPr lang="it-IT" dirty="0" err="1"/>
              <a:t>apppear</a:t>
            </a:r>
            <a:endParaRPr lang="it-IT" dirty="0"/>
          </a:p>
          <a:p>
            <a:pPr marL="228600" indent="-228600">
              <a:buAutoNum type="arabicParenR"/>
            </a:pPr>
            <a:r>
              <a:rPr lang="it-IT" dirty="0"/>
              <a:t>Set the name «</a:t>
            </a:r>
            <a:r>
              <a:rPr lang="it-IT" dirty="0" err="1"/>
              <a:t>ExistingConfiguration</a:t>
            </a:r>
            <a:r>
              <a:rPr lang="it-IT" dirty="0"/>
              <a:t>»</a:t>
            </a:r>
          </a:p>
          <a:p>
            <a:pPr marL="228600" indent="-228600">
              <a:buAutoNum type="arabicParenR"/>
            </a:pPr>
            <a:endParaRPr lang="it-IT" dirty="0"/>
          </a:p>
          <a:p>
            <a:endParaRPr lang="it-IT" dirty="0"/>
          </a:p>
        </p:txBody>
      </p:sp>
      <p:sp>
        <p:nvSpPr>
          <p:cNvPr id="4" name="Slide Number Placeholder 3">
            <a:extLst>
              <a:ext uri="{FF2B5EF4-FFF2-40B4-BE49-F238E27FC236}">
                <a16:creationId xmlns:a16="http://schemas.microsoft.com/office/drawing/2014/main" id="{7E33EC03-9A61-59EC-6380-34F0813312D3}"/>
              </a:ext>
            </a:extLst>
          </p:cNvPr>
          <p:cNvSpPr>
            <a:spLocks noGrp="1"/>
          </p:cNvSpPr>
          <p:nvPr>
            <p:ph type="sldNum" sz="quarter" idx="5"/>
          </p:nvPr>
        </p:nvSpPr>
        <p:spPr/>
        <p:txBody>
          <a:bodyPr/>
          <a:lstStyle/>
          <a:p>
            <a:fld id="{E0FA55B0-697E-6945-929E-033FFA5F7C95}" type="slidenum">
              <a:rPr lang="en-US" smtClean="0"/>
              <a:t>44</a:t>
            </a:fld>
            <a:endParaRPr lang="en-US"/>
          </a:p>
        </p:txBody>
      </p:sp>
    </p:spTree>
    <p:extLst>
      <p:ext uri="{BB962C8B-B14F-4D97-AF65-F5344CB8AC3E}">
        <p14:creationId xmlns:p14="http://schemas.microsoft.com/office/powerpoint/2010/main" val="3500975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91BD-62DC-67FC-69B4-845C4630D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78A9D-1E7E-E534-0A2D-5AF4A89D0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23590-2FC9-C1C7-6554-13E5BA8B5E03}"/>
              </a:ext>
            </a:extLst>
          </p:cNvPr>
          <p:cNvSpPr>
            <a:spLocks noGrp="1"/>
          </p:cNvSpPr>
          <p:nvPr>
            <p:ph type="body" idx="1"/>
          </p:nvPr>
        </p:nvSpPr>
        <p:spPr/>
        <p:txBody>
          <a:bodyPr/>
          <a:lstStyle/>
          <a:p>
            <a:pPr marL="228600" indent="-228600">
              <a:buAutoNum type="arabicParenR"/>
            </a:pPr>
            <a:r>
              <a:rPr lang="it-IT" dirty="0"/>
              <a:t>Note </a:t>
            </a:r>
            <a:r>
              <a:rPr lang="it-IT" dirty="0" err="1"/>
              <a:t>that</a:t>
            </a:r>
            <a:r>
              <a:rPr lang="it-IT" dirty="0"/>
              <a:t> the projects inside the </a:t>
            </a:r>
            <a:r>
              <a:rPr lang="it-IT" dirty="0" err="1"/>
              <a:t>configuration</a:t>
            </a:r>
            <a:r>
              <a:rPr lang="it-IT" dirty="0"/>
              <a:t> </a:t>
            </a:r>
            <a:r>
              <a:rPr lang="it-IT" dirty="0" err="1"/>
              <a:t>is</a:t>
            </a:r>
            <a:r>
              <a:rPr lang="it-IT" dirty="0"/>
              <a:t> </a:t>
            </a:r>
            <a:r>
              <a:rPr lang="it-IT" dirty="0" err="1"/>
              <a:t>already</a:t>
            </a:r>
            <a:r>
              <a:rPr lang="it-IT" dirty="0"/>
              <a:t> the project </a:t>
            </a:r>
            <a:r>
              <a:rPr lang="it-IT" dirty="0" err="1"/>
              <a:t>we</a:t>
            </a:r>
            <a:r>
              <a:rPr lang="it-IT" dirty="0"/>
              <a:t> </a:t>
            </a:r>
            <a:r>
              <a:rPr lang="it-IT" dirty="0" err="1"/>
              <a:t>decided</a:t>
            </a:r>
            <a:r>
              <a:rPr lang="it-IT" dirty="0"/>
              <a:t> to model. </a:t>
            </a:r>
          </a:p>
          <a:p>
            <a:pPr marL="228600" indent="-228600">
              <a:buAutoNum type="arabicParenR"/>
            </a:pPr>
            <a:r>
              <a:rPr lang="en-US" dirty="0"/>
              <a:t>This is because we previously stated that the projects already exist</a:t>
            </a:r>
          </a:p>
          <a:p>
            <a:pPr marL="228600" indent="-228600">
              <a:buAutoNum type="arabicParenR"/>
            </a:pPr>
            <a:r>
              <a:rPr lang="en-US" dirty="0"/>
              <a:t>To add other project go to ….</a:t>
            </a:r>
            <a:endParaRPr lang="it-IT" dirty="0"/>
          </a:p>
          <a:p>
            <a:endParaRPr lang="it-IT" dirty="0"/>
          </a:p>
        </p:txBody>
      </p:sp>
      <p:sp>
        <p:nvSpPr>
          <p:cNvPr id="4" name="Slide Number Placeholder 3">
            <a:extLst>
              <a:ext uri="{FF2B5EF4-FFF2-40B4-BE49-F238E27FC236}">
                <a16:creationId xmlns:a16="http://schemas.microsoft.com/office/drawing/2014/main" id="{94E13AB3-4D28-9955-1260-3F645776A8E1}"/>
              </a:ext>
            </a:extLst>
          </p:cNvPr>
          <p:cNvSpPr>
            <a:spLocks noGrp="1"/>
          </p:cNvSpPr>
          <p:nvPr>
            <p:ph type="sldNum" sz="quarter" idx="5"/>
          </p:nvPr>
        </p:nvSpPr>
        <p:spPr/>
        <p:txBody>
          <a:bodyPr/>
          <a:lstStyle/>
          <a:p>
            <a:fld id="{E0FA55B0-697E-6945-929E-033FFA5F7C95}" type="slidenum">
              <a:rPr lang="en-US" smtClean="0"/>
              <a:t>45</a:t>
            </a:fld>
            <a:endParaRPr lang="en-US"/>
          </a:p>
        </p:txBody>
      </p:sp>
    </p:spTree>
    <p:extLst>
      <p:ext uri="{BB962C8B-B14F-4D97-AF65-F5344CB8AC3E}">
        <p14:creationId xmlns:p14="http://schemas.microsoft.com/office/powerpoint/2010/main" val="2722702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CCB3-257F-AAA3-3F18-5DFE4D485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6DB0A-DC68-5CED-8A9A-6DC9944C7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21F03-D4CB-CAF0-5157-9904C7B8D391}"/>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4E5D9C53-0707-546B-2F81-B3E900A47979}"/>
              </a:ext>
            </a:extLst>
          </p:cNvPr>
          <p:cNvSpPr>
            <a:spLocks noGrp="1"/>
          </p:cNvSpPr>
          <p:nvPr>
            <p:ph type="sldNum" sz="quarter" idx="5"/>
          </p:nvPr>
        </p:nvSpPr>
        <p:spPr/>
        <p:txBody>
          <a:bodyPr/>
          <a:lstStyle/>
          <a:p>
            <a:fld id="{E0FA55B0-697E-6945-929E-033FFA5F7C95}" type="slidenum">
              <a:rPr lang="en-US" smtClean="0"/>
              <a:t>46</a:t>
            </a:fld>
            <a:endParaRPr lang="en-US"/>
          </a:p>
        </p:txBody>
      </p:sp>
    </p:spTree>
    <p:extLst>
      <p:ext uri="{BB962C8B-B14F-4D97-AF65-F5344CB8AC3E}">
        <p14:creationId xmlns:p14="http://schemas.microsoft.com/office/powerpoint/2010/main" val="3211089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4C3A-AF7C-EC13-9CF4-440E2202C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F3BF-6CD2-8643-A21E-C352324B8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162DB-7A21-65E2-1889-97CB17256EF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7FC7D529-0459-D50C-23A3-A3B4ED19CF02}"/>
              </a:ext>
            </a:extLst>
          </p:cNvPr>
          <p:cNvSpPr>
            <a:spLocks noGrp="1"/>
          </p:cNvSpPr>
          <p:nvPr>
            <p:ph type="sldNum" sz="quarter" idx="5"/>
          </p:nvPr>
        </p:nvSpPr>
        <p:spPr/>
        <p:txBody>
          <a:bodyPr/>
          <a:lstStyle/>
          <a:p>
            <a:fld id="{E0FA55B0-697E-6945-929E-033FFA5F7C95}" type="slidenum">
              <a:rPr lang="en-US" smtClean="0"/>
              <a:t>47</a:t>
            </a:fld>
            <a:endParaRPr lang="en-US"/>
          </a:p>
        </p:txBody>
      </p:sp>
    </p:spTree>
    <p:extLst>
      <p:ext uri="{BB962C8B-B14F-4D97-AF65-F5344CB8AC3E}">
        <p14:creationId xmlns:p14="http://schemas.microsoft.com/office/powerpoint/2010/main" val="1840874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0B2F-DCC2-720E-7211-2498805A2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B5975-04CA-D1A7-ADE0-48211C63B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9541A-FD10-3D07-9FCB-EC73AD2D3F36}"/>
              </a:ext>
            </a:extLst>
          </p:cNvPr>
          <p:cNvSpPr>
            <a:spLocks noGrp="1"/>
          </p:cNvSpPr>
          <p:nvPr>
            <p:ph type="body" idx="1"/>
          </p:nvPr>
        </p:nvSpPr>
        <p:spPr/>
        <p:txBody>
          <a:bodyPr/>
          <a:lstStyle/>
          <a:p>
            <a:r>
              <a:rPr lang="en-US" b="0" i="0" dirty="0">
                <a:solidFill>
                  <a:srgbClr val="000C34"/>
                </a:solidFill>
                <a:effectLst/>
              </a:rPr>
              <a:t>A </a:t>
            </a:r>
            <a:r>
              <a:rPr lang="en-US" b="0" i="1" dirty="0">
                <a:solidFill>
                  <a:srgbClr val="000C34"/>
                </a:solidFill>
                <a:effectLst/>
              </a:rPr>
              <a:t>reservoir network</a:t>
            </a:r>
            <a:r>
              <a:rPr lang="en-US" b="0" i="0" dirty="0">
                <a:solidFill>
                  <a:srgbClr val="000C34"/>
                </a:solidFill>
                <a:effectLst/>
              </a:rPr>
              <a:t> is the principal component of your </a:t>
            </a:r>
            <a:r>
              <a:rPr lang="en-US" b="0" i="0" dirty="0" err="1">
                <a:solidFill>
                  <a:srgbClr val="000C34"/>
                </a:solidFill>
                <a:effectLst/>
              </a:rPr>
              <a:t>ResSim</a:t>
            </a:r>
            <a:r>
              <a:rPr lang="en-US" b="0" i="0" dirty="0">
                <a:solidFill>
                  <a:srgbClr val="000C34"/>
                </a:solidFill>
                <a:effectLst/>
              </a:rPr>
              <a:t> model. It contains the model schematic, its elements, and all their physical and operational data. The model schematic elements include </a:t>
            </a:r>
            <a:r>
              <a:rPr lang="en-US" b="0" i="1" dirty="0">
                <a:solidFill>
                  <a:srgbClr val="000C34"/>
                </a:solidFill>
                <a:effectLst/>
              </a:rPr>
              <a:t>reservoirs</a:t>
            </a:r>
            <a:r>
              <a:rPr lang="en-US" b="0" i="0" dirty="0">
                <a:solidFill>
                  <a:srgbClr val="000C34"/>
                </a:solidFill>
                <a:effectLst/>
              </a:rPr>
              <a:t>, </a:t>
            </a:r>
            <a:r>
              <a:rPr lang="en-US" b="0" i="1" dirty="0">
                <a:solidFill>
                  <a:srgbClr val="000C34"/>
                </a:solidFill>
                <a:effectLst/>
              </a:rPr>
              <a:t>routing reaches</a:t>
            </a:r>
            <a:r>
              <a:rPr lang="en-US" b="0" i="0" dirty="0">
                <a:solidFill>
                  <a:srgbClr val="000C34"/>
                </a:solidFill>
                <a:effectLst/>
              </a:rPr>
              <a:t>, </a:t>
            </a:r>
            <a:r>
              <a:rPr lang="en-US" b="0" i="1" dirty="0">
                <a:solidFill>
                  <a:srgbClr val="000C34"/>
                </a:solidFill>
                <a:effectLst/>
              </a:rPr>
              <a:t>junctions</a:t>
            </a:r>
            <a:r>
              <a:rPr lang="en-US" b="0" i="0" dirty="0">
                <a:solidFill>
                  <a:srgbClr val="000C34"/>
                </a:solidFill>
                <a:effectLst/>
              </a:rPr>
              <a:t>, </a:t>
            </a:r>
            <a:r>
              <a:rPr lang="en-US" b="0" i="1" dirty="0">
                <a:solidFill>
                  <a:srgbClr val="000C34"/>
                </a:solidFill>
                <a:effectLst/>
              </a:rPr>
              <a:t>diversions</a:t>
            </a:r>
            <a:r>
              <a:rPr lang="en-US" b="0" i="0" dirty="0">
                <a:solidFill>
                  <a:srgbClr val="000C34"/>
                </a:solidFill>
                <a:effectLst/>
              </a:rPr>
              <a:t>, and </a:t>
            </a:r>
            <a:r>
              <a:rPr lang="en-US" b="0" i="1" dirty="0">
                <a:solidFill>
                  <a:srgbClr val="000C34"/>
                </a:solidFill>
                <a:effectLst/>
              </a:rPr>
              <a:t>diverted outlets</a:t>
            </a:r>
            <a:r>
              <a:rPr lang="en-US" b="0" i="0" dirty="0">
                <a:solidFill>
                  <a:srgbClr val="000C34"/>
                </a:solidFill>
                <a:effectLst/>
              </a:rPr>
              <a:t>.</a:t>
            </a:r>
          </a:p>
          <a:p>
            <a:pPr algn="l"/>
            <a:r>
              <a:rPr lang="en-US" b="1" i="0" dirty="0">
                <a:solidFill>
                  <a:srgbClr val="000C34"/>
                </a:solidFill>
                <a:effectLst/>
                <a:latin typeface="roboto-medium"/>
              </a:rPr>
              <a:t>Reservoirs</a:t>
            </a:r>
            <a:r>
              <a:rPr lang="en-US" b="0" i="0" dirty="0">
                <a:solidFill>
                  <a:srgbClr val="000C34"/>
                </a:solidFill>
                <a:effectLst/>
              </a:rPr>
              <a:t> and </a:t>
            </a:r>
            <a:r>
              <a:rPr lang="en-US" b="1" i="0" dirty="0">
                <a:solidFill>
                  <a:srgbClr val="000C34"/>
                </a:solidFill>
                <a:effectLst/>
                <a:latin typeface="roboto-medium"/>
              </a:rPr>
              <a:t>Diversions</a:t>
            </a:r>
            <a:r>
              <a:rPr lang="en-US" b="0" i="0" dirty="0">
                <a:solidFill>
                  <a:srgbClr val="000C34"/>
                </a:solidFill>
                <a:effectLst/>
              </a:rPr>
              <a:t> are the operational elements—they make decisions about the movement of water through the network.</a:t>
            </a:r>
          </a:p>
          <a:p>
            <a:pPr algn="l"/>
            <a:r>
              <a:rPr lang="en-US" b="1" i="0" dirty="0">
                <a:solidFill>
                  <a:srgbClr val="000C34"/>
                </a:solidFill>
                <a:effectLst/>
                <a:latin typeface="roboto-medium"/>
              </a:rPr>
              <a:t>Junctions</a:t>
            </a:r>
            <a:r>
              <a:rPr lang="en-US" b="0" i="0" dirty="0">
                <a:solidFill>
                  <a:srgbClr val="000C34"/>
                </a:solidFill>
                <a:effectLst/>
              </a:rPr>
              <a:t> are connectors—they connect all other schematic elements to one another. Junctions also provide connection to inflow data.</a:t>
            </a:r>
          </a:p>
          <a:p>
            <a:pPr algn="l"/>
            <a:r>
              <a:rPr lang="en-US" b="1" i="0" dirty="0">
                <a:solidFill>
                  <a:srgbClr val="000C34"/>
                </a:solidFill>
                <a:effectLst/>
                <a:latin typeface="roboto-medium"/>
              </a:rPr>
              <a:t>Diverted Outlets</a:t>
            </a:r>
            <a:r>
              <a:rPr lang="en-US" b="0" i="0" dirty="0">
                <a:solidFill>
                  <a:srgbClr val="000C34"/>
                </a:solidFill>
                <a:effectLst/>
              </a:rPr>
              <a:t> are a hybrid of a diversion and a reservoir outlet group. As an outlet group, they are effectively a sub-element of a reservoir. As a diversion, they take the water allocated to them and deliver it to wherever the diversion is connected.</a:t>
            </a:r>
          </a:p>
          <a:p>
            <a:pPr algn="l"/>
            <a:r>
              <a:rPr lang="en-US" b="1" i="0" dirty="0">
                <a:solidFill>
                  <a:srgbClr val="000C34"/>
                </a:solidFill>
                <a:effectLst/>
                <a:latin typeface="roboto-medium"/>
              </a:rPr>
              <a:t>Reaches</a:t>
            </a:r>
            <a:r>
              <a:rPr lang="en-US" b="0" i="0" dirty="0">
                <a:solidFill>
                  <a:srgbClr val="000C34"/>
                </a:solidFill>
                <a:effectLst/>
              </a:rPr>
              <a:t> route flow through the network, from one junction to another.</a:t>
            </a:r>
          </a:p>
          <a:p>
            <a:endParaRPr lang="en-US" dirty="0"/>
          </a:p>
        </p:txBody>
      </p:sp>
      <p:sp>
        <p:nvSpPr>
          <p:cNvPr id="4" name="Slide Number Placeholder 3">
            <a:extLst>
              <a:ext uri="{FF2B5EF4-FFF2-40B4-BE49-F238E27FC236}">
                <a16:creationId xmlns:a16="http://schemas.microsoft.com/office/drawing/2014/main" id="{2118ECAB-8EBE-849F-E07B-656A38D95C84}"/>
              </a:ext>
            </a:extLst>
          </p:cNvPr>
          <p:cNvSpPr>
            <a:spLocks noGrp="1"/>
          </p:cNvSpPr>
          <p:nvPr>
            <p:ph type="sldNum" sz="quarter" idx="5"/>
          </p:nvPr>
        </p:nvSpPr>
        <p:spPr/>
        <p:txBody>
          <a:bodyPr/>
          <a:lstStyle/>
          <a:p>
            <a:fld id="{E0FA55B0-697E-6945-929E-033FFA5F7C95}" type="slidenum">
              <a:rPr lang="en-US" smtClean="0"/>
              <a:t>48</a:t>
            </a:fld>
            <a:endParaRPr lang="en-US"/>
          </a:p>
        </p:txBody>
      </p:sp>
    </p:spTree>
    <p:extLst>
      <p:ext uri="{BB962C8B-B14F-4D97-AF65-F5344CB8AC3E}">
        <p14:creationId xmlns:p14="http://schemas.microsoft.com/office/powerpoint/2010/main" val="4184312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D159D-B18A-0F96-C55C-6F9CF2918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21C35-6D40-1652-3546-CA1CB1D65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2268-93C2-E12C-66D4-BA3243BF13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4D6D9-9AC6-C6A2-DBF2-DFA3A9BD1BE3}"/>
              </a:ext>
            </a:extLst>
          </p:cNvPr>
          <p:cNvSpPr>
            <a:spLocks noGrp="1"/>
          </p:cNvSpPr>
          <p:nvPr>
            <p:ph type="sldNum" sz="quarter" idx="5"/>
          </p:nvPr>
        </p:nvSpPr>
        <p:spPr/>
        <p:txBody>
          <a:bodyPr/>
          <a:lstStyle/>
          <a:p>
            <a:fld id="{E0FA55B0-697E-6945-929E-033FFA5F7C95}" type="slidenum">
              <a:rPr lang="en-US" smtClean="0"/>
              <a:t>49</a:t>
            </a:fld>
            <a:endParaRPr lang="en-US"/>
          </a:p>
        </p:txBody>
      </p:sp>
    </p:spTree>
    <p:extLst>
      <p:ext uri="{BB962C8B-B14F-4D97-AF65-F5344CB8AC3E}">
        <p14:creationId xmlns:p14="http://schemas.microsoft.com/office/powerpoint/2010/main" val="388339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813C6-0038-259A-00CB-2BCBE222A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58027-DA10-0777-58A9-F3B15E3A8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5ED01-D388-0811-98D3-2FCE321BA3E0}"/>
              </a:ext>
            </a:extLst>
          </p:cNvPr>
          <p:cNvSpPr>
            <a:spLocks noGrp="1"/>
          </p:cNvSpPr>
          <p:nvPr>
            <p:ph type="body" idx="1"/>
          </p:nvPr>
        </p:nvSpPr>
        <p:spPr/>
        <p:txBody>
          <a:bodyPr/>
          <a:lstStyle/>
          <a:p>
            <a:r>
              <a:rPr lang="en-US" dirty="0"/>
              <a:t>Operation of Storage Space. Flood control reservoirs are designed to minimize flooding downstream by capturing upstream runoff and releasing it from storage at a controlled rate. </a:t>
            </a:r>
          </a:p>
          <a:p>
            <a:r>
              <a:rPr lang="en-US" dirty="0"/>
              <a:t>In some cases, pool elevations are drawn down through the fall and winter to provide more storage in early spring for the runoff season and are then allowed to increase to provide water for other purposes in the late summer.</a:t>
            </a:r>
          </a:p>
          <a:p>
            <a:r>
              <a:rPr lang="en-US" dirty="0"/>
              <a:t>Releases. </a:t>
            </a:r>
          </a:p>
          <a:p>
            <a:r>
              <a:rPr lang="en-US" dirty="0"/>
              <a:t>(Flood control releases are guided by predetermined flow limits at downstream locations (control points) to help prevent damages. Downstream control points are typically stream gauges located in communities along the river</a:t>
            </a:r>
            <a:r>
              <a:rPr lang="it-IT" dirty="0"/>
              <a:t>)</a:t>
            </a:r>
          </a:p>
        </p:txBody>
      </p:sp>
      <p:sp>
        <p:nvSpPr>
          <p:cNvPr id="4" name="Slide Number Placeholder 3">
            <a:extLst>
              <a:ext uri="{FF2B5EF4-FFF2-40B4-BE49-F238E27FC236}">
                <a16:creationId xmlns:a16="http://schemas.microsoft.com/office/drawing/2014/main" id="{11F7E811-19E2-FA1F-D4A6-BE105189A848}"/>
              </a:ext>
            </a:extLst>
          </p:cNvPr>
          <p:cNvSpPr>
            <a:spLocks noGrp="1"/>
          </p:cNvSpPr>
          <p:nvPr>
            <p:ph type="sldNum" sz="quarter" idx="5"/>
          </p:nvPr>
        </p:nvSpPr>
        <p:spPr/>
        <p:txBody>
          <a:bodyPr/>
          <a:lstStyle/>
          <a:p>
            <a:fld id="{E0FA55B0-697E-6945-929E-033FFA5F7C95}" type="slidenum">
              <a:rPr lang="en-US" smtClean="0"/>
              <a:t>5</a:t>
            </a:fld>
            <a:endParaRPr lang="en-US"/>
          </a:p>
        </p:txBody>
      </p:sp>
    </p:spTree>
    <p:extLst>
      <p:ext uri="{BB962C8B-B14F-4D97-AF65-F5344CB8AC3E}">
        <p14:creationId xmlns:p14="http://schemas.microsoft.com/office/powerpoint/2010/main" val="3316590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5B32-6BBF-CDA4-CDAC-F4EF15E6C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F7CCD-03F5-63B0-728C-8E5D4CC9B4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933B3-B7B2-CD8D-9B3B-E4C465DEA8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8B058-D1E5-C673-0EBC-0A1C7CEA57C4}"/>
              </a:ext>
            </a:extLst>
          </p:cNvPr>
          <p:cNvSpPr>
            <a:spLocks noGrp="1"/>
          </p:cNvSpPr>
          <p:nvPr>
            <p:ph type="sldNum" sz="quarter" idx="5"/>
          </p:nvPr>
        </p:nvSpPr>
        <p:spPr/>
        <p:txBody>
          <a:bodyPr/>
          <a:lstStyle/>
          <a:p>
            <a:fld id="{E0FA55B0-697E-6945-929E-033FFA5F7C95}" type="slidenum">
              <a:rPr lang="en-US" smtClean="0"/>
              <a:t>50</a:t>
            </a:fld>
            <a:endParaRPr lang="en-US"/>
          </a:p>
        </p:txBody>
      </p:sp>
    </p:spTree>
    <p:extLst>
      <p:ext uri="{BB962C8B-B14F-4D97-AF65-F5344CB8AC3E}">
        <p14:creationId xmlns:p14="http://schemas.microsoft.com/office/powerpoint/2010/main" val="83053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0B92-1A60-6DFC-E5C6-1FCE4D509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4A215-C6CE-8FA8-871B-00CB2E308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D5BF5-A7E0-556F-FF2F-01135EE61F3C}"/>
              </a:ext>
            </a:extLst>
          </p:cNvPr>
          <p:cNvSpPr>
            <a:spLocks noGrp="1"/>
          </p:cNvSpPr>
          <p:nvPr>
            <p:ph type="body" idx="1"/>
          </p:nvPr>
        </p:nvSpPr>
        <p:spPr/>
        <p:txBody>
          <a:bodyPr/>
          <a:lstStyle/>
          <a:p>
            <a:r>
              <a:rPr lang="en-US" b="0" i="0" dirty="0">
                <a:solidFill>
                  <a:srgbClr val="000C34"/>
                </a:solidFill>
                <a:effectLst/>
              </a:rPr>
              <a:t>Routing reaches are elements that establish the connectivity of the reservoir network schematic. By adding a routing reach between two junctions, you can connect the reservoir network so that water will transverse through the routing reach from </a:t>
            </a:r>
            <a:r>
              <a:rPr lang="en-US" b="0" i="1" dirty="0">
                <a:solidFill>
                  <a:srgbClr val="000C34"/>
                </a:solidFill>
                <a:effectLst/>
              </a:rPr>
              <a:t>upstream</a:t>
            </a:r>
            <a:r>
              <a:rPr lang="en-US" b="0" i="0" dirty="0">
                <a:solidFill>
                  <a:srgbClr val="000C34"/>
                </a:solidFill>
                <a:effectLst/>
              </a:rPr>
              <a:t> to </a:t>
            </a:r>
            <a:r>
              <a:rPr lang="en-US" b="0" i="1" dirty="0">
                <a:solidFill>
                  <a:srgbClr val="000C34"/>
                </a:solidFill>
                <a:effectLst/>
              </a:rPr>
              <a:t>downstream</a:t>
            </a:r>
          </a:p>
          <a:p>
            <a:r>
              <a:rPr lang="en-US" b="0" i="0" dirty="0">
                <a:solidFill>
                  <a:srgbClr val="000C34"/>
                </a:solidFill>
                <a:effectLst/>
              </a:rPr>
              <a:t>Routing Reaches are drawn from </a:t>
            </a:r>
            <a:r>
              <a:rPr lang="en-US" b="0" i="1" dirty="0">
                <a:solidFill>
                  <a:srgbClr val="000C34"/>
                </a:solidFill>
                <a:effectLst/>
              </a:rPr>
              <a:t>upstream</a:t>
            </a:r>
            <a:r>
              <a:rPr lang="en-US" b="0" i="0" dirty="0">
                <a:solidFill>
                  <a:srgbClr val="000C34"/>
                </a:solidFill>
                <a:effectLst/>
              </a:rPr>
              <a:t> to </a:t>
            </a:r>
            <a:r>
              <a:rPr lang="en-US" b="0" i="1" dirty="0">
                <a:solidFill>
                  <a:srgbClr val="000C34"/>
                </a:solidFill>
                <a:effectLst/>
              </a:rPr>
              <a:t>downstream</a:t>
            </a:r>
            <a:r>
              <a:rPr lang="en-US" b="0" i="0" dirty="0">
                <a:solidFill>
                  <a:srgbClr val="000C34"/>
                </a:solidFill>
                <a:effectLst/>
              </a:rPr>
              <a:t>. You connect two adjacent junctions (typically, computation points added to the network's Configuration in the Watershed Setup Module) by drawing a routing reach..</a:t>
            </a:r>
            <a:endParaRPr lang="en-US" dirty="0"/>
          </a:p>
        </p:txBody>
      </p:sp>
      <p:sp>
        <p:nvSpPr>
          <p:cNvPr id="4" name="Slide Number Placeholder 3">
            <a:extLst>
              <a:ext uri="{FF2B5EF4-FFF2-40B4-BE49-F238E27FC236}">
                <a16:creationId xmlns:a16="http://schemas.microsoft.com/office/drawing/2014/main" id="{C698216B-80AF-767A-5125-71A7C59D9C6F}"/>
              </a:ext>
            </a:extLst>
          </p:cNvPr>
          <p:cNvSpPr>
            <a:spLocks noGrp="1"/>
          </p:cNvSpPr>
          <p:nvPr>
            <p:ph type="sldNum" sz="quarter" idx="5"/>
          </p:nvPr>
        </p:nvSpPr>
        <p:spPr/>
        <p:txBody>
          <a:bodyPr/>
          <a:lstStyle/>
          <a:p>
            <a:fld id="{E0FA55B0-697E-6945-929E-033FFA5F7C95}" type="slidenum">
              <a:rPr lang="en-US" smtClean="0"/>
              <a:t>51</a:t>
            </a:fld>
            <a:endParaRPr lang="en-US"/>
          </a:p>
        </p:txBody>
      </p:sp>
    </p:spTree>
    <p:extLst>
      <p:ext uri="{BB962C8B-B14F-4D97-AF65-F5344CB8AC3E}">
        <p14:creationId xmlns:p14="http://schemas.microsoft.com/office/powerpoint/2010/main" val="2892368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909E7-01EA-5F98-B1A2-E1B2BF98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1D189-85A0-4E80-618A-8C79EAEF09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79787-363C-3463-8257-B384AF7C60AB}"/>
              </a:ext>
            </a:extLst>
          </p:cNvPr>
          <p:cNvSpPr>
            <a:spLocks noGrp="1"/>
          </p:cNvSpPr>
          <p:nvPr>
            <p:ph type="body" idx="1"/>
          </p:nvPr>
        </p:nvSpPr>
        <p:spPr/>
        <p:txBody>
          <a:bodyPr/>
          <a:lstStyle/>
          <a:p>
            <a:r>
              <a:rPr lang="en-US" b="0" i="0" dirty="0">
                <a:solidFill>
                  <a:srgbClr val="000C34"/>
                </a:solidFill>
                <a:effectLst/>
              </a:rPr>
              <a:t>Once you have created a reservoir network and established its connectivity,</a:t>
            </a:r>
          </a:p>
          <a:p>
            <a:r>
              <a:rPr lang="en-US" b="0" i="0" dirty="0">
                <a:solidFill>
                  <a:srgbClr val="000C34"/>
                </a:solidFill>
                <a:effectLst/>
              </a:rPr>
              <a:t> you will need to specify the properties of the elements in the network. To do so, you will use </a:t>
            </a:r>
            <a:r>
              <a:rPr lang="en-US" b="0" i="0" dirty="0" err="1">
                <a:solidFill>
                  <a:srgbClr val="000C34"/>
                </a:solidFill>
                <a:effectLst/>
              </a:rPr>
              <a:t>ResSim's</a:t>
            </a:r>
            <a:r>
              <a:rPr lang="en-US" b="0" i="0" dirty="0">
                <a:solidFill>
                  <a:srgbClr val="000C34"/>
                </a:solidFill>
                <a:effectLst/>
              </a:rPr>
              <a:t> specialized network element editors. </a:t>
            </a:r>
            <a:endParaRPr lang="en-US" dirty="0"/>
          </a:p>
        </p:txBody>
      </p:sp>
      <p:sp>
        <p:nvSpPr>
          <p:cNvPr id="4" name="Slide Number Placeholder 3">
            <a:extLst>
              <a:ext uri="{FF2B5EF4-FFF2-40B4-BE49-F238E27FC236}">
                <a16:creationId xmlns:a16="http://schemas.microsoft.com/office/drawing/2014/main" id="{20079854-7F37-071F-DE02-C489959C2665}"/>
              </a:ext>
            </a:extLst>
          </p:cNvPr>
          <p:cNvSpPr>
            <a:spLocks noGrp="1"/>
          </p:cNvSpPr>
          <p:nvPr>
            <p:ph type="sldNum" sz="quarter" idx="5"/>
          </p:nvPr>
        </p:nvSpPr>
        <p:spPr/>
        <p:txBody>
          <a:bodyPr/>
          <a:lstStyle/>
          <a:p>
            <a:fld id="{E0FA55B0-697E-6945-929E-033FFA5F7C95}" type="slidenum">
              <a:rPr lang="en-US" smtClean="0"/>
              <a:t>52</a:t>
            </a:fld>
            <a:endParaRPr lang="en-US"/>
          </a:p>
        </p:txBody>
      </p:sp>
    </p:spTree>
    <p:extLst>
      <p:ext uri="{BB962C8B-B14F-4D97-AF65-F5344CB8AC3E}">
        <p14:creationId xmlns:p14="http://schemas.microsoft.com/office/powerpoint/2010/main" val="24947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B1A6-3759-F3E4-D04B-0C9CB56F3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6E110-CA76-1FD8-83A8-4863EAE64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A58C5-10B6-060E-5B60-07B6A966C87F}"/>
              </a:ext>
            </a:extLst>
          </p:cNvPr>
          <p:cNvSpPr>
            <a:spLocks noGrp="1"/>
          </p:cNvSpPr>
          <p:nvPr>
            <p:ph type="body" idx="1"/>
          </p:nvPr>
        </p:nvSpPr>
        <p:spPr/>
        <p:txBody>
          <a:bodyPr/>
          <a:lstStyle/>
          <a:p>
            <a:pPr algn="l"/>
            <a:r>
              <a:rPr lang="en-US" b="0" i="0" dirty="0">
                <a:solidFill>
                  <a:srgbClr val="000C34"/>
                </a:solidFill>
                <a:effectLst/>
              </a:rPr>
              <a:t>The </a:t>
            </a:r>
            <a:r>
              <a:rPr lang="en-US" b="1" i="0" dirty="0">
                <a:solidFill>
                  <a:srgbClr val="000C34"/>
                </a:solidFill>
                <a:effectLst/>
                <a:latin typeface="roboto-medium"/>
              </a:rPr>
              <a:t>Junction Editor</a:t>
            </a:r>
            <a:r>
              <a:rPr lang="en-US" b="0" i="0" dirty="0">
                <a:solidFill>
                  <a:srgbClr val="000C34"/>
                </a:solidFill>
                <a:effectLst/>
              </a:rPr>
              <a:t> has four tabs on which you will define your junction data:</a:t>
            </a:r>
          </a:p>
          <a:p>
            <a:pPr algn="l">
              <a:buFont typeface="Arial" panose="020B0604020202020204" pitchFamily="34" charset="0"/>
              <a:buChar char="•"/>
            </a:pPr>
            <a:r>
              <a:rPr lang="en-US" b="0" i="0" dirty="0">
                <a:solidFill>
                  <a:srgbClr val="000C34"/>
                </a:solidFill>
                <a:effectLst/>
              </a:rPr>
              <a:t>Info</a:t>
            </a:r>
          </a:p>
          <a:p>
            <a:pPr algn="l">
              <a:buFont typeface="Arial" panose="020B0604020202020204" pitchFamily="34" charset="0"/>
              <a:buChar char="•"/>
            </a:pPr>
            <a:r>
              <a:rPr lang="en-US" b="0" i="0" dirty="0">
                <a:solidFill>
                  <a:srgbClr val="000C34"/>
                </a:solidFill>
                <a:effectLst/>
              </a:rPr>
              <a:t>Local Flow</a:t>
            </a:r>
          </a:p>
          <a:p>
            <a:pPr algn="l">
              <a:buFont typeface="Arial" panose="020B0604020202020204" pitchFamily="34" charset="0"/>
              <a:buChar char="•"/>
            </a:pPr>
            <a:r>
              <a:rPr lang="en-US" b="0" i="0" dirty="0">
                <a:solidFill>
                  <a:srgbClr val="000C34"/>
                </a:solidFill>
                <a:effectLst/>
              </a:rPr>
              <a:t>Rating Curve, and</a:t>
            </a:r>
          </a:p>
          <a:p>
            <a:pPr algn="l">
              <a:buFont typeface="Arial" panose="020B0604020202020204" pitchFamily="34" charset="0"/>
              <a:buChar char="•"/>
            </a:pPr>
            <a:r>
              <a:rPr lang="en-US" b="0" i="0" dirty="0">
                <a:solidFill>
                  <a:srgbClr val="000C34"/>
                </a:solidFill>
                <a:effectLst/>
              </a:rPr>
              <a:t>Observed Data.</a:t>
            </a:r>
          </a:p>
          <a:p>
            <a:pPr algn="l">
              <a:buFont typeface="Arial" panose="020B0604020202020204" pitchFamily="34" charset="0"/>
              <a:buNone/>
            </a:pPr>
            <a:endParaRPr lang="en-US" b="0" i="0" dirty="0">
              <a:solidFill>
                <a:srgbClr val="000C34"/>
              </a:solidFill>
              <a:effectLst/>
            </a:endParaRPr>
          </a:p>
          <a:p>
            <a:pPr algn="l">
              <a:buFont typeface="Arial" panose="020B0604020202020204" pitchFamily="34" charset="0"/>
              <a:buNone/>
            </a:pPr>
            <a:r>
              <a:rPr lang="en-US" b="0" i="0" dirty="0">
                <a:solidFill>
                  <a:srgbClr val="000C34"/>
                </a:solidFill>
                <a:effectLst/>
              </a:rPr>
              <a:t>In this exercise we will add an inflow to the location</a:t>
            </a:r>
          </a:p>
          <a:p>
            <a:pPr algn="l">
              <a:buFont typeface="Arial" panose="020B0604020202020204" pitchFamily="34" charset="0"/>
              <a:buNone/>
            </a:pPr>
            <a:r>
              <a:rPr lang="en-US" b="0" i="0" dirty="0">
                <a:solidFill>
                  <a:srgbClr val="000C34"/>
                </a:solidFill>
                <a:effectLst/>
              </a:rPr>
              <a:t>The </a:t>
            </a:r>
            <a:r>
              <a:rPr lang="en-US" b="1" i="0" dirty="0">
                <a:solidFill>
                  <a:srgbClr val="000C34"/>
                </a:solidFill>
                <a:effectLst/>
                <a:latin typeface="roboto-medium"/>
              </a:rPr>
              <a:t>Local Flow</a:t>
            </a:r>
            <a:r>
              <a:rPr lang="en-US" b="0" i="0" dirty="0">
                <a:solidFill>
                  <a:srgbClr val="000C34"/>
                </a:solidFill>
                <a:effectLst/>
              </a:rPr>
              <a:t> tab of the </a:t>
            </a:r>
            <a:r>
              <a:rPr lang="en-US" b="1" i="0" dirty="0">
                <a:solidFill>
                  <a:srgbClr val="000C34"/>
                </a:solidFill>
                <a:effectLst/>
                <a:latin typeface="roboto-medium"/>
              </a:rPr>
              <a:t>Junction Editor</a:t>
            </a:r>
            <a:r>
              <a:rPr lang="en-US" b="0" i="0" dirty="0">
                <a:solidFill>
                  <a:srgbClr val="000C34"/>
                </a:solidFill>
                <a:effectLst/>
              </a:rPr>
              <a:t> contains a table where you can identify one or more inflows entering the river system at this junction.</a:t>
            </a:r>
          </a:p>
          <a:p>
            <a:pPr algn="l">
              <a:buFont typeface="Arial" panose="020B0604020202020204" pitchFamily="34" charset="0"/>
              <a:buNone/>
            </a:pPr>
            <a:r>
              <a:rPr lang="en-US" b="0" i="1" dirty="0">
                <a:solidFill>
                  <a:srgbClr val="000C34"/>
                </a:solidFill>
                <a:effectLst/>
              </a:rPr>
              <a:t>You must</a:t>
            </a:r>
            <a:r>
              <a:rPr lang="en-US" b="0" i="0" dirty="0">
                <a:solidFill>
                  <a:srgbClr val="000C34"/>
                </a:solidFill>
                <a:effectLst/>
              </a:rPr>
              <a:t> identify at least one inflow </a:t>
            </a:r>
            <a:r>
              <a:rPr lang="en-US" b="0" i="1" dirty="0">
                <a:solidFill>
                  <a:srgbClr val="000C34"/>
                </a:solidFill>
                <a:effectLst/>
              </a:rPr>
              <a:t>at </a:t>
            </a:r>
            <a:r>
              <a:rPr lang="en-US" b="0" i="1" dirty="0" err="1">
                <a:solidFill>
                  <a:srgbClr val="000C34"/>
                </a:solidFill>
                <a:effectLst/>
              </a:rPr>
              <a:t>ea</a:t>
            </a:r>
            <a:endParaRPr lang="en-US" b="0" i="1" dirty="0">
              <a:solidFill>
                <a:srgbClr val="000C34"/>
              </a:solidFill>
              <a:effectLst/>
            </a:endParaRPr>
          </a:p>
          <a:p>
            <a:pPr algn="l">
              <a:buFont typeface="Arial" panose="020B0604020202020204" pitchFamily="34" charset="0"/>
              <a:buNone/>
            </a:pPr>
            <a:endParaRPr lang="en-US" b="0" i="1" dirty="0">
              <a:solidFill>
                <a:srgbClr val="000C34"/>
              </a:solidFill>
              <a:effectLst/>
            </a:endParaRPr>
          </a:p>
          <a:p>
            <a:pPr algn="l">
              <a:buFont typeface="Arial" panose="020B0604020202020204" pitchFamily="34" charset="0"/>
              <a:buNone/>
            </a:pPr>
            <a:r>
              <a:rPr lang="en-US" b="0" i="1" dirty="0" err="1">
                <a:solidFill>
                  <a:srgbClr val="000C34"/>
                </a:solidFill>
                <a:effectLst/>
              </a:rPr>
              <a:t>ch</a:t>
            </a:r>
            <a:r>
              <a:rPr lang="en-US" b="0" i="1" dirty="0">
                <a:solidFill>
                  <a:srgbClr val="000C34"/>
                </a:solidFill>
                <a:effectLst/>
              </a:rPr>
              <a:t> headwater junction</a:t>
            </a:r>
            <a:r>
              <a:rPr lang="en-US" b="0" i="0" dirty="0">
                <a:solidFill>
                  <a:srgbClr val="000C34"/>
                </a:solidFill>
                <a:effectLst/>
              </a:rPr>
              <a:t> in your watershed; inflows at all other junctions are optional. Each inflow is identified by a unique </a:t>
            </a:r>
            <a:r>
              <a:rPr lang="en-US" b="1" i="0" dirty="0">
                <a:solidFill>
                  <a:srgbClr val="000C34"/>
                </a:solidFill>
                <a:effectLst/>
                <a:latin typeface="roboto-medium"/>
              </a:rPr>
              <a:t>Name</a:t>
            </a:r>
            <a:r>
              <a:rPr lang="en-US" b="0" i="0" dirty="0">
                <a:solidFill>
                  <a:srgbClr val="000C34"/>
                </a:solidFill>
                <a:effectLst/>
              </a:rPr>
              <a:t> and </a:t>
            </a:r>
            <a:r>
              <a:rPr lang="en-US" b="1" i="0" dirty="0">
                <a:solidFill>
                  <a:srgbClr val="000C34"/>
                </a:solidFill>
                <a:effectLst/>
                <a:latin typeface="roboto-medium"/>
              </a:rPr>
              <a:t>Factor. </a:t>
            </a:r>
          </a:p>
          <a:p>
            <a:pPr algn="l">
              <a:buFont typeface="Arial" panose="020B0604020202020204" pitchFamily="34" charset="0"/>
              <a:buNone/>
            </a:pPr>
            <a:r>
              <a:rPr lang="en-US" b="1" i="0" dirty="0">
                <a:solidFill>
                  <a:srgbClr val="000C34"/>
                </a:solidFill>
                <a:effectLst/>
                <a:latin typeface="roboto-medium"/>
              </a:rPr>
              <a:t>Factor:</a:t>
            </a:r>
            <a:r>
              <a:rPr lang="en-US" b="0" i="0" dirty="0">
                <a:solidFill>
                  <a:srgbClr val="000C34"/>
                </a:solidFill>
                <a:effectLst/>
              </a:rPr>
              <a:t> The factor value is provided to enable you to provide a weighting of the values in the associated inflow hydrograph. The time series will be linked later on.</a:t>
            </a:r>
          </a:p>
        </p:txBody>
      </p:sp>
      <p:sp>
        <p:nvSpPr>
          <p:cNvPr id="4" name="Slide Number Placeholder 3">
            <a:extLst>
              <a:ext uri="{FF2B5EF4-FFF2-40B4-BE49-F238E27FC236}">
                <a16:creationId xmlns:a16="http://schemas.microsoft.com/office/drawing/2014/main" id="{F9520A29-D455-6B6D-51E6-A9DE33F68F70}"/>
              </a:ext>
            </a:extLst>
          </p:cNvPr>
          <p:cNvSpPr>
            <a:spLocks noGrp="1"/>
          </p:cNvSpPr>
          <p:nvPr>
            <p:ph type="sldNum" sz="quarter" idx="5"/>
          </p:nvPr>
        </p:nvSpPr>
        <p:spPr/>
        <p:txBody>
          <a:bodyPr/>
          <a:lstStyle/>
          <a:p>
            <a:fld id="{E0FA55B0-697E-6945-929E-033FFA5F7C95}" type="slidenum">
              <a:rPr lang="en-US" smtClean="0"/>
              <a:t>53</a:t>
            </a:fld>
            <a:endParaRPr lang="en-US"/>
          </a:p>
        </p:txBody>
      </p:sp>
    </p:spTree>
    <p:extLst>
      <p:ext uri="{BB962C8B-B14F-4D97-AF65-F5344CB8AC3E}">
        <p14:creationId xmlns:p14="http://schemas.microsoft.com/office/powerpoint/2010/main" val="2139056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4A6A1-25F5-5254-5346-B8C55A473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A615B-C2D8-9AEC-FDFD-E356A752A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7E472-49B9-599E-6A87-F32503A46E64}"/>
              </a:ext>
            </a:extLst>
          </p:cNvPr>
          <p:cNvSpPr>
            <a:spLocks noGrp="1"/>
          </p:cNvSpPr>
          <p:nvPr>
            <p:ph type="body" idx="1"/>
          </p:nvPr>
        </p:nvSpPr>
        <p:spPr/>
        <p:txBody>
          <a:bodyPr/>
          <a:lstStyle/>
          <a:p>
            <a:pPr algn="l"/>
            <a:r>
              <a:rPr lang="it-IT" b="0" i="0" dirty="0" err="1">
                <a:solidFill>
                  <a:srgbClr val="000C34"/>
                </a:solidFill>
                <a:effectLst/>
              </a:rPr>
              <a:t>Exercise</a:t>
            </a:r>
            <a:r>
              <a:rPr lang="it-IT" b="0" i="0" dirty="0">
                <a:solidFill>
                  <a:srgbClr val="000C34"/>
                </a:solidFill>
                <a:effectLst/>
              </a:rPr>
              <a:t>:</a:t>
            </a:r>
          </a:p>
          <a:p>
            <a:pPr algn="l"/>
            <a:r>
              <a:rPr lang="it-IT" b="0" i="0" dirty="0" err="1">
                <a:solidFill>
                  <a:srgbClr val="000C34"/>
                </a:solidFill>
                <a:effectLst/>
              </a:rPr>
              <a:t>Add</a:t>
            </a:r>
            <a:r>
              <a:rPr lang="it-IT" b="0" i="0" dirty="0">
                <a:solidFill>
                  <a:srgbClr val="000C34"/>
                </a:solidFill>
                <a:effectLst/>
              </a:rPr>
              <a:t> </a:t>
            </a:r>
            <a:r>
              <a:rPr lang="it-IT" b="0" i="0" dirty="0" err="1">
                <a:solidFill>
                  <a:srgbClr val="000C34"/>
                </a:solidFill>
                <a:effectLst/>
              </a:rPr>
              <a:t>inflow</a:t>
            </a:r>
            <a:r>
              <a:rPr lang="it-IT" b="0" i="0" dirty="0">
                <a:solidFill>
                  <a:srgbClr val="000C34"/>
                </a:solidFill>
                <a:effectLst/>
              </a:rPr>
              <a:t> to the </a:t>
            </a:r>
            <a:r>
              <a:rPr lang="it-IT" b="0" i="0" dirty="0" err="1">
                <a:solidFill>
                  <a:srgbClr val="000C34"/>
                </a:solidFill>
                <a:effectLst/>
              </a:rPr>
              <a:t>junctions</a:t>
            </a:r>
            <a:r>
              <a:rPr lang="it-IT" b="0" i="0" dirty="0">
                <a:solidFill>
                  <a:srgbClr val="000C34"/>
                </a:solidFill>
                <a:effectLst/>
              </a:rPr>
              <a:t> </a:t>
            </a:r>
            <a:r>
              <a:rPr lang="it-IT" b="0" i="0" dirty="0" err="1">
                <a:solidFill>
                  <a:srgbClr val="000C34"/>
                </a:solidFill>
                <a:effectLst/>
              </a:rPr>
              <a:t>as</a:t>
            </a:r>
            <a:r>
              <a:rPr lang="it-IT" b="0" i="0" dirty="0">
                <a:solidFill>
                  <a:srgbClr val="000C34"/>
                </a:solidFill>
                <a:effectLst/>
              </a:rPr>
              <a:t> in figure.</a:t>
            </a:r>
          </a:p>
          <a:p>
            <a:pPr algn="l"/>
            <a:r>
              <a:rPr lang="en-US" b="0" i="0" dirty="0">
                <a:solidFill>
                  <a:srgbClr val="000C34"/>
                </a:solidFill>
                <a:effectLst/>
              </a:rPr>
              <a:t>When you add a junction, then a visual clue will appear in your model schematic in the map display. This visual clue appears as a white circle or halo around the junction</a:t>
            </a:r>
          </a:p>
        </p:txBody>
      </p:sp>
      <p:sp>
        <p:nvSpPr>
          <p:cNvPr id="4" name="Slide Number Placeholder 3">
            <a:extLst>
              <a:ext uri="{FF2B5EF4-FFF2-40B4-BE49-F238E27FC236}">
                <a16:creationId xmlns:a16="http://schemas.microsoft.com/office/drawing/2014/main" id="{C9C33AF1-4972-3A10-1EF6-2EAAE288C0B9}"/>
              </a:ext>
            </a:extLst>
          </p:cNvPr>
          <p:cNvSpPr>
            <a:spLocks noGrp="1"/>
          </p:cNvSpPr>
          <p:nvPr>
            <p:ph type="sldNum" sz="quarter" idx="5"/>
          </p:nvPr>
        </p:nvSpPr>
        <p:spPr/>
        <p:txBody>
          <a:bodyPr/>
          <a:lstStyle/>
          <a:p>
            <a:fld id="{E0FA55B0-697E-6945-929E-033FFA5F7C95}" type="slidenum">
              <a:rPr lang="en-US" smtClean="0"/>
              <a:t>54</a:t>
            </a:fld>
            <a:endParaRPr lang="en-US"/>
          </a:p>
        </p:txBody>
      </p:sp>
    </p:spTree>
    <p:extLst>
      <p:ext uri="{BB962C8B-B14F-4D97-AF65-F5344CB8AC3E}">
        <p14:creationId xmlns:p14="http://schemas.microsoft.com/office/powerpoint/2010/main" val="3748812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6089-523A-BBD6-C8E9-81A11DA8E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D16AE-887D-4AA0-8873-76B7F756B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32D23-0B48-F20B-A339-F071B2300CB3}"/>
              </a:ext>
            </a:extLst>
          </p:cNvPr>
          <p:cNvSpPr>
            <a:spLocks noGrp="1"/>
          </p:cNvSpPr>
          <p:nvPr>
            <p:ph type="body" idx="1"/>
          </p:nvPr>
        </p:nvSpPr>
        <p:spPr/>
        <p:txBody>
          <a:bodyPr/>
          <a:lstStyle/>
          <a:p>
            <a:pPr algn="l"/>
            <a:r>
              <a:rPr lang="en-US" b="0" i="0" dirty="0">
                <a:solidFill>
                  <a:srgbClr val="000C34"/>
                </a:solidFill>
                <a:effectLst/>
              </a:rPr>
              <a:t>The </a:t>
            </a:r>
            <a:r>
              <a:rPr lang="en-US" b="1" i="0" dirty="0">
                <a:solidFill>
                  <a:srgbClr val="000C34"/>
                </a:solidFill>
                <a:effectLst/>
                <a:latin typeface="roboto-medium"/>
              </a:rPr>
              <a:t>Junction Editor</a:t>
            </a:r>
            <a:r>
              <a:rPr lang="en-US" b="0" i="0" dirty="0">
                <a:solidFill>
                  <a:srgbClr val="000C34"/>
                </a:solidFill>
                <a:effectLst/>
              </a:rPr>
              <a:t> has four tabs on which you will define your junction data:</a:t>
            </a:r>
          </a:p>
          <a:p>
            <a:pPr algn="l">
              <a:buFont typeface="Arial" panose="020B0604020202020204" pitchFamily="34" charset="0"/>
              <a:buChar char="•"/>
            </a:pPr>
            <a:r>
              <a:rPr lang="en-US" b="0" i="0" dirty="0">
                <a:solidFill>
                  <a:srgbClr val="000C34"/>
                </a:solidFill>
                <a:effectLst/>
              </a:rPr>
              <a:t>Info</a:t>
            </a:r>
          </a:p>
          <a:p>
            <a:pPr algn="l">
              <a:buFont typeface="Arial" panose="020B0604020202020204" pitchFamily="34" charset="0"/>
              <a:buChar char="•"/>
            </a:pPr>
            <a:r>
              <a:rPr lang="en-US" b="0" i="0" dirty="0">
                <a:solidFill>
                  <a:srgbClr val="000C34"/>
                </a:solidFill>
                <a:effectLst/>
              </a:rPr>
              <a:t>Local Flow</a:t>
            </a:r>
          </a:p>
          <a:p>
            <a:pPr algn="l">
              <a:buFont typeface="Arial" panose="020B0604020202020204" pitchFamily="34" charset="0"/>
              <a:buChar char="•"/>
            </a:pPr>
            <a:r>
              <a:rPr lang="en-US" b="0" i="0" dirty="0">
                <a:solidFill>
                  <a:srgbClr val="000C34"/>
                </a:solidFill>
                <a:effectLst/>
              </a:rPr>
              <a:t>Rating Curve, and</a:t>
            </a:r>
          </a:p>
          <a:p>
            <a:pPr algn="l">
              <a:buFont typeface="Arial" panose="020B0604020202020204" pitchFamily="34" charset="0"/>
              <a:buChar char="•"/>
            </a:pPr>
            <a:r>
              <a:rPr lang="en-US" b="0" i="0" dirty="0">
                <a:solidFill>
                  <a:srgbClr val="000C34"/>
                </a:solidFill>
                <a:effectLst/>
              </a:rPr>
              <a:t>Observed Data.</a:t>
            </a:r>
          </a:p>
          <a:p>
            <a:pPr algn="l">
              <a:buFont typeface="Arial" panose="020B0604020202020204" pitchFamily="34" charset="0"/>
              <a:buNone/>
            </a:pPr>
            <a:endParaRPr lang="en-US" b="0" i="0" dirty="0">
              <a:solidFill>
                <a:srgbClr val="000C34"/>
              </a:solidFill>
              <a:effectLst/>
            </a:endParaRPr>
          </a:p>
          <a:p>
            <a:pPr algn="l">
              <a:buFont typeface="Arial" panose="020B0604020202020204" pitchFamily="34" charset="0"/>
              <a:buNone/>
            </a:pPr>
            <a:r>
              <a:rPr lang="en-US" b="0" i="0" dirty="0">
                <a:solidFill>
                  <a:srgbClr val="000C34"/>
                </a:solidFill>
                <a:effectLst/>
              </a:rPr>
              <a:t>In this exercise we will add an inflow to the location</a:t>
            </a:r>
          </a:p>
          <a:p>
            <a:pPr algn="l">
              <a:buFont typeface="Arial" panose="020B0604020202020204" pitchFamily="34" charset="0"/>
              <a:buNone/>
            </a:pPr>
            <a:r>
              <a:rPr lang="en-US" b="0" i="0" dirty="0">
                <a:solidFill>
                  <a:srgbClr val="000C34"/>
                </a:solidFill>
                <a:effectLst/>
              </a:rPr>
              <a:t>The </a:t>
            </a:r>
            <a:r>
              <a:rPr lang="en-US" b="1" i="0" dirty="0">
                <a:solidFill>
                  <a:srgbClr val="000C34"/>
                </a:solidFill>
                <a:effectLst/>
                <a:latin typeface="roboto-medium"/>
              </a:rPr>
              <a:t>Local Flow</a:t>
            </a:r>
            <a:r>
              <a:rPr lang="en-US" b="0" i="0" dirty="0">
                <a:solidFill>
                  <a:srgbClr val="000C34"/>
                </a:solidFill>
                <a:effectLst/>
              </a:rPr>
              <a:t> tab of the </a:t>
            </a:r>
            <a:r>
              <a:rPr lang="en-US" b="1" i="0" dirty="0">
                <a:solidFill>
                  <a:srgbClr val="000C34"/>
                </a:solidFill>
                <a:effectLst/>
                <a:latin typeface="roboto-medium"/>
              </a:rPr>
              <a:t>Junction Editor</a:t>
            </a:r>
            <a:r>
              <a:rPr lang="en-US" b="0" i="0" dirty="0">
                <a:solidFill>
                  <a:srgbClr val="000C34"/>
                </a:solidFill>
                <a:effectLst/>
              </a:rPr>
              <a:t> contains a table where you can identify one or more inflows entering the river system at this junction.</a:t>
            </a:r>
          </a:p>
          <a:p>
            <a:pPr algn="l">
              <a:buFont typeface="Arial" panose="020B0604020202020204" pitchFamily="34" charset="0"/>
              <a:buNone/>
            </a:pPr>
            <a:r>
              <a:rPr lang="en-US" b="0" i="1" dirty="0">
                <a:solidFill>
                  <a:srgbClr val="000C34"/>
                </a:solidFill>
                <a:effectLst/>
              </a:rPr>
              <a:t>You must</a:t>
            </a:r>
            <a:r>
              <a:rPr lang="en-US" b="0" i="0" dirty="0">
                <a:solidFill>
                  <a:srgbClr val="000C34"/>
                </a:solidFill>
                <a:effectLst/>
              </a:rPr>
              <a:t> identify at least one inflow </a:t>
            </a:r>
            <a:r>
              <a:rPr lang="en-US" b="0" i="1" dirty="0">
                <a:solidFill>
                  <a:srgbClr val="000C34"/>
                </a:solidFill>
                <a:effectLst/>
              </a:rPr>
              <a:t>at </a:t>
            </a:r>
            <a:r>
              <a:rPr lang="en-US" b="0" i="1" dirty="0" err="1">
                <a:solidFill>
                  <a:srgbClr val="000C34"/>
                </a:solidFill>
                <a:effectLst/>
              </a:rPr>
              <a:t>ea</a:t>
            </a:r>
            <a:endParaRPr lang="en-US" b="0" i="1" dirty="0">
              <a:solidFill>
                <a:srgbClr val="000C34"/>
              </a:solidFill>
              <a:effectLst/>
            </a:endParaRPr>
          </a:p>
          <a:p>
            <a:pPr algn="l">
              <a:buFont typeface="Arial" panose="020B0604020202020204" pitchFamily="34" charset="0"/>
              <a:buNone/>
            </a:pPr>
            <a:endParaRPr lang="en-US" b="0" i="1" dirty="0">
              <a:solidFill>
                <a:srgbClr val="000C34"/>
              </a:solidFill>
              <a:effectLst/>
            </a:endParaRPr>
          </a:p>
          <a:p>
            <a:pPr algn="l">
              <a:buFont typeface="Arial" panose="020B0604020202020204" pitchFamily="34" charset="0"/>
              <a:buNone/>
            </a:pPr>
            <a:r>
              <a:rPr lang="en-US" b="0" i="1" dirty="0" err="1">
                <a:solidFill>
                  <a:srgbClr val="000C34"/>
                </a:solidFill>
                <a:effectLst/>
              </a:rPr>
              <a:t>ch</a:t>
            </a:r>
            <a:r>
              <a:rPr lang="en-US" b="0" i="1" dirty="0">
                <a:solidFill>
                  <a:srgbClr val="000C34"/>
                </a:solidFill>
                <a:effectLst/>
              </a:rPr>
              <a:t> headwater junction</a:t>
            </a:r>
            <a:r>
              <a:rPr lang="en-US" b="0" i="0" dirty="0">
                <a:solidFill>
                  <a:srgbClr val="000C34"/>
                </a:solidFill>
                <a:effectLst/>
              </a:rPr>
              <a:t> in your watershed; inflows at all other junctions are optional. Each inflow is identified by a unique </a:t>
            </a:r>
            <a:r>
              <a:rPr lang="en-US" b="1" i="0" dirty="0">
                <a:solidFill>
                  <a:srgbClr val="000C34"/>
                </a:solidFill>
                <a:effectLst/>
                <a:latin typeface="roboto-medium"/>
              </a:rPr>
              <a:t>Name</a:t>
            </a:r>
            <a:r>
              <a:rPr lang="en-US" b="0" i="0" dirty="0">
                <a:solidFill>
                  <a:srgbClr val="000C34"/>
                </a:solidFill>
                <a:effectLst/>
              </a:rPr>
              <a:t> and </a:t>
            </a:r>
            <a:r>
              <a:rPr lang="en-US" b="1" i="0" dirty="0">
                <a:solidFill>
                  <a:srgbClr val="000C34"/>
                </a:solidFill>
                <a:effectLst/>
                <a:latin typeface="roboto-medium"/>
              </a:rPr>
              <a:t>Factor. </a:t>
            </a:r>
          </a:p>
          <a:p>
            <a:pPr algn="l">
              <a:buFont typeface="Arial" panose="020B0604020202020204" pitchFamily="34" charset="0"/>
              <a:buNone/>
            </a:pPr>
            <a:r>
              <a:rPr lang="en-US" b="1" i="0" dirty="0">
                <a:solidFill>
                  <a:srgbClr val="000C34"/>
                </a:solidFill>
                <a:effectLst/>
                <a:latin typeface="roboto-medium"/>
              </a:rPr>
              <a:t>Factor:</a:t>
            </a:r>
            <a:r>
              <a:rPr lang="en-US" b="0" i="0" dirty="0">
                <a:solidFill>
                  <a:srgbClr val="000C34"/>
                </a:solidFill>
                <a:effectLst/>
              </a:rPr>
              <a:t> The factor value is provided to enable you to provide a weighting of the values in the associated inflow hydrograph. The time series will be linked later on.</a:t>
            </a:r>
          </a:p>
        </p:txBody>
      </p:sp>
      <p:sp>
        <p:nvSpPr>
          <p:cNvPr id="4" name="Slide Number Placeholder 3">
            <a:extLst>
              <a:ext uri="{FF2B5EF4-FFF2-40B4-BE49-F238E27FC236}">
                <a16:creationId xmlns:a16="http://schemas.microsoft.com/office/drawing/2014/main" id="{667FE256-0299-4ACD-1A87-19A3BA063521}"/>
              </a:ext>
            </a:extLst>
          </p:cNvPr>
          <p:cNvSpPr>
            <a:spLocks noGrp="1"/>
          </p:cNvSpPr>
          <p:nvPr>
            <p:ph type="sldNum" sz="quarter" idx="5"/>
          </p:nvPr>
        </p:nvSpPr>
        <p:spPr/>
        <p:txBody>
          <a:bodyPr/>
          <a:lstStyle/>
          <a:p>
            <a:fld id="{E0FA55B0-697E-6945-929E-033FFA5F7C95}" type="slidenum">
              <a:rPr lang="en-US" smtClean="0"/>
              <a:t>55</a:t>
            </a:fld>
            <a:endParaRPr lang="en-US"/>
          </a:p>
        </p:txBody>
      </p:sp>
    </p:spTree>
    <p:extLst>
      <p:ext uri="{BB962C8B-B14F-4D97-AF65-F5344CB8AC3E}">
        <p14:creationId xmlns:p14="http://schemas.microsoft.com/office/powerpoint/2010/main" val="3908263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ECB4C-4DFC-2564-9748-2BAEBCA25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108D4-F354-9478-91B6-F1C97A28E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90D0B-3DC8-A8D7-5D49-00450E17F64B}"/>
              </a:ext>
            </a:extLst>
          </p:cNvPr>
          <p:cNvSpPr>
            <a:spLocks noGrp="1"/>
          </p:cNvSpPr>
          <p:nvPr>
            <p:ph type="body" idx="1"/>
          </p:nvPr>
        </p:nvSpPr>
        <p:spPr/>
        <p:txBody>
          <a:bodyPr/>
          <a:lstStyle/>
          <a:p>
            <a:pPr algn="l"/>
            <a:r>
              <a:rPr lang="en-US" b="0" i="0" dirty="0">
                <a:solidFill>
                  <a:srgbClr val="000C34"/>
                </a:solidFill>
                <a:effectLst/>
              </a:rPr>
              <a:t>The </a:t>
            </a:r>
            <a:r>
              <a:rPr lang="en-US" b="1" i="0" dirty="0">
                <a:solidFill>
                  <a:srgbClr val="000C34"/>
                </a:solidFill>
                <a:effectLst/>
                <a:latin typeface="roboto-medium"/>
              </a:rPr>
              <a:t>Junction Editor</a:t>
            </a:r>
            <a:r>
              <a:rPr lang="en-US" b="0" i="0" dirty="0">
                <a:solidFill>
                  <a:srgbClr val="000C34"/>
                </a:solidFill>
                <a:effectLst/>
              </a:rPr>
              <a:t> has four tabs on which you will define your junction data:</a:t>
            </a:r>
          </a:p>
          <a:p>
            <a:pPr algn="l">
              <a:buFont typeface="Arial" panose="020B0604020202020204" pitchFamily="34" charset="0"/>
              <a:buChar char="•"/>
            </a:pPr>
            <a:r>
              <a:rPr lang="en-US" b="0" i="0" dirty="0">
                <a:solidFill>
                  <a:srgbClr val="000C34"/>
                </a:solidFill>
                <a:effectLst/>
              </a:rPr>
              <a:t>Info</a:t>
            </a:r>
          </a:p>
          <a:p>
            <a:pPr algn="l">
              <a:buFont typeface="Arial" panose="020B0604020202020204" pitchFamily="34" charset="0"/>
              <a:buChar char="•"/>
            </a:pPr>
            <a:r>
              <a:rPr lang="en-US" b="0" i="0" dirty="0">
                <a:solidFill>
                  <a:srgbClr val="000C34"/>
                </a:solidFill>
                <a:effectLst/>
              </a:rPr>
              <a:t>Local Flow</a:t>
            </a:r>
          </a:p>
          <a:p>
            <a:pPr algn="l">
              <a:buFont typeface="Arial" panose="020B0604020202020204" pitchFamily="34" charset="0"/>
              <a:buChar char="•"/>
            </a:pPr>
            <a:r>
              <a:rPr lang="en-US" b="0" i="0" dirty="0">
                <a:solidFill>
                  <a:srgbClr val="000C34"/>
                </a:solidFill>
                <a:effectLst/>
              </a:rPr>
              <a:t>Rating Curve, and</a:t>
            </a:r>
          </a:p>
          <a:p>
            <a:pPr algn="l">
              <a:buFont typeface="Arial" panose="020B0604020202020204" pitchFamily="34" charset="0"/>
              <a:buChar char="•"/>
            </a:pPr>
            <a:r>
              <a:rPr lang="en-US" b="0" i="0" dirty="0">
                <a:solidFill>
                  <a:srgbClr val="000C34"/>
                </a:solidFill>
                <a:effectLst/>
              </a:rPr>
              <a:t>Observed Data.</a:t>
            </a:r>
          </a:p>
          <a:p>
            <a:pPr algn="l">
              <a:buFont typeface="Arial" panose="020B0604020202020204" pitchFamily="34" charset="0"/>
              <a:buNone/>
            </a:pPr>
            <a:endParaRPr lang="en-US" b="0" i="0" dirty="0">
              <a:solidFill>
                <a:srgbClr val="000C34"/>
              </a:solidFill>
              <a:effectLst/>
            </a:endParaRPr>
          </a:p>
          <a:p>
            <a:pPr algn="l">
              <a:buFont typeface="Arial" panose="020B0604020202020204" pitchFamily="34" charset="0"/>
              <a:buNone/>
            </a:pPr>
            <a:r>
              <a:rPr lang="en-US" b="0" i="0" dirty="0">
                <a:solidFill>
                  <a:srgbClr val="000C34"/>
                </a:solidFill>
                <a:effectLst/>
              </a:rPr>
              <a:t>In this exercise we will add an inflow to the location</a:t>
            </a:r>
          </a:p>
          <a:p>
            <a:pPr algn="l">
              <a:buFont typeface="Arial" panose="020B0604020202020204" pitchFamily="34" charset="0"/>
              <a:buNone/>
            </a:pPr>
            <a:r>
              <a:rPr lang="en-US" b="0" i="0" dirty="0">
                <a:solidFill>
                  <a:srgbClr val="000C34"/>
                </a:solidFill>
                <a:effectLst/>
              </a:rPr>
              <a:t>The </a:t>
            </a:r>
            <a:r>
              <a:rPr lang="en-US" b="1" i="0" dirty="0">
                <a:solidFill>
                  <a:srgbClr val="000C34"/>
                </a:solidFill>
                <a:effectLst/>
                <a:latin typeface="roboto-medium"/>
              </a:rPr>
              <a:t>Local Flow</a:t>
            </a:r>
            <a:r>
              <a:rPr lang="en-US" b="0" i="0" dirty="0">
                <a:solidFill>
                  <a:srgbClr val="000C34"/>
                </a:solidFill>
                <a:effectLst/>
              </a:rPr>
              <a:t> tab of the </a:t>
            </a:r>
            <a:r>
              <a:rPr lang="en-US" b="1" i="0" dirty="0">
                <a:solidFill>
                  <a:srgbClr val="000C34"/>
                </a:solidFill>
                <a:effectLst/>
                <a:latin typeface="roboto-medium"/>
              </a:rPr>
              <a:t>Junction Editor</a:t>
            </a:r>
            <a:r>
              <a:rPr lang="en-US" b="0" i="0" dirty="0">
                <a:solidFill>
                  <a:srgbClr val="000C34"/>
                </a:solidFill>
                <a:effectLst/>
              </a:rPr>
              <a:t> contains a table where you can identify one or more inflows entering the river system at this junction.</a:t>
            </a:r>
          </a:p>
          <a:p>
            <a:pPr algn="l">
              <a:buFont typeface="Arial" panose="020B0604020202020204" pitchFamily="34" charset="0"/>
              <a:buNone/>
            </a:pPr>
            <a:r>
              <a:rPr lang="en-US" b="0" i="1" dirty="0">
                <a:solidFill>
                  <a:srgbClr val="000C34"/>
                </a:solidFill>
                <a:effectLst/>
              </a:rPr>
              <a:t>You must</a:t>
            </a:r>
            <a:r>
              <a:rPr lang="en-US" b="0" i="0" dirty="0">
                <a:solidFill>
                  <a:srgbClr val="000C34"/>
                </a:solidFill>
                <a:effectLst/>
              </a:rPr>
              <a:t> identify at least one inflow </a:t>
            </a:r>
            <a:r>
              <a:rPr lang="en-US" b="0" i="1" dirty="0">
                <a:solidFill>
                  <a:srgbClr val="000C34"/>
                </a:solidFill>
                <a:effectLst/>
              </a:rPr>
              <a:t>at </a:t>
            </a:r>
            <a:r>
              <a:rPr lang="en-US" b="0" i="1" dirty="0" err="1">
                <a:solidFill>
                  <a:srgbClr val="000C34"/>
                </a:solidFill>
                <a:effectLst/>
              </a:rPr>
              <a:t>ea</a:t>
            </a:r>
            <a:endParaRPr lang="en-US" b="0" i="1" dirty="0">
              <a:solidFill>
                <a:srgbClr val="000C34"/>
              </a:solidFill>
              <a:effectLst/>
            </a:endParaRPr>
          </a:p>
          <a:p>
            <a:pPr algn="l">
              <a:buFont typeface="Arial" panose="020B0604020202020204" pitchFamily="34" charset="0"/>
              <a:buNone/>
            </a:pPr>
            <a:endParaRPr lang="en-US" b="0" i="1" dirty="0">
              <a:solidFill>
                <a:srgbClr val="000C34"/>
              </a:solidFill>
              <a:effectLst/>
            </a:endParaRPr>
          </a:p>
          <a:p>
            <a:pPr algn="l">
              <a:buFont typeface="Arial" panose="020B0604020202020204" pitchFamily="34" charset="0"/>
              <a:buNone/>
            </a:pPr>
            <a:r>
              <a:rPr lang="en-US" b="0" i="1" dirty="0" err="1">
                <a:solidFill>
                  <a:srgbClr val="000C34"/>
                </a:solidFill>
                <a:effectLst/>
              </a:rPr>
              <a:t>ch</a:t>
            </a:r>
            <a:r>
              <a:rPr lang="en-US" b="0" i="1" dirty="0">
                <a:solidFill>
                  <a:srgbClr val="000C34"/>
                </a:solidFill>
                <a:effectLst/>
              </a:rPr>
              <a:t> headwater junction</a:t>
            </a:r>
            <a:r>
              <a:rPr lang="en-US" b="0" i="0" dirty="0">
                <a:solidFill>
                  <a:srgbClr val="000C34"/>
                </a:solidFill>
                <a:effectLst/>
              </a:rPr>
              <a:t> in your watershed; inflows at all other junctions are optional. Each inflow is identified by a unique </a:t>
            </a:r>
            <a:r>
              <a:rPr lang="en-US" b="1" i="0" dirty="0">
                <a:solidFill>
                  <a:srgbClr val="000C34"/>
                </a:solidFill>
                <a:effectLst/>
                <a:latin typeface="roboto-medium"/>
              </a:rPr>
              <a:t>Name</a:t>
            </a:r>
            <a:r>
              <a:rPr lang="en-US" b="0" i="0" dirty="0">
                <a:solidFill>
                  <a:srgbClr val="000C34"/>
                </a:solidFill>
                <a:effectLst/>
              </a:rPr>
              <a:t> and </a:t>
            </a:r>
            <a:r>
              <a:rPr lang="en-US" b="1" i="0" dirty="0">
                <a:solidFill>
                  <a:srgbClr val="000C34"/>
                </a:solidFill>
                <a:effectLst/>
                <a:latin typeface="roboto-medium"/>
              </a:rPr>
              <a:t>Factor. </a:t>
            </a:r>
          </a:p>
          <a:p>
            <a:pPr algn="l">
              <a:buFont typeface="Arial" panose="020B0604020202020204" pitchFamily="34" charset="0"/>
              <a:buNone/>
            </a:pPr>
            <a:r>
              <a:rPr lang="en-US" b="1" i="0" dirty="0">
                <a:solidFill>
                  <a:srgbClr val="000C34"/>
                </a:solidFill>
                <a:effectLst/>
                <a:latin typeface="roboto-medium"/>
              </a:rPr>
              <a:t>Factor:</a:t>
            </a:r>
            <a:r>
              <a:rPr lang="en-US" b="0" i="0" dirty="0">
                <a:solidFill>
                  <a:srgbClr val="000C34"/>
                </a:solidFill>
                <a:effectLst/>
              </a:rPr>
              <a:t> The factor value is provided to enable you to provide a weighting of the values in the associated inflow hydrograph. The time series will be linked later on.</a:t>
            </a:r>
          </a:p>
        </p:txBody>
      </p:sp>
      <p:sp>
        <p:nvSpPr>
          <p:cNvPr id="4" name="Slide Number Placeholder 3">
            <a:extLst>
              <a:ext uri="{FF2B5EF4-FFF2-40B4-BE49-F238E27FC236}">
                <a16:creationId xmlns:a16="http://schemas.microsoft.com/office/drawing/2014/main" id="{83D84427-1815-E931-E210-B5A63995CACC}"/>
              </a:ext>
            </a:extLst>
          </p:cNvPr>
          <p:cNvSpPr>
            <a:spLocks noGrp="1"/>
          </p:cNvSpPr>
          <p:nvPr>
            <p:ph type="sldNum" sz="quarter" idx="5"/>
          </p:nvPr>
        </p:nvSpPr>
        <p:spPr/>
        <p:txBody>
          <a:bodyPr/>
          <a:lstStyle/>
          <a:p>
            <a:fld id="{E0FA55B0-697E-6945-929E-033FFA5F7C95}" type="slidenum">
              <a:rPr lang="en-US" smtClean="0"/>
              <a:t>56</a:t>
            </a:fld>
            <a:endParaRPr lang="en-US"/>
          </a:p>
        </p:txBody>
      </p:sp>
    </p:spTree>
    <p:extLst>
      <p:ext uri="{BB962C8B-B14F-4D97-AF65-F5344CB8AC3E}">
        <p14:creationId xmlns:p14="http://schemas.microsoft.com/office/powerpoint/2010/main" val="151222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EC700-B8A7-3CF4-6ED5-5A77F93CB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42CB7-D5E1-2E0A-D258-E10E3DC78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B6FE5-B115-3998-52FB-EB446EC720DA}"/>
              </a:ext>
            </a:extLst>
          </p:cNvPr>
          <p:cNvSpPr>
            <a:spLocks noGrp="1"/>
          </p:cNvSpPr>
          <p:nvPr>
            <p:ph type="body" idx="1"/>
          </p:nvPr>
        </p:nvSpPr>
        <p:spPr/>
        <p:txBody>
          <a:bodyPr/>
          <a:lstStyle/>
          <a:p>
            <a:r>
              <a:rPr lang="en-US" b="0" i="0" dirty="0">
                <a:solidFill>
                  <a:srgbClr val="000C34"/>
                </a:solidFill>
                <a:effectLst/>
              </a:rPr>
              <a:t>Once you have created a reservoir network and established its connectivity,</a:t>
            </a:r>
          </a:p>
          <a:p>
            <a:r>
              <a:rPr lang="en-US" b="0" i="0" dirty="0">
                <a:solidFill>
                  <a:srgbClr val="000C34"/>
                </a:solidFill>
                <a:effectLst/>
              </a:rPr>
              <a:t> you will need to specify the properties of the elements in the network. To do so, you will use </a:t>
            </a:r>
            <a:r>
              <a:rPr lang="en-US" b="0" i="0" dirty="0" err="1">
                <a:solidFill>
                  <a:srgbClr val="000C34"/>
                </a:solidFill>
                <a:effectLst/>
              </a:rPr>
              <a:t>ResSim's</a:t>
            </a:r>
            <a:r>
              <a:rPr lang="en-US" b="0" i="0" dirty="0">
                <a:solidFill>
                  <a:srgbClr val="000C34"/>
                </a:solidFill>
                <a:effectLst/>
              </a:rPr>
              <a:t> specialized network element editors. </a:t>
            </a:r>
            <a:endParaRPr lang="en-US" dirty="0"/>
          </a:p>
        </p:txBody>
      </p:sp>
      <p:sp>
        <p:nvSpPr>
          <p:cNvPr id="4" name="Slide Number Placeholder 3">
            <a:extLst>
              <a:ext uri="{FF2B5EF4-FFF2-40B4-BE49-F238E27FC236}">
                <a16:creationId xmlns:a16="http://schemas.microsoft.com/office/drawing/2014/main" id="{12D3D8CF-AD7D-62A3-CD8D-8EBC947CCFEF}"/>
              </a:ext>
            </a:extLst>
          </p:cNvPr>
          <p:cNvSpPr>
            <a:spLocks noGrp="1"/>
          </p:cNvSpPr>
          <p:nvPr>
            <p:ph type="sldNum" sz="quarter" idx="5"/>
          </p:nvPr>
        </p:nvSpPr>
        <p:spPr/>
        <p:txBody>
          <a:bodyPr/>
          <a:lstStyle/>
          <a:p>
            <a:fld id="{E0FA55B0-697E-6945-929E-033FFA5F7C95}" type="slidenum">
              <a:rPr lang="en-US" smtClean="0"/>
              <a:t>57</a:t>
            </a:fld>
            <a:endParaRPr lang="en-US"/>
          </a:p>
        </p:txBody>
      </p:sp>
    </p:spTree>
    <p:extLst>
      <p:ext uri="{BB962C8B-B14F-4D97-AF65-F5344CB8AC3E}">
        <p14:creationId xmlns:p14="http://schemas.microsoft.com/office/powerpoint/2010/main" val="4028505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15E2-504E-BF03-433C-0366C5754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AE3B3-93D4-16AF-F1A4-16C5E9625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BF120-5703-4E37-CAFE-08EA69C86C88}"/>
              </a:ext>
            </a:extLst>
          </p:cNvPr>
          <p:cNvSpPr>
            <a:spLocks noGrp="1"/>
          </p:cNvSpPr>
          <p:nvPr>
            <p:ph type="body" idx="1"/>
          </p:nvPr>
        </p:nvSpPr>
        <p:spPr/>
        <p:txBody>
          <a:bodyPr/>
          <a:lstStyle/>
          <a:p>
            <a:pPr algn="l"/>
            <a:r>
              <a:rPr lang="en-US" b="0" i="0" dirty="0">
                <a:solidFill>
                  <a:srgbClr val="000C34"/>
                </a:solidFill>
                <a:effectLst/>
              </a:rPr>
              <a:t>The </a:t>
            </a:r>
            <a:r>
              <a:rPr lang="en-US" b="1" i="0" dirty="0">
                <a:solidFill>
                  <a:srgbClr val="000C34"/>
                </a:solidFill>
                <a:effectLst/>
                <a:latin typeface="roboto-medium"/>
              </a:rPr>
              <a:t>Reach Editor</a:t>
            </a:r>
            <a:r>
              <a:rPr lang="en-US" b="0" i="0" dirty="0">
                <a:solidFill>
                  <a:srgbClr val="000C34"/>
                </a:solidFill>
                <a:effectLst/>
              </a:rPr>
              <a:t> has three tabs with which to define your reach data:</a:t>
            </a:r>
          </a:p>
          <a:p>
            <a:pPr algn="l">
              <a:buFont typeface="Arial" panose="020B0604020202020204" pitchFamily="34" charset="0"/>
              <a:buChar char="•"/>
            </a:pPr>
            <a:r>
              <a:rPr lang="en-US" b="1" i="0" dirty="0">
                <a:solidFill>
                  <a:srgbClr val="000C34"/>
                </a:solidFill>
                <a:effectLst/>
              </a:rPr>
              <a:t>Routing</a:t>
            </a:r>
            <a:r>
              <a:rPr lang="en-US" b="0" i="0" dirty="0">
                <a:solidFill>
                  <a:srgbClr val="000C34"/>
                </a:solidFill>
                <a:effectLst/>
              </a:rPr>
              <a:t>,</a:t>
            </a:r>
          </a:p>
          <a:p>
            <a:pPr algn="l">
              <a:buFont typeface="Arial" panose="020B0604020202020204" pitchFamily="34" charset="0"/>
              <a:buChar char="•"/>
            </a:pPr>
            <a:r>
              <a:rPr lang="en-US" b="1" i="0" dirty="0">
                <a:solidFill>
                  <a:srgbClr val="000C34"/>
                </a:solidFill>
                <a:effectLst/>
              </a:rPr>
              <a:t>Losses</a:t>
            </a:r>
            <a:r>
              <a:rPr lang="en-US" b="0" i="0" dirty="0">
                <a:solidFill>
                  <a:srgbClr val="000C34"/>
                </a:solidFill>
                <a:effectLst/>
              </a:rPr>
              <a:t>, and</a:t>
            </a:r>
          </a:p>
          <a:p>
            <a:pPr algn="l">
              <a:buFont typeface="Arial" panose="020B0604020202020204" pitchFamily="34" charset="0"/>
              <a:buChar char="•"/>
            </a:pPr>
            <a:r>
              <a:rPr lang="en-US" b="1" i="0" dirty="0">
                <a:solidFill>
                  <a:srgbClr val="000C34"/>
                </a:solidFill>
                <a:effectLst/>
              </a:rPr>
              <a:t>Observed Data</a:t>
            </a:r>
            <a:r>
              <a:rPr lang="en-US" b="0" i="0" dirty="0">
                <a:solidFill>
                  <a:srgbClr val="000C34"/>
                </a:solidFill>
                <a:effectLst/>
              </a:rPr>
              <a:t>.</a:t>
            </a:r>
          </a:p>
          <a:p>
            <a:r>
              <a:rPr lang="en-US" b="0" i="0" dirty="0">
                <a:solidFill>
                  <a:srgbClr val="000C34"/>
                </a:solidFill>
                <a:effectLst/>
              </a:rPr>
              <a:t>There are nine routing methods to choose from (similar to the HMS model), each of them need a set parameters.</a:t>
            </a:r>
          </a:p>
          <a:p>
            <a:pPr algn="l"/>
            <a:r>
              <a:rPr lang="en-US" b="0" i="0" dirty="0">
                <a:solidFill>
                  <a:srgbClr val="000C34"/>
                </a:solidFill>
                <a:effectLst/>
              </a:rPr>
              <a:t>The </a:t>
            </a:r>
            <a:r>
              <a:rPr lang="en-US" b="1" i="0" dirty="0">
                <a:solidFill>
                  <a:srgbClr val="000C34"/>
                </a:solidFill>
                <a:effectLst/>
                <a:latin typeface="roboto-medium"/>
              </a:rPr>
              <a:t>Losses</a:t>
            </a:r>
            <a:r>
              <a:rPr lang="en-US" b="0" i="0" dirty="0">
                <a:solidFill>
                  <a:srgbClr val="000C34"/>
                </a:solidFill>
                <a:effectLst/>
              </a:rPr>
              <a:t> tab of the </a:t>
            </a:r>
            <a:r>
              <a:rPr lang="en-US" b="1" i="0" dirty="0">
                <a:solidFill>
                  <a:srgbClr val="000C34"/>
                </a:solidFill>
                <a:effectLst/>
                <a:latin typeface="roboto-medium"/>
              </a:rPr>
              <a:t>Reach Editor</a:t>
            </a:r>
            <a:r>
              <a:rPr lang="en-US" b="0" i="0" dirty="0">
                <a:solidFill>
                  <a:srgbClr val="000C34"/>
                </a:solidFill>
                <a:effectLst/>
              </a:rPr>
              <a:t> provides two options for computing losses in the routing reach:</a:t>
            </a:r>
          </a:p>
          <a:p>
            <a:pPr algn="l"/>
            <a:r>
              <a:rPr lang="en-US" b="1" i="0" dirty="0">
                <a:solidFill>
                  <a:srgbClr val="000C34"/>
                </a:solidFill>
                <a:effectLst/>
                <a:latin typeface="roboto-medium"/>
              </a:rPr>
              <a:t>Constant Seepage</a:t>
            </a:r>
            <a:r>
              <a:rPr lang="en-US" b="0" i="0" dirty="0">
                <a:solidFill>
                  <a:srgbClr val="000C34"/>
                </a:solidFill>
                <a:effectLst/>
              </a:rPr>
              <a:t> The flow (in </a:t>
            </a:r>
            <a:r>
              <a:rPr lang="en-US" b="0" i="0" dirty="0" err="1">
                <a:solidFill>
                  <a:srgbClr val="000C34"/>
                </a:solidFill>
                <a:effectLst/>
              </a:rPr>
              <a:t>cms</a:t>
            </a:r>
            <a:r>
              <a:rPr lang="en-US" b="0" i="0" dirty="0">
                <a:solidFill>
                  <a:srgbClr val="000C34"/>
                </a:solidFill>
                <a:effectLst/>
              </a:rPr>
              <a:t> or </a:t>
            </a:r>
            <a:r>
              <a:rPr lang="en-US" b="0" i="0" dirty="0" err="1">
                <a:solidFill>
                  <a:srgbClr val="000C34"/>
                </a:solidFill>
                <a:effectLst/>
              </a:rPr>
              <a:t>cfs</a:t>
            </a:r>
            <a:r>
              <a:rPr lang="en-US" b="0" i="0" dirty="0">
                <a:solidFill>
                  <a:srgbClr val="000C34"/>
                </a:solidFill>
                <a:effectLst/>
              </a:rPr>
              <a:t>) lost to the reach through the soil. This value will be constant throughout the simulation.</a:t>
            </a:r>
          </a:p>
          <a:p>
            <a:pPr algn="l"/>
            <a:r>
              <a:rPr lang="en-US" b="1" i="0" dirty="0">
                <a:solidFill>
                  <a:srgbClr val="000C34"/>
                </a:solidFill>
                <a:effectLst/>
                <a:latin typeface="roboto-medium"/>
              </a:rPr>
              <a:t>Seepage as a function of Flow.</a:t>
            </a:r>
            <a:endParaRPr lang="en-US" b="0" i="0" dirty="0">
              <a:solidFill>
                <a:srgbClr val="000C34"/>
              </a:solidFill>
              <a:effectLst/>
            </a:endParaRPr>
          </a:p>
          <a:p>
            <a:r>
              <a:rPr lang="en-US" b="0" i="0" dirty="0">
                <a:solidFill>
                  <a:srgbClr val="000C34"/>
                </a:solidFill>
                <a:effectLst/>
              </a:rPr>
              <a:t>Assume that there is no routing: all the water entering the US section, exit through the DS section at the same time step.</a:t>
            </a:r>
          </a:p>
          <a:p>
            <a:endParaRPr lang="en-US" dirty="0"/>
          </a:p>
        </p:txBody>
      </p:sp>
      <p:sp>
        <p:nvSpPr>
          <p:cNvPr id="4" name="Slide Number Placeholder 3">
            <a:extLst>
              <a:ext uri="{FF2B5EF4-FFF2-40B4-BE49-F238E27FC236}">
                <a16:creationId xmlns:a16="http://schemas.microsoft.com/office/drawing/2014/main" id="{65B32818-B77A-7941-5E86-EA1676E02E99}"/>
              </a:ext>
            </a:extLst>
          </p:cNvPr>
          <p:cNvSpPr>
            <a:spLocks noGrp="1"/>
          </p:cNvSpPr>
          <p:nvPr>
            <p:ph type="sldNum" sz="quarter" idx="5"/>
          </p:nvPr>
        </p:nvSpPr>
        <p:spPr/>
        <p:txBody>
          <a:bodyPr/>
          <a:lstStyle/>
          <a:p>
            <a:fld id="{E0FA55B0-697E-6945-929E-033FFA5F7C95}" type="slidenum">
              <a:rPr lang="en-US" smtClean="0"/>
              <a:t>58</a:t>
            </a:fld>
            <a:endParaRPr lang="en-US"/>
          </a:p>
        </p:txBody>
      </p:sp>
    </p:spTree>
    <p:extLst>
      <p:ext uri="{BB962C8B-B14F-4D97-AF65-F5344CB8AC3E}">
        <p14:creationId xmlns:p14="http://schemas.microsoft.com/office/powerpoint/2010/main" val="662004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439C8-5286-5828-FB36-8B7C28DF9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1B783-7666-68AE-278B-8371E6716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A0D59-CE87-70A0-FBFD-3ADC6BDF1F8F}"/>
              </a:ext>
            </a:extLst>
          </p:cNvPr>
          <p:cNvSpPr>
            <a:spLocks noGrp="1"/>
          </p:cNvSpPr>
          <p:nvPr>
            <p:ph type="body" idx="1"/>
          </p:nvPr>
        </p:nvSpPr>
        <p:spPr/>
        <p:txBody>
          <a:bodyPr/>
          <a:lstStyle/>
          <a:p>
            <a:r>
              <a:rPr lang="en-US" b="0" i="0" dirty="0">
                <a:solidFill>
                  <a:srgbClr val="000C34"/>
                </a:solidFill>
                <a:effectLst/>
              </a:rPr>
              <a:t>Another element</a:t>
            </a:r>
          </a:p>
          <a:p>
            <a:r>
              <a:rPr lang="en-US" b="0" i="0" dirty="0">
                <a:solidFill>
                  <a:srgbClr val="000C34"/>
                </a:solidFill>
                <a:effectLst/>
              </a:rPr>
              <a:t>Diversions remove water from your river system at junctions in your reservoir network</a:t>
            </a:r>
          </a:p>
          <a:p>
            <a:r>
              <a:rPr lang="en-US" b="0" i="0" dirty="0">
                <a:solidFill>
                  <a:srgbClr val="000C34"/>
                </a:solidFill>
                <a:effectLst/>
              </a:rPr>
              <a:t>If a diversion is connected at its downstream end to another junction in the network, that diversion is said to be "connected" and the downstream junction will receive the routed diversion flow as inflow. Connected diversions have a reach component to allow you to specify the routing and channel losses through the diversion reach. If a diversion is </a:t>
            </a:r>
            <a:r>
              <a:rPr lang="en-US" b="0" i="1" dirty="0">
                <a:solidFill>
                  <a:srgbClr val="000C34"/>
                </a:solidFill>
                <a:effectLst/>
              </a:rPr>
              <a:t>not</a:t>
            </a:r>
            <a:r>
              <a:rPr lang="en-US" b="0" i="0" dirty="0">
                <a:solidFill>
                  <a:srgbClr val="000C34"/>
                </a:solidFill>
                <a:effectLst/>
              </a:rPr>
              <a:t> connected at its downstream end, it is said to be "unconnected", and it removes the diversion quantity of flow from the network completely.</a:t>
            </a:r>
            <a:endParaRPr lang="en-US" dirty="0"/>
          </a:p>
        </p:txBody>
      </p:sp>
      <p:sp>
        <p:nvSpPr>
          <p:cNvPr id="4" name="Slide Number Placeholder 3">
            <a:extLst>
              <a:ext uri="{FF2B5EF4-FFF2-40B4-BE49-F238E27FC236}">
                <a16:creationId xmlns:a16="http://schemas.microsoft.com/office/drawing/2014/main" id="{57509472-31E0-6BC5-2E43-F34BEB726649}"/>
              </a:ext>
            </a:extLst>
          </p:cNvPr>
          <p:cNvSpPr>
            <a:spLocks noGrp="1"/>
          </p:cNvSpPr>
          <p:nvPr>
            <p:ph type="sldNum" sz="quarter" idx="5"/>
          </p:nvPr>
        </p:nvSpPr>
        <p:spPr/>
        <p:txBody>
          <a:bodyPr/>
          <a:lstStyle/>
          <a:p>
            <a:fld id="{E0FA55B0-697E-6945-929E-033FFA5F7C95}" type="slidenum">
              <a:rPr lang="en-US" smtClean="0"/>
              <a:t>59</a:t>
            </a:fld>
            <a:endParaRPr lang="en-US"/>
          </a:p>
        </p:txBody>
      </p:sp>
    </p:spTree>
    <p:extLst>
      <p:ext uri="{BB962C8B-B14F-4D97-AF65-F5344CB8AC3E}">
        <p14:creationId xmlns:p14="http://schemas.microsoft.com/office/powerpoint/2010/main" val="174924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B5CF-12A6-5265-4D9F-7CD7C6F50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02F1C-5D7A-5424-D7C8-26C0C30AD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7C831-548E-CBD2-DA70-B36CA6467E26}"/>
              </a:ext>
            </a:extLst>
          </p:cNvPr>
          <p:cNvSpPr>
            <a:spLocks noGrp="1"/>
          </p:cNvSpPr>
          <p:nvPr>
            <p:ph type="body" idx="1"/>
          </p:nvPr>
        </p:nvSpPr>
        <p:spPr/>
        <p:txBody>
          <a:bodyPr/>
          <a:lstStyle/>
          <a:p>
            <a:r>
              <a:rPr lang="en-US" dirty="0"/>
              <a:t>Reservoir projects with hydropower generally fall into two distinct categories: storage reservoirs with sufficient capacity to regulate flow on a seasonal, daily or hourly basis, and run-of-river projects in which storage capacity is minor relative to the volume of flow.</a:t>
            </a:r>
          </a:p>
          <a:p>
            <a:endParaRPr lang="it-IT" dirty="0"/>
          </a:p>
        </p:txBody>
      </p:sp>
      <p:sp>
        <p:nvSpPr>
          <p:cNvPr id="4" name="Slide Number Placeholder 3">
            <a:extLst>
              <a:ext uri="{FF2B5EF4-FFF2-40B4-BE49-F238E27FC236}">
                <a16:creationId xmlns:a16="http://schemas.microsoft.com/office/drawing/2014/main" id="{6BAE2571-E53A-C173-47D4-693F803FD477}"/>
              </a:ext>
            </a:extLst>
          </p:cNvPr>
          <p:cNvSpPr>
            <a:spLocks noGrp="1"/>
          </p:cNvSpPr>
          <p:nvPr>
            <p:ph type="sldNum" sz="quarter" idx="5"/>
          </p:nvPr>
        </p:nvSpPr>
        <p:spPr/>
        <p:txBody>
          <a:bodyPr/>
          <a:lstStyle/>
          <a:p>
            <a:fld id="{E0FA55B0-697E-6945-929E-033FFA5F7C95}" type="slidenum">
              <a:rPr lang="en-US" smtClean="0"/>
              <a:t>6</a:t>
            </a:fld>
            <a:endParaRPr lang="en-US"/>
          </a:p>
        </p:txBody>
      </p:sp>
    </p:spTree>
    <p:extLst>
      <p:ext uri="{BB962C8B-B14F-4D97-AF65-F5344CB8AC3E}">
        <p14:creationId xmlns:p14="http://schemas.microsoft.com/office/powerpoint/2010/main" val="1406482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F34F-06A8-0DC5-DFFD-F9FE0B76F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CFA0-F5E8-AD5B-A42D-EB98CAA63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8DE18E-F16A-1D2B-54E2-5D6A6B0F0A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37FD4-8DEA-CC42-D022-CDD778FFB62A}"/>
              </a:ext>
            </a:extLst>
          </p:cNvPr>
          <p:cNvSpPr>
            <a:spLocks noGrp="1"/>
          </p:cNvSpPr>
          <p:nvPr>
            <p:ph type="sldNum" sz="quarter" idx="5"/>
          </p:nvPr>
        </p:nvSpPr>
        <p:spPr/>
        <p:txBody>
          <a:bodyPr/>
          <a:lstStyle/>
          <a:p>
            <a:fld id="{E0FA55B0-697E-6945-929E-033FFA5F7C95}" type="slidenum">
              <a:rPr lang="en-US" smtClean="0"/>
              <a:t>60</a:t>
            </a:fld>
            <a:endParaRPr lang="en-US"/>
          </a:p>
        </p:txBody>
      </p:sp>
    </p:spTree>
    <p:extLst>
      <p:ext uri="{BB962C8B-B14F-4D97-AF65-F5344CB8AC3E}">
        <p14:creationId xmlns:p14="http://schemas.microsoft.com/office/powerpoint/2010/main" val="274680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69F8-0E31-2D4B-837F-18D8366D8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1A663-3673-3728-FB15-799E6DA9F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65D22-44AE-A12C-B1D8-F3CC12DC2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10926F-2ED5-E023-617B-D4A5266BF179}"/>
              </a:ext>
            </a:extLst>
          </p:cNvPr>
          <p:cNvSpPr>
            <a:spLocks noGrp="1"/>
          </p:cNvSpPr>
          <p:nvPr>
            <p:ph type="sldNum" sz="quarter" idx="5"/>
          </p:nvPr>
        </p:nvSpPr>
        <p:spPr/>
        <p:txBody>
          <a:bodyPr/>
          <a:lstStyle/>
          <a:p>
            <a:fld id="{E0FA55B0-697E-6945-929E-033FFA5F7C95}" type="slidenum">
              <a:rPr lang="en-US" smtClean="0"/>
              <a:t>61</a:t>
            </a:fld>
            <a:endParaRPr lang="en-US"/>
          </a:p>
        </p:txBody>
      </p:sp>
    </p:spTree>
    <p:extLst>
      <p:ext uri="{BB962C8B-B14F-4D97-AF65-F5344CB8AC3E}">
        <p14:creationId xmlns:p14="http://schemas.microsoft.com/office/powerpoint/2010/main" val="3891276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2E7B-9844-EB09-73F5-A29317548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2AFDF-0D6C-16D5-4902-DC66935D1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6701A-A655-76DB-B52B-2739AA197359}"/>
              </a:ext>
            </a:extLst>
          </p:cNvPr>
          <p:cNvSpPr>
            <a:spLocks noGrp="1"/>
          </p:cNvSpPr>
          <p:nvPr>
            <p:ph type="body" idx="1"/>
          </p:nvPr>
        </p:nvSpPr>
        <p:spPr/>
        <p:txBody>
          <a:bodyPr/>
          <a:lstStyle/>
          <a:p>
            <a:r>
              <a:rPr lang="en-US" b="0" i="0" dirty="0">
                <a:solidFill>
                  <a:srgbClr val="000C34"/>
                </a:solidFill>
                <a:effectLst/>
              </a:rPr>
              <a:t>Diversions take priority over a reach or reservoir that may be connected to the outflow of the junction, so if there is not enough flow entering the diversion's source junction to meet the specified diversion quantity, the diversion will get all there is, and the downstream element will receive zero inflow. Although unusual, a diversion is allowed to have a negative diversion quantity; a negative diversion will be seen as inflow to the junction.</a:t>
            </a:r>
            <a:endParaRPr lang="en-US" dirty="0"/>
          </a:p>
        </p:txBody>
      </p:sp>
      <p:sp>
        <p:nvSpPr>
          <p:cNvPr id="4" name="Slide Number Placeholder 3">
            <a:extLst>
              <a:ext uri="{FF2B5EF4-FFF2-40B4-BE49-F238E27FC236}">
                <a16:creationId xmlns:a16="http://schemas.microsoft.com/office/drawing/2014/main" id="{BB8ABF7C-7921-E573-3B4D-420D21512D76}"/>
              </a:ext>
            </a:extLst>
          </p:cNvPr>
          <p:cNvSpPr>
            <a:spLocks noGrp="1"/>
          </p:cNvSpPr>
          <p:nvPr>
            <p:ph type="sldNum" sz="quarter" idx="5"/>
          </p:nvPr>
        </p:nvSpPr>
        <p:spPr/>
        <p:txBody>
          <a:bodyPr/>
          <a:lstStyle/>
          <a:p>
            <a:fld id="{E0FA55B0-697E-6945-929E-033FFA5F7C95}" type="slidenum">
              <a:rPr lang="en-US" smtClean="0"/>
              <a:t>62</a:t>
            </a:fld>
            <a:endParaRPr lang="en-US"/>
          </a:p>
        </p:txBody>
      </p:sp>
    </p:spTree>
    <p:extLst>
      <p:ext uri="{BB962C8B-B14F-4D97-AF65-F5344CB8AC3E}">
        <p14:creationId xmlns:p14="http://schemas.microsoft.com/office/powerpoint/2010/main" val="702314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D28F6-2704-B908-507C-440C75025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8596B-BD69-3171-52B7-EA8556FF9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DD986-F3AF-E2F4-74C2-9CBE99737855}"/>
              </a:ext>
            </a:extLst>
          </p:cNvPr>
          <p:cNvSpPr>
            <a:spLocks noGrp="1"/>
          </p:cNvSpPr>
          <p:nvPr>
            <p:ph type="body" idx="1"/>
          </p:nvPr>
        </p:nvSpPr>
        <p:spPr/>
        <p:txBody>
          <a:bodyPr/>
          <a:lstStyle/>
          <a:p>
            <a:r>
              <a:rPr lang="en-US" b="0" i="0" dirty="0">
                <a:solidFill>
                  <a:srgbClr val="000C34"/>
                </a:solidFill>
                <a:effectLst/>
              </a:rPr>
              <a:t>There can be some issues while </a:t>
            </a:r>
            <a:r>
              <a:rPr lang="en-US" b="0" i="0" dirty="0" err="1">
                <a:solidFill>
                  <a:srgbClr val="000C34"/>
                </a:solidFill>
                <a:effectLst/>
              </a:rPr>
              <a:t>copiyng</a:t>
            </a:r>
            <a:r>
              <a:rPr lang="en-US" b="0" i="0" dirty="0">
                <a:solidFill>
                  <a:srgbClr val="000C34"/>
                </a:solidFill>
                <a:effectLst/>
              </a:rPr>
              <a:t> the number. These are  </a:t>
            </a:r>
            <a:r>
              <a:rPr lang="en-US" dirty="0"/>
              <a:t>Problems caused by the language settings on your computer. To avoid this, please manually copy the numbers, or </a:t>
            </a:r>
            <a:r>
              <a:rPr lang="en-US" dirty="0" err="1"/>
              <a:t>triy</a:t>
            </a:r>
            <a:r>
              <a:rPr lang="en-US" dirty="0"/>
              <a:t> substitute the . With a comma or </a:t>
            </a:r>
            <a:r>
              <a:rPr lang="en-US" dirty="0" err="1"/>
              <a:t>viceversa</a:t>
            </a:r>
            <a:endParaRPr lang="en-US" dirty="0"/>
          </a:p>
        </p:txBody>
      </p:sp>
      <p:sp>
        <p:nvSpPr>
          <p:cNvPr id="4" name="Slide Number Placeholder 3">
            <a:extLst>
              <a:ext uri="{FF2B5EF4-FFF2-40B4-BE49-F238E27FC236}">
                <a16:creationId xmlns:a16="http://schemas.microsoft.com/office/drawing/2014/main" id="{DF15F218-0A8E-DD7D-B074-9192AE51FADA}"/>
              </a:ext>
            </a:extLst>
          </p:cNvPr>
          <p:cNvSpPr>
            <a:spLocks noGrp="1"/>
          </p:cNvSpPr>
          <p:nvPr>
            <p:ph type="sldNum" sz="quarter" idx="5"/>
          </p:nvPr>
        </p:nvSpPr>
        <p:spPr/>
        <p:txBody>
          <a:bodyPr/>
          <a:lstStyle/>
          <a:p>
            <a:fld id="{E0FA55B0-697E-6945-929E-033FFA5F7C95}" type="slidenum">
              <a:rPr lang="en-US" smtClean="0"/>
              <a:t>63</a:t>
            </a:fld>
            <a:endParaRPr lang="en-US"/>
          </a:p>
        </p:txBody>
      </p:sp>
    </p:spTree>
    <p:extLst>
      <p:ext uri="{BB962C8B-B14F-4D97-AF65-F5344CB8AC3E}">
        <p14:creationId xmlns:p14="http://schemas.microsoft.com/office/powerpoint/2010/main" val="24915796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A55B0-697E-6945-929E-033FFA5F7C95}" type="slidenum">
              <a:rPr lang="en-US" smtClean="0"/>
              <a:t>64</a:t>
            </a:fld>
            <a:endParaRPr lang="en-US"/>
          </a:p>
        </p:txBody>
      </p:sp>
    </p:spTree>
    <p:extLst>
      <p:ext uri="{BB962C8B-B14F-4D97-AF65-F5344CB8AC3E}">
        <p14:creationId xmlns:p14="http://schemas.microsoft.com/office/powerpoint/2010/main" val="34157372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0647-7353-94ED-62EC-21B0DFF6A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29E8E-2D4E-D3E9-26BD-2772601AB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6E275-7632-4613-69BD-A517BC5988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BC2447-AFCE-C89E-60D3-3F120643BBD8}"/>
              </a:ext>
            </a:extLst>
          </p:cNvPr>
          <p:cNvSpPr>
            <a:spLocks noGrp="1"/>
          </p:cNvSpPr>
          <p:nvPr>
            <p:ph type="sldNum" sz="quarter" idx="5"/>
          </p:nvPr>
        </p:nvSpPr>
        <p:spPr/>
        <p:txBody>
          <a:bodyPr/>
          <a:lstStyle/>
          <a:p>
            <a:fld id="{E0FA55B0-697E-6945-929E-033FFA5F7C95}" type="slidenum">
              <a:rPr lang="en-US" smtClean="0"/>
              <a:t>65</a:t>
            </a:fld>
            <a:endParaRPr lang="en-US"/>
          </a:p>
        </p:txBody>
      </p:sp>
    </p:spTree>
    <p:extLst>
      <p:ext uri="{BB962C8B-B14F-4D97-AF65-F5344CB8AC3E}">
        <p14:creationId xmlns:p14="http://schemas.microsoft.com/office/powerpoint/2010/main" val="3279105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51247-3BA6-9364-8E80-C3275A32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DFBD9-E3F3-7BF8-458C-1D21C370C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62F5C-3CC7-B851-1BAE-B4FE81B085DB}"/>
              </a:ext>
            </a:extLst>
          </p:cNvPr>
          <p:cNvSpPr>
            <a:spLocks noGrp="1"/>
          </p:cNvSpPr>
          <p:nvPr>
            <p:ph type="body" idx="1"/>
          </p:nvPr>
        </p:nvSpPr>
        <p:spPr/>
        <p:txBody>
          <a:bodyPr/>
          <a:lstStyle/>
          <a:p>
            <a:r>
              <a:rPr lang="en-US" b="0" i="0" dirty="0">
                <a:solidFill>
                  <a:srgbClr val="000C34"/>
                </a:solidFill>
                <a:effectLst/>
              </a:rPr>
              <a:t>The </a:t>
            </a:r>
            <a:r>
              <a:rPr lang="en-US" b="1" i="0" dirty="0">
                <a:solidFill>
                  <a:srgbClr val="000C34"/>
                </a:solidFill>
                <a:effectLst/>
                <a:latin typeface="roboto-medium"/>
              </a:rPr>
              <a:t>Physical</a:t>
            </a:r>
            <a:r>
              <a:rPr lang="en-US" b="0" i="0" dirty="0">
                <a:solidFill>
                  <a:srgbClr val="000C34"/>
                </a:solidFill>
                <a:effectLst/>
              </a:rPr>
              <a:t> tab of the </a:t>
            </a:r>
            <a:r>
              <a:rPr lang="en-US" b="1" i="0" dirty="0">
                <a:solidFill>
                  <a:srgbClr val="000C34"/>
                </a:solidFill>
                <a:effectLst/>
                <a:latin typeface="roboto-medium"/>
              </a:rPr>
              <a:t>Reservoir</a:t>
            </a:r>
            <a:r>
              <a:rPr lang="en-US" b="0" i="0" dirty="0">
                <a:solidFill>
                  <a:srgbClr val="000C34"/>
                </a:solidFill>
                <a:effectLst/>
              </a:rPr>
              <a:t> </a:t>
            </a:r>
            <a:r>
              <a:rPr lang="en-US" b="1" i="0" dirty="0">
                <a:solidFill>
                  <a:srgbClr val="000C34"/>
                </a:solidFill>
                <a:effectLst/>
                <a:latin typeface="roboto-medium"/>
              </a:rPr>
              <a:t>Editor</a:t>
            </a:r>
            <a:r>
              <a:rPr lang="en-US" b="0" i="0" dirty="0">
                <a:solidFill>
                  <a:srgbClr val="000C34"/>
                </a:solidFill>
                <a:effectLst/>
              </a:rPr>
              <a:t> uses a "tree structure" to represent the hierarchical relationship between the reservoir and its elements. This tree structure is called the </a:t>
            </a:r>
            <a:r>
              <a:rPr lang="en-US" b="1" i="0" dirty="0">
                <a:solidFill>
                  <a:srgbClr val="000C34"/>
                </a:solidFill>
                <a:effectLst/>
                <a:latin typeface="roboto-medium"/>
              </a:rPr>
              <a:t>Reservoir Tree</a:t>
            </a:r>
            <a:r>
              <a:rPr lang="en-US" b="0" i="0" dirty="0">
                <a:solidFill>
                  <a:srgbClr val="000C34"/>
                </a:solidFill>
                <a:effectLst/>
              </a:rPr>
              <a:t> and is shown at the left side of the </a:t>
            </a:r>
            <a:r>
              <a:rPr lang="en-US" b="1" i="0" dirty="0">
                <a:solidFill>
                  <a:srgbClr val="000C34"/>
                </a:solidFill>
                <a:effectLst/>
                <a:latin typeface="roboto-medium"/>
              </a:rPr>
              <a:t>Physical Tab</a:t>
            </a:r>
            <a:r>
              <a:rPr lang="en-US" b="0" i="0" dirty="0">
                <a:solidFill>
                  <a:srgbClr val="000C34"/>
                </a:solidFill>
                <a:effectLst/>
              </a:rPr>
              <a:t> of the </a:t>
            </a:r>
            <a:r>
              <a:rPr lang="en-US" b="1" i="0" dirty="0">
                <a:solidFill>
                  <a:srgbClr val="000C34"/>
                </a:solidFill>
                <a:effectLst/>
                <a:latin typeface="roboto-medium"/>
              </a:rPr>
              <a:t>Reservoir Editor.</a:t>
            </a:r>
            <a:endParaRPr lang="en-US" dirty="0"/>
          </a:p>
        </p:txBody>
      </p:sp>
      <p:sp>
        <p:nvSpPr>
          <p:cNvPr id="4" name="Slide Number Placeholder 3">
            <a:extLst>
              <a:ext uri="{FF2B5EF4-FFF2-40B4-BE49-F238E27FC236}">
                <a16:creationId xmlns:a16="http://schemas.microsoft.com/office/drawing/2014/main" id="{5AF122AA-027F-B33B-DE4A-583872AC1A6A}"/>
              </a:ext>
            </a:extLst>
          </p:cNvPr>
          <p:cNvSpPr>
            <a:spLocks noGrp="1"/>
          </p:cNvSpPr>
          <p:nvPr>
            <p:ph type="sldNum" sz="quarter" idx="5"/>
          </p:nvPr>
        </p:nvSpPr>
        <p:spPr/>
        <p:txBody>
          <a:bodyPr/>
          <a:lstStyle/>
          <a:p>
            <a:fld id="{E0FA55B0-697E-6945-929E-033FFA5F7C95}" type="slidenum">
              <a:rPr lang="en-US" smtClean="0"/>
              <a:t>66</a:t>
            </a:fld>
            <a:endParaRPr lang="en-US"/>
          </a:p>
        </p:txBody>
      </p:sp>
    </p:spTree>
    <p:extLst>
      <p:ext uri="{BB962C8B-B14F-4D97-AF65-F5344CB8AC3E}">
        <p14:creationId xmlns:p14="http://schemas.microsoft.com/office/powerpoint/2010/main" val="5231862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3FAF-6F7C-0785-934B-7E9A04CB8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103D7-7D60-7C79-91E2-09ED7B08B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3B8D2-FBED-81E2-4516-5FA412969DE8}"/>
              </a:ext>
            </a:extLst>
          </p:cNvPr>
          <p:cNvSpPr>
            <a:spLocks noGrp="1"/>
          </p:cNvSpPr>
          <p:nvPr>
            <p:ph type="body" idx="1"/>
          </p:nvPr>
        </p:nvSpPr>
        <p:spPr/>
        <p:txBody>
          <a:bodyPr/>
          <a:lstStyle/>
          <a:p>
            <a:pPr algn="l"/>
            <a:r>
              <a:rPr lang="en-US" b="0" i="0" dirty="0">
                <a:solidFill>
                  <a:srgbClr val="000C34"/>
                </a:solidFill>
                <a:effectLst/>
              </a:rPr>
              <a:t>By default, each reservoir has two </a:t>
            </a:r>
            <a:r>
              <a:rPr lang="en-US" b="0" i="1" dirty="0">
                <a:solidFill>
                  <a:srgbClr val="000C34"/>
                </a:solidFill>
                <a:effectLst/>
              </a:rPr>
              <a:t>elements</a:t>
            </a:r>
            <a:r>
              <a:rPr lang="en-US" b="0" i="0" dirty="0">
                <a:solidFill>
                  <a:srgbClr val="000C34"/>
                </a:solidFill>
                <a:effectLst/>
              </a:rPr>
              <a:t>:</a:t>
            </a:r>
          </a:p>
          <a:p>
            <a:pPr algn="l">
              <a:buFont typeface="Arial" panose="020B0604020202020204" pitchFamily="34" charset="0"/>
              <a:buChar char="•"/>
            </a:pPr>
            <a:r>
              <a:rPr lang="en-US" b="0" i="0" dirty="0">
                <a:solidFill>
                  <a:srgbClr val="000C34"/>
                </a:solidFill>
                <a:effectLst/>
              </a:rPr>
              <a:t>the </a:t>
            </a:r>
            <a:r>
              <a:rPr lang="en-US" b="1" i="0" dirty="0">
                <a:solidFill>
                  <a:srgbClr val="000C34"/>
                </a:solidFill>
                <a:effectLst/>
              </a:rPr>
              <a:t>Pool</a:t>
            </a:r>
            <a:r>
              <a:rPr lang="en-US" b="0" i="0" dirty="0">
                <a:solidFill>
                  <a:srgbClr val="000C34"/>
                </a:solidFill>
                <a:effectLst/>
              </a:rPr>
              <a:t> </a:t>
            </a:r>
          </a:p>
          <a:p>
            <a:pPr algn="l">
              <a:buFont typeface="Arial" panose="020B0604020202020204" pitchFamily="34" charset="0"/>
              <a:buChar char="•"/>
            </a:pPr>
            <a:r>
              <a:rPr lang="en-US" b="0" i="0" dirty="0">
                <a:solidFill>
                  <a:srgbClr val="000C34"/>
                </a:solidFill>
                <a:effectLst/>
              </a:rPr>
              <a:t>the </a:t>
            </a:r>
            <a:r>
              <a:rPr lang="en-US" b="1" i="0" dirty="0">
                <a:solidFill>
                  <a:srgbClr val="000C34"/>
                </a:solidFill>
                <a:effectLst/>
              </a:rPr>
              <a:t>Dam</a:t>
            </a:r>
            <a:r>
              <a:rPr lang="en-US" b="0" i="0" dirty="0">
                <a:solidFill>
                  <a:srgbClr val="000C34"/>
                </a:solidFill>
                <a:effectLst/>
              </a:rPr>
              <a:t> </a:t>
            </a:r>
          </a:p>
          <a:p>
            <a:pPr algn="l"/>
            <a:r>
              <a:rPr lang="en-US" b="0" i="0" dirty="0">
                <a:solidFill>
                  <a:srgbClr val="000C34"/>
                </a:solidFill>
                <a:effectLst/>
              </a:rPr>
              <a:t>Other </a:t>
            </a:r>
            <a:r>
              <a:rPr lang="en-US" b="0" i="1" dirty="0">
                <a:solidFill>
                  <a:srgbClr val="000C34"/>
                </a:solidFill>
                <a:effectLst/>
              </a:rPr>
              <a:t>Elements</a:t>
            </a:r>
            <a:r>
              <a:rPr lang="en-US" b="0" i="0" dirty="0">
                <a:solidFill>
                  <a:srgbClr val="000C34"/>
                </a:solidFill>
                <a:effectLst/>
              </a:rPr>
              <a:t> that can be added to the </a:t>
            </a:r>
            <a:r>
              <a:rPr lang="en-US" b="1" i="0" dirty="0">
                <a:solidFill>
                  <a:srgbClr val="000C34"/>
                </a:solidFill>
                <a:effectLst/>
                <a:latin typeface="roboto-medium"/>
              </a:rPr>
              <a:t>Reservoir Tree</a:t>
            </a:r>
            <a:r>
              <a:rPr lang="en-US" b="0" i="0" dirty="0">
                <a:solidFill>
                  <a:srgbClr val="000C34"/>
                </a:solidFill>
                <a:effectLst/>
              </a:rPr>
              <a:t> include:</a:t>
            </a:r>
          </a:p>
          <a:p>
            <a:pPr algn="l">
              <a:buFont typeface="Arial" panose="020B0604020202020204" pitchFamily="34" charset="0"/>
              <a:buChar char="•"/>
            </a:pPr>
            <a:r>
              <a:rPr lang="en-US" b="1" i="0" dirty="0">
                <a:solidFill>
                  <a:srgbClr val="000C34"/>
                </a:solidFill>
                <a:effectLst/>
              </a:rPr>
              <a:t>Controlled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Uncontrolled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Power Plants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Pumps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Outlet Groups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Diverted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Evaporation</a:t>
            </a:r>
            <a:r>
              <a:rPr lang="en-US" b="0" i="0" dirty="0">
                <a:solidFill>
                  <a:srgbClr val="000C34"/>
                </a:solidFill>
                <a:effectLst/>
              </a:rPr>
              <a:t> , </a:t>
            </a:r>
            <a:r>
              <a:rPr lang="en-US" b="1" i="0" dirty="0">
                <a:solidFill>
                  <a:srgbClr val="000C34"/>
                </a:solidFill>
                <a:effectLst/>
              </a:rPr>
              <a:t>Seepage</a:t>
            </a:r>
            <a:r>
              <a:rPr lang="en-US" b="0" i="0" dirty="0">
                <a:solidFill>
                  <a:srgbClr val="000C34"/>
                </a:solidFill>
                <a:effectLst/>
              </a:rPr>
              <a:t> , and </a:t>
            </a:r>
            <a:r>
              <a:rPr lang="en-US" b="1" i="0" dirty="0">
                <a:solidFill>
                  <a:srgbClr val="000C34"/>
                </a:solidFill>
                <a:effectLst/>
              </a:rPr>
              <a:t>Leakage</a:t>
            </a:r>
            <a:r>
              <a:rPr lang="en-US" b="0" i="0" dirty="0">
                <a:solidFill>
                  <a:srgbClr val="000C34"/>
                </a:solidFill>
                <a:effectLst/>
              </a:rPr>
              <a:t>  losses, and</a:t>
            </a:r>
          </a:p>
          <a:p>
            <a:pPr algn="l">
              <a:buFont typeface="Arial" panose="020B0604020202020204" pitchFamily="34" charset="0"/>
              <a:buChar char="•"/>
            </a:pPr>
            <a:r>
              <a:rPr lang="en-US" b="1" i="0" dirty="0">
                <a:solidFill>
                  <a:srgbClr val="000C34"/>
                </a:solidFill>
                <a:effectLst/>
              </a:rPr>
              <a:t>Tailwater Elevation</a:t>
            </a:r>
            <a:r>
              <a:rPr lang="en-US" b="0" i="0" dirty="0">
                <a:solidFill>
                  <a:srgbClr val="000C34"/>
                </a:solidFill>
                <a:effectLst/>
              </a:rPr>
              <a:t>  and </a:t>
            </a:r>
            <a:r>
              <a:rPr lang="en-US" b="1" i="0" dirty="0">
                <a:solidFill>
                  <a:srgbClr val="000C34"/>
                </a:solidFill>
                <a:effectLst/>
              </a:rPr>
              <a:t>Forebay Head Loss</a:t>
            </a:r>
            <a:r>
              <a:rPr lang="en-US" b="0" i="0" dirty="0">
                <a:solidFill>
                  <a:srgbClr val="000C34"/>
                </a:solidFill>
                <a:effectLst/>
              </a:rPr>
              <a:t>  specifications.</a:t>
            </a:r>
          </a:p>
          <a:p>
            <a:r>
              <a:rPr lang="en-US" b="0" i="0" dirty="0">
                <a:solidFill>
                  <a:srgbClr val="000C34"/>
                </a:solidFill>
                <a:effectLst/>
              </a:rPr>
              <a:t>When you select an element (node) in the </a:t>
            </a:r>
            <a:r>
              <a:rPr lang="en-US" b="1" i="0" dirty="0">
                <a:solidFill>
                  <a:srgbClr val="000C34"/>
                </a:solidFill>
                <a:effectLst/>
                <a:latin typeface="roboto-medium"/>
              </a:rPr>
              <a:t>Reservoir Tree </a:t>
            </a:r>
            <a:r>
              <a:rPr lang="en-US" b="0" i="0" dirty="0">
                <a:solidFill>
                  <a:srgbClr val="000C34"/>
                </a:solidFill>
                <a:effectLst/>
              </a:rPr>
              <a:t>The </a:t>
            </a:r>
            <a:r>
              <a:rPr lang="en-US" b="1" i="0" dirty="0">
                <a:solidFill>
                  <a:srgbClr val="000C34"/>
                </a:solidFill>
                <a:effectLst/>
                <a:latin typeface="roboto-medium"/>
              </a:rPr>
              <a:t>Edit Panel</a:t>
            </a:r>
            <a:r>
              <a:rPr lang="en-US" b="0" i="0" dirty="0">
                <a:solidFill>
                  <a:srgbClr val="000C34"/>
                </a:solidFill>
                <a:effectLst/>
              </a:rPr>
              <a:t> to the right of the Reservoir Tree will display the </a:t>
            </a:r>
            <a:r>
              <a:rPr lang="en-US" b="0" i="1" dirty="0">
                <a:solidFill>
                  <a:srgbClr val="000C34"/>
                </a:solidFill>
                <a:effectLst/>
              </a:rPr>
              <a:t>edit pane</a:t>
            </a:r>
            <a:r>
              <a:rPr lang="en-US" b="0" i="0" dirty="0">
                <a:solidFill>
                  <a:srgbClr val="000C34"/>
                </a:solidFill>
                <a:effectLst/>
              </a:rPr>
              <a:t> for the selected component</a:t>
            </a:r>
            <a:endParaRPr lang="en-US" dirty="0"/>
          </a:p>
        </p:txBody>
      </p:sp>
      <p:sp>
        <p:nvSpPr>
          <p:cNvPr id="4" name="Slide Number Placeholder 3">
            <a:extLst>
              <a:ext uri="{FF2B5EF4-FFF2-40B4-BE49-F238E27FC236}">
                <a16:creationId xmlns:a16="http://schemas.microsoft.com/office/drawing/2014/main" id="{775C284C-8B82-FF50-AAF7-530DF7F60288}"/>
              </a:ext>
            </a:extLst>
          </p:cNvPr>
          <p:cNvSpPr>
            <a:spLocks noGrp="1"/>
          </p:cNvSpPr>
          <p:nvPr>
            <p:ph type="sldNum" sz="quarter" idx="5"/>
          </p:nvPr>
        </p:nvSpPr>
        <p:spPr/>
        <p:txBody>
          <a:bodyPr/>
          <a:lstStyle/>
          <a:p>
            <a:fld id="{E0FA55B0-697E-6945-929E-033FFA5F7C95}" type="slidenum">
              <a:rPr lang="en-US" smtClean="0"/>
              <a:t>67</a:t>
            </a:fld>
            <a:endParaRPr lang="en-US"/>
          </a:p>
        </p:txBody>
      </p:sp>
    </p:spTree>
    <p:extLst>
      <p:ext uri="{BB962C8B-B14F-4D97-AF65-F5344CB8AC3E}">
        <p14:creationId xmlns:p14="http://schemas.microsoft.com/office/powerpoint/2010/main" val="14318305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66C8D-537F-26FF-D54A-2239A27ED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28DB8-7E61-6BA3-5C96-092C781B7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4A7D8-78B7-C3FE-BEBC-D52CB91C086D}"/>
              </a:ext>
            </a:extLst>
          </p:cNvPr>
          <p:cNvSpPr>
            <a:spLocks noGrp="1"/>
          </p:cNvSpPr>
          <p:nvPr>
            <p:ph type="body" idx="1"/>
          </p:nvPr>
        </p:nvSpPr>
        <p:spPr/>
        <p:txBody>
          <a:bodyPr/>
          <a:lstStyle/>
          <a:p>
            <a:pPr algn="l"/>
            <a:r>
              <a:rPr lang="en-US" b="0" i="0" dirty="0">
                <a:solidFill>
                  <a:srgbClr val="000C34"/>
                </a:solidFill>
                <a:effectLst/>
              </a:rPr>
              <a:t>By default, each reservoir has two </a:t>
            </a:r>
            <a:r>
              <a:rPr lang="en-US" b="0" i="1" dirty="0">
                <a:solidFill>
                  <a:srgbClr val="000C34"/>
                </a:solidFill>
                <a:effectLst/>
              </a:rPr>
              <a:t>elements</a:t>
            </a:r>
            <a:r>
              <a:rPr lang="en-US" b="0" i="0" dirty="0">
                <a:solidFill>
                  <a:srgbClr val="000C34"/>
                </a:solidFill>
                <a:effectLst/>
              </a:rPr>
              <a:t>:</a:t>
            </a:r>
          </a:p>
          <a:p>
            <a:pPr algn="l">
              <a:buFont typeface="Arial" panose="020B0604020202020204" pitchFamily="34" charset="0"/>
              <a:buChar char="•"/>
            </a:pPr>
            <a:r>
              <a:rPr lang="en-US" b="0" i="0" dirty="0">
                <a:solidFill>
                  <a:srgbClr val="000C34"/>
                </a:solidFill>
                <a:effectLst/>
              </a:rPr>
              <a:t>the </a:t>
            </a:r>
            <a:r>
              <a:rPr lang="en-US" b="1" i="0" dirty="0">
                <a:solidFill>
                  <a:srgbClr val="000C34"/>
                </a:solidFill>
                <a:effectLst/>
              </a:rPr>
              <a:t>Pool</a:t>
            </a:r>
            <a:r>
              <a:rPr lang="en-US" b="0" i="0" dirty="0">
                <a:solidFill>
                  <a:srgbClr val="000C34"/>
                </a:solidFill>
                <a:effectLst/>
              </a:rPr>
              <a:t> </a:t>
            </a:r>
          </a:p>
          <a:p>
            <a:pPr algn="l">
              <a:buFont typeface="Arial" panose="020B0604020202020204" pitchFamily="34" charset="0"/>
              <a:buChar char="•"/>
            </a:pPr>
            <a:r>
              <a:rPr lang="en-US" b="0" i="0" dirty="0">
                <a:solidFill>
                  <a:srgbClr val="000C34"/>
                </a:solidFill>
                <a:effectLst/>
              </a:rPr>
              <a:t>the </a:t>
            </a:r>
            <a:r>
              <a:rPr lang="en-US" b="1" i="0" dirty="0">
                <a:solidFill>
                  <a:srgbClr val="000C34"/>
                </a:solidFill>
                <a:effectLst/>
              </a:rPr>
              <a:t>Dam</a:t>
            </a:r>
            <a:r>
              <a:rPr lang="en-US" b="0" i="0" dirty="0">
                <a:solidFill>
                  <a:srgbClr val="000C34"/>
                </a:solidFill>
                <a:effectLst/>
              </a:rPr>
              <a:t> </a:t>
            </a:r>
          </a:p>
          <a:p>
            <a:pPr algn="l"/>
            <a:r>
              <a:rPr lang="en-US" b="0" i="0" dirty="0">
                <a:solidFill>
                  <a:srgbClr val="000C34"/>
                </a:solidFill>
                <a:effectLst/>
              </a:rPr>
              <a:t>Other </a:t>
            </a:r>
            <a:r>
              <a:rPr lang="en-US" b="0" i="1" dirty="0">
                <a:solidFill>
                  <a:srgbClr val="000C34"/>
                </a:solidFill>
                <a:effectLst/>
              </a:rPr>
              <a:t>Elements</a:t>
            </a:r>
            <a:r>
              <a:rPr lang="en-US" b="0" i="0" dirty="0">
                <a:solidFill>
                  <a:srgbClr val="000C34"/>
                </a:solidFill>
                <a:effectLst/>
              </a:rPr>
              <a:t> that can be added to the </a:t>
            </a:r>
            <a:r>
              <a:rPr lang="en-US" b="1" i="0" dirty="0">
                <a:solidFill>
                  <a:srgbClr val="000C34"/>
                </a:solidFill>
                <a:effectLst/>
                <a:latin typeface="roboto-medium"/>
              </a:rPr>
              <a:t>Reservoir Tree</a:t>
            </a:r>
            <a:r>
              <a:rPr lang="en-US" b="0" i="0" dirty="0">
                <a:solidFill>
                  <a:srgbClr val="000C34"/>
                </a:solidFill>
                <a:effectLst/>
              </a:rPr>
              <a:t> include:</a:t>
            </a:r>
          </a:p>
          <a:p>
            <a:pPr algn="l">
              <a:buFont typeface="Arial" panose="020B0604020202020204" pitchFamily="34" charset="0"/>
              <a:buChar char="•"/>
            </a:pPr>
            <a:r>
              <a:rPr lang="en-US" b="1" i="0" dirty="0">
                <a:solidFill>
                  <a:srgbClr val="000C34"/>
                </a:solidFill>
                <a:effectLst/>
              </a:rPr>
              <a:t>Controlled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Uncontrolled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Power Plants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Pumps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Outlet Groups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Diverted Outlets</a:t>
            </a:r>
            <a:r>
              <a:rPr lang="en-US" b="0" i="0" dirty="0">
                <a:solidFill>
                  <a:srgbClr val="000C34"/>
                </a:solidFill>
                <a:effectLst/>
              </a:rPr>
              <a:t> ,</a:t>
            </a:r>
          </a:p>
          <a:p>
            <a:pPr algn="l">
              <a:buFont typeface="Arial" panose="020B0604020202020204" pitchFamily="34" charset="0"/>
              <a:buChar char="•"/>
            </a:pPr>
            <a:r>
              <a:rPr lang="en-US" b="1" i="0" dirty="0">
                <a:solidFill>
                  <a:srgbClr val="000C34"/>
                </a:solidFill>
                <a:effectLst/>
              </a:rPr>
              <a:t>Evaporation</a:t>
            </a:r>
            <a:r>
              <a:rPr lang="en-US" b="0" i="0" dirty="0">
                <a:solidFill>
                  <a:srgbClr val="000C34"/>
                </a:solidFill>
                <a:effectLst/>
              </a:rPr>
              <a:t> , </a:t>
            </a:r>
            <a:r>
              <a:rPr lang="en-US" b="1" i="0" dirty="0">
                <a:solidFill>
                  <a:srgbClr val="000C34"/>
                </a:solidFill>
                <a:effectLst/>
              </a:rPr>
              <a:t>Seepage</a:t>
            </a:r>
            <a:r>
              <a:rPr lang="en-US" b="0" i="0" dirty="0">
                <a:solidFill>
                  <a:srgbClr val="000C34"/>
                </a:solidFill>
                <a:effectLst/>
              </a:rPr>
              <a:t> , and </a:t>
            </a:r>
            <a:r>
              <a:rPr lang="en-US" b="1" i="0" dirty="0">
                <a:solidFill>
                  <a:srgbClr val="000C34"/>
                </a:solidFill>
                <a:effectLst/>
              </a:rPr>
              <a:t>Leakage</a:t>
            </a:r>
            <a:r>
              <a:rPr lang="en-US" b="0" i="0" dirty="0">
                <a:solidFill>
                  <a:srgbClr val="000C34"/>
                </a:solidFill>
                <a:effectLst/>
              </a:rPr>
              <a:t>  losses, and</a:t>
            </a:r>
          </a:p>
          <a:p>
            <a:pPr algn="l">
              <a:buFont typeface="Arial" panose="020B0604020202020204" pitchFamily="34" charset="0"/>
              <a:buChar char="•"/>
            </a:pPr>
            <a:r>
              <a:rPr lang="en-US" b="1" i="0" dirty="0">
                <a:solidFill>
                  <a:srgbClr val="000C34"/>
                </a:solidFill>
                <a:effectLst/>
              </a:rPr>
              <a:t>Tailwater Elevation</a:t>
            </a:r>
            <a:r>
              <a:rPr lang="en-US" b="0" i="0" dirty="0">
                <a:solidFill>
                  <a:srgbClr val="000C34"/>
                </a:solidFill>
                <a:effectLst/>
              </a:rPr>
              <a:t>  and </a:t>
            </a:r>
            <a:r>
              <a:rPr lang="en-US" b="1" i="0" dirty="0">
                <a:solidFill>
                  <a:srgbClr val="000C34"/>
                </a:solidFill>
                <a:effectLst/>
              </a:rPr>
              <a:t>Forebay Head Loss</a:t>
            </a:r>
            <a:r>
              <a:rPr lang="en-US" b="0" i="0" dirty="0">
                <a:solidFill>
                  <a:srgbClr val="000C34"/>
                </a:solidFill>
                <a:effectLst/>
              </a:rPr>
              <a:t>  specifications.</a:t>
            </a:r>
          </a:p>
          <a:p>
            <a:r>
              <a:rPr lang="en-US" b="0" i="0" dirty="0">
                <a:solidFill>
                  <a:srgbClr val="000C34"/>
                </a:solidFill>
                <a:effectLst/>
              </a:rPr>
              <a:t>When you select an element (node) in the </a:t>
            </a:r>
            <a:r>
              <a:rPr lang="en-US" b="1" i="0" dirty="0">
                <a:solidFill>
                  <a:srgbClr val="000C34"/>
                </a:solidFill>
                <a:effectLst/>
                <a:latin typeface="roboto-medium"/>
              </a:rPr>
              <a:t>Reservoir Tree </a:t>
            </a:r>
            <a:r>
              <a:rPr lang="en-US" b="0" i="0" dirty="0">
                <a:solidFill>
                  <a:srgbClr val="000C34"/>
                </a:solidFill>
                <a:effectLst/>
              </a:rPr>
              <a:t>The </a:t>
            </a:r>
            <a:r>
              <a:rPr lang="en-US" b="1" i="0" dirty="0">
                <a:solidFill>
                  <a:srgbClr val="000C34"/>
                </a:solidFill>
                <a:effectLst/>
                <a:latin typeface="roboto-medium"/>
              </a:rPr>
              <a:t>Edit Panel</a:t>
            </a:r>
            <a:r>
              <a:rPr lang="en-US" b="0" i="0" dirty="0">
                <a:solidFill>
                  <a:srgbClr val="000C34"/>
                </a:solidFill>
                <a:effectLst/>
              </a:rPr>
              <a:t> to the right of the Reservoir Tree will display the </a:t>
            </a:r>
            <a:r>
              <a:rPr lang="en-US" b="0" i="1" dirty="0">
                <a:solidFill>
                  <a:srgbClr val="000C34"/>
                </a:solidFill>
                <a:effectLst/>
              </a:rPr>
              <a:t>edit pane</a:t>
            </a:r>
            <a:r>
              <a:rPr lang="en-US" b="0" i="0" dirty="0">
                <a:solidFill>
                  <a:srgbClr val="000C34"/>
                </a:solidFill>
                <a:effectLst/>
              </a:rPr>
              <a:t> for the selected component</a:t>
            </a:r>
            <a:endParaRPr lang="en-US" dirty="0"/>
          </a:p>
        </p:txBody>
      </p:sp>
      <p:sp>
        <p:nvSpPr>
          <p:cNvPr id="4" name="Slide Number Placeholder 3">
            <a:extLst>
              <a:ext uri="{FF2B5EF4-FFF2-40B4-BE49-F238E27FC236}">
                <a16:creationId xmlns:a16="http://schemas.microsoft.com/office/drawing/2014/main" id="{CEA14E65-31B1-6EA3-C28B-E42C5FB55F91}"/>
              </a:ext>
            </a:extLst>
          </p:cNvPr>
          <p:cNvSpPr>
            <a:spLocks noGrp="1"/>
          </p:cNvSpPr>
          <p:nvPr>
            <p:ph type="sldNum" sz="quarter" idx="5"/>
          </p:nvPr>
        </p:nvSpPr>
        <p:spPr/>
        <p:txBody>
          <a:bodyPr/>
          <a:lstStyle/>
          <a:p>
            <a:fld id="{E0FA55B0-697E-6945-929E-033FFA5F7C95}" type="slidenum">
              <a:rPr lang="en-US" smtClean="0"/>
              <a:t>68</a:t>
            </a:fld>
            <a:endParaRPr lang="en-US"/>
          </a:p>
        </p:txBody>
      </p:sp>
    </p:spTree>
    <p:extLst>
      <p:ext uri="{BB962C8B-B14F-4D97-AF65-F5344CB8AC3E}">
        <p14:creationId xmlns:p14="http://schemas.microsoft.com/office/powerpoint/2010/main" val="2631555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4633A-38AE-B892-6072-42EB277FD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22E7A-1A81-9D6F-F03E-61D74BD76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ED03A-DBE7-1252-3D84-4326A9DC971F}"/>
              </a:ext>
            </a:extLst>
          </p:cNvPr>
          <p:cNvSpPr>
            <a:spLocks noGrp="1"/>
          </p:cNvSpPr>
          <p:nvPr>
            <p:ph type="body" idx="1"/>
          </p:nvPr>
        </p:nvSpPr>
        <p:spPr/>
        <p:txBody>
          <a:bodyPr/>
          <a:lstStyle/>
          <a:p>
            <a:pPr algn="l"/>
            <a:r>
              <a:rPr lang="en-US" b="0" i="0" dirty="0">
                <a:solidFill>
                  <a:srgbClr val="000C34"/>
                </a:solidFill>
                <a:effectLst/>
              </a:rPr>
              <a:t>Below the name of the Dam, the Dam pane contains a non-editable table displaying the </a:t>
            </a:r>
            <a:r>
              <a:rPr lang="en-US" b="1" i="0" dirty="0">
                <a:solidFill>
                  <a:srgbClr val="000C34"/>
                </a:solidFill>
                <a:effectLst/>
                <a:latin typeface="roboto-medium"/>
              </a:rPr>
              <a:t>Composite Release Capacity</a:t>
            </a:r>
            <a:r>
              <a:rPr lang="en-US" b="0" i="0" dirty="0">
                <a:solidFill>
                  <a:srgbClr val="000C34"/>
                </a:solidFill>
                <a:effectLst/>
              </a:rPr>
              <a:t> of the dam.</a:t>
            </a:r>
            <a:endParaRPr lang="en-US" dirty="0"/>
          </a:p>
        </p:txBody>
      </p:sp>
      <p:sp>
        <p:nvSpPr>
          <p:cNvPr id="4" name="Slide Number Placeholder 3">
            <a:extLst>
              <a:ext uri="{FF2B5EF4-FFF2-40B4-BE49-F238E27FC236}">
                <a16:creationId xmlns:a16="http://schemas.microsoft.com/office/drawing/2014/main" id="{6BD4957C-88B6-2048-43BC-941C38EA69FE}"/>
              </a:ext>
            </a:extLst>
          </p:cNvPr>
          <p:cNvSpPr>
            <a:spLocks noGrp="1"/>
          </p:cNvSpPr>
          <p:nvPr>
            <p:ph type="sldNum" sz="quarter" idx="5"/>
          </p:nvPr>
        </p:nvSpPr>
        <p:spPr/>
        <p:txBody>
          <a:bodyPr/>
          <a:lstStyle/>
          <a:p>
            <a:fld id="{E0FA55B0-697E-6945-929E-033FFA5F7C95}" type="slidenum">
              <a:rPr lang="en-US" smtClean="0"/>
              <a:t>69</a:t>
            </a:fld>
            <a:endParaRPr lang="en-US"/>
          </a:p>
        </p:txBody>
      </p:sp>
    </p:spTree>
    <p:extLst>
      <p:ext uri="{BB962C8B-B14F-4D97-AF65-F5344CB8AC3E}">
        <p14:creationId xmlns:p14="http://schemas.microsoft.com/office/powerpoint/2010/main" val="128205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AFE6-DD2D-ACB0-AFD8-7A1E20735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F888F-F890-F770-F74F-5BBF8EE12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AE3FD-C125-B943-F532-6A474F092EAE}"/>
              </a:ext>
            </a:extLst>
          </p:cNvPr>
          <p:cNvSpPr>
            <a:spLocks noGrp="1"/>
          </p:cNvSpPr>
          <p:nvPr>
            <p:ph type="body" idx="1"/>
          </p:nvPr>
        </p:nvSpPr>
        <p:spPr/>
        <p:txBody>
          <a:bodyPr/>
          <a:lstStyle/>
          <a:p>
            <a:r>
              <a:rPr lang="en-US" dirty="0"/>
              <a:t>Irrigation water supply. The requirements vary seasonally, and the agricultural growing season begins in the spring months. The diversion requirements gradually increase as the summer progresses, reaching their maximum amounts in July or August. They then recede to relatively low amounts by late summer. By the end of the growing season, irrigation diversions are terminated, except for minor amounts of water that may be necessary for domestic use, stock water, or other purposes.</a:t>
            </a:r>
          </a:p>
          <a:p>
            <a:r>
              <a:rPr lang="en-US" dirty="0"/>
              <a:t>Municipality and industry demand are constant during the year, with daily and weekly fluctuation.</a:t>
            </a:r>
          </a:p>
          <a:p>
            <a:endParaRPr lang="it-IT" dirty="0" err="1"/>
          </a:p>
        </p:txBody>
      </p:sp>
      <p:sp>
        <p:nvSpPr>
          <p:cNvPr id="4" name="Slide Number Placeholder 3">
            <a:extLst>
              <a:ext uri="{FF2B5EF4-FFF2-40B4-BE49-F238E27FC236}">
                <a16:creationId xmlns:a16="http://schemas.microsoft.com/office/drawing/2014/main" id="{0FF4B371-ED5F-E3B3-4F37-484D791C2C5E}"/>
              </a:ext>
            </a:extLst>
          </p:cNvPr>
          <p:cNvSpPr>
            <a:spLocks noGrp="1"/>
          </p:cNvSpPr>
          <p:nvPr>
            <p:ph type="sldNum" sz="quarter" idx="5"/>
          </p:nvPr>
        </p:nvSpPr>
        <p:spPr/>
        <p:txBody>
          <a:bodyPr/>
          <a:lstStyle/>
          <a:p>
            <a:fld id="{E0FA55B0-697E-6945-929E-033FFA5F7C95}" type="slidenum">
              <a:rPr lang="en-US" smtClean="0"/>
              <a:t>7</a:t>
            </a:fld>
            <a:endParaRPr lang="en-US"/>
          </a:p>
        </p:txBody>
      </p:sp>
    </p:spTree>
    <p:extLst>
      <p:ext uri="{BB962C8B-B14F-4D97-AF65-F5344CB8AC3E}">
        <p14:creationId xmlns:p14="http://schemas.microsoft.com/office/powerpoint/2010/main" val="8904455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1DE8-EC5E-3978-6CA7-DAE181000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80702-AF70-4210-2681-12F26848D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30D0-A05E-630D-2502-42E95BCC4FE9}"/>
              </a:ext>
            </a:extLst>
          </p:cNvPr>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b="0" i="0" dirty="0">
                <a:solidFill>
                  <a:srgbClr val="000C34"/>
                </a:solidFill>
                <a:effectLst/>
              </a:rPr>
              <a:t>Unless you </a:t>
            </a:r>
            <a:r>
              <a:rPr lang="en-US" b="0" i="1" dirty="0">
                <a:solidFill>
                  <a:srgbClr val="000C34"/>
                </a:solidFill>
                <a:effectLst/>
              </a:rPr>
              <a:t>only</a:t>
            </a:r>
            <a:r>
              <a:rPr lang="en-US" b="0" i="0" dirty="0">
                <a:solidFill>
                  <a:srgbClr val="000C34"/>
                </a:solidFill>
                <a:effectLst/>
              </a:rPr>
              <a:t> want to model dam overflow, you will need to add one or more </a:t>
            </a:r>
            <a:r>
              <a:rPr lang="en-US" b="0" i="1" dirty="0">
                <a:solidFill>
                  <a:srgbClr val="000C34"/>
                </a:solidFill>
                <a:effectLst/>
              </a:rPr>
              <a:t>outlets</a:t>
            </a:r>
            <a:r>
              <a:rPr lang="en-US" b="0" i="0" dirty="0">
                <a:solidFill>
                  <a:srgbClr val="000C34"/>
                </a:solidFill>
                <a:effectLst/>
              </a:rPr>
              <a:t> to the dam to enable water to pass through it into the downstream system.</a:t>
            </a:r>
            <a:endParaRPr lang="en-US" dirty="0"/>
          </a:p>
          <a:p>
            <a:pPr algn="l"/>
            <a:endParaRPr lang="en-US" b="0" i="0" dirty="0">
              <a:solidFill>
                <a:srgbClr val="000C34"/>
              </a:solidFill>
              <a:effectLst/>
            </a:endParaRPr>
          </a:p>
          <a:p>
            <a:pPr algn="l"/>
            <a:r>
              <a:rPr lang="en-US" b="0" i="0" dirty="0">
                <a:solidFill>
                  <a:srgbClr val="000C34"/>
                </a:solidFill>
                <a:effectLst/>
              </a:rPr>
              <a:t>Outlet types available in </a:t>
            </a:r>
            <a:r>
              <a:rPr lang="en-US" b="0" i="0" dirty="0" err="1">
                <a:solidFill>
                  <a:srgbClr val="000C34"/>
                </a:solidFill>
                <a:effectLst/>
              </a:rPr>
              <a:t>ResSim</a:t>
            </a:r>
            <a:r>
              <a:rPr lang="en-US" b="0" i="0" dirty="0">
                <a:solidFill>
                  <a:srgbClr val="000C34"/>
                </a:solidFill>
                <a:effectLst/>
              </a:rPr>
              <a:t> include:</a:t>
            </a:r>
          </a:p>
          <a:p>
            <a:pPr algn="l">
              <a:buFont typeface="Arial" panose="020B0604020202020204" pitchFamily="34" charset="0"/>
              <a:buChar char="•"/>
            </a:pPr>
            <a:r>
              <a:rPr lang="en-US" b="1" i="0" dirty="0">
                <a:solidFill>
                  <a:srgbClr val="000C34"/>
                </a:solidFill>
                <a:effectLst/>
              </a:rPr>
              <a:t>Controlled Outlets</a:t>
            </a:r>
            <a:r>
              <a:rPr lang="en-US" b="0" i="0" dirty="0">
                <a:solidFill>
                  <a:srgbClr val="000C34"/>
                </a:solidFill>
                <a:effectLst/>
              </a:rPr>
              <a:t> can be used to represent any outlet that has some mechanism, like a gate or valve, which can be used to adjust the release capacity of the outlet.</a:t>
            </a:r>
          </a:p>
          <a:p>
            <a:pPr algn="l">
              <a:buFont typeface="Arial" panose="020B0604020202020204" pitchFamily="34" charset="0"/>
              <a:buChar char="•"/>
            </a:pPr>
            <a:r>
              <a:rPr lang="en-US" b="1" i="0" dirty="0">
                <a:solidFill>
                  <a:srgbClr val="000C34"/>
                </a:solidFill>
                <a:effectLst/>
              </a:rPr>
              <a:t>Uncontrolled Outlets</a:t>
            </a:r>
            <a:r>
              <a:rPr lang="en-US" b="0" i="0" dirty="0">
                <a:solidFill>
                  <a:srgbClr val="000C34"/>
                </a:solidFill>
                <a:effectLst/>
              </a:rPr>
              <a:t> can be used to represent any outlet whose release capacity cannot be adjusted; i.e. it is always fully open (e.g., gates, valves)</a:t>
            </a:r>
          </a:p>
          <a:p>
            <a:pPr algn="l">
              <a:buFont typeface="Arial" panose="020B0604020202020204" pitchFamily="34" charset="0"/>
              <a:buChar char="•"/>
            </a:pPr>
            <a:r>
              <a:rPr lang="en-US" b="1" i="0" dirty="0">
                <a:solidFill>
                  <a:srgbClr val="000C34"/>
                </a:solidFill>
                <a:effectLst/>
              </a:rPr>
              <a:t>Power Plants</a:t>
            </a:r>
            <a:r>
              <a:rPr lang="en-US" b="0" i="0" dirty="0">
                <a:solidFill>
                  <a:srgbClr val="000C34"/>
                </a:solidFill>
                <a:effectLst/>
              </a:rPr>
              <a:t> are a special type of controlled outlet that can be used to represent a hydropower generation facility fed by a reservoir (e.g., weirs, culverts).</a:t>
            </a:r>
          </a:p>
          <a:p>
            <a:pPr marL="0" marR="0" lvl="0" indent="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C34"/>
                </a:solidFill>
                <a:effectLst/>
              </a:rPr>
              <a:t>Pumps</a:t>
            </a:r>
            <a:r>
              <a:rPr lang="en-US" b="0" i="0" dirty="0">
                <a:solidFill>
                  <a:srgbClr val="000C34"/>
                </a:solidFill>
                <a:effectLst/>
              </a:rPr>
              <a:t> are another special type of controlled outlet that can be used to represent a pump or the "reverse" half of a reversible turbine in a </a:t>
            </a:r>
            <a:r>
              <a:rPr lang="en-US" b="0" i="0" dirty="0" err="1">
                <a:solidFill>
                  <a:srgbClr val="000C34"/>
                </a:solidFill>
                <a:effectLst/>
              </a:rPr>
              <a:t>pumpback</a:t>
            </a:r>
            <a:r>
              <a:rPr lang="en-US" b="0" i="0" dirty="0">
                <a:solidFill>
                  <a:srgbClr val="000C34"/>
                </a:solidFill>
                <a:effectLst/>
              </a:rPr>
              <a:t> system.</a:t>
            </a:r>
            <a:endParaRPr lang="en-US" b="1" i="0" dirty="0">
              <a:solidFill>
                <a:srgbClr val="000C34"/>
              </a:solidFill>
              <a:effectLst/>
            </a:endParaRPr>
          </a:p>
          <a:p>
            <a:pPr algn="l">
              <a:buFont typeface="Arial" panose="020B0604020202020204" pitchFamily="34" charset="0"/>
              <a:buChar char="•"/>
            </a:pPr>
            <a:r>
              <a:rPr lang="en-US" b="1" i="0" dirty="0">
                <a:solidFill>
                  <a:srgbClr val="000C34"/>
                </a:solidFill>
                <a:effectLst/>
              </a:rPr>
              <a:t>Outlet Groups</a:t>
            </a:r>
            <a:r>
              <a:rPr lang="en-US" b="0" i="0" dirty="0">
                <a:solidFill>
                  <a:srgbClr val="000C34"/>
                </a:solidFill>
                <a:effectLst/>
              </a:rPr>
              <a:t> are used to combine one or more outlets so that they can be operated together as a single unit.</a:t>
            </a:r>
          </a:p>
          <a:p>
            <a:pPr algn="l">
              <a:buFont typeface="Arial" panose="020B0604020202020204" pitchFamily="34" charset="0"/>
              <a:buChar char="•"/>
            </a:pPr>
            <a:r>
              <a:rPr lang="en-US" b="1" i="0" dirty="0">
                <a:solidFill>
                  <a:srgbClr val="000C34"/>
                </a:solidFill>
                <a:effectLst/>
              </a:rPr>
              <a:t>Leakage</a:t>
            </a:r>
            <a:r>
              <a:rPr lang="en-US" b="0" i="0" dirty="0">
                <a:solidFill>
                  <a:srgbClr val="000C34"/>
                </a:solidFill>
                <a:effectLst/>
              </a:rPr>
              <a:t> is a loss of water from the reservoir pool that passes "through" the dam into the downstream system.</a:t>
            </a:r>
          </a:p>
          <a:p>
            <a:pPr algn="l">
              <a:buFont typeface="Arial" panose="020B0604020202020204" pitchFamily="34" charset="0"/>
              <a:buChar char="•"/>
            </a:pPr>
            <a:r>
              <a:rPr lang="en-US" b="1" i="0" dirty="0">
                <a:solidFill>
                  <a:srgbClr val="000C34"/>
                </a:solidFill>
                <a:effectLst/>
              </a:rPr>
              <a:t>Tailwater Elevation</a:t>
            </a:r>
            <a:r>
              <a:rPr lang="en-US" b="0" i="0" dirty="0">
                <a:solidFill>
                  <a:srgbClr val="000C34"/>
                </a:solidFill>
                <a:effectLst/>
              </a:rPr>
              <a:t> is a feature you may need add to the dam or an outlet so that it can compute head, the difference between pool elevation and tailwater, for the purpose of computing power generation or determining the ability to pump.</a:t>
            </a:r>
          </a:p>
          <a:p>
            <a:pPr algn="l">
              <a:buFont typeface="Arial" panose="020B0604020202020204" pitchFamily="34" charset="0"/>
              <a:buChar char="•"/>
            </a:pPr>
            <a:r>
              <a:rPr lang="en-US" b="1" i="0" dirty="0">
                <a:solidFill>
                  <a:srgbClr val="000C34"/>
                </a:solidFill>
                <a:effectLst/>
              </a:rPr>
              <a:t>Forebay Head Loss</a:t>
            </a:r>
            <a:r>
              <a:rPr lang="en-US" b="0" i="0" dirty="0">
                <a:solidFill>
                  <a:srgbClr val="000C34"/>
                </a:solidFill>
                <a:effectLst/>
              </a:rPr>
              <a:t> is a feature you can add to the dam or an outlet so that it can adjust the current pool elevation to reflect the elevation of water at the face of the outlets for the purpose of computing release capacity</a:t>
            </a:r>
          </a:p>
          <a:p>
            <a:pPr algn="l">
              <a:buFont typeface="Arial" panose="020B0604020202020204" pitchFamily="34" charset="0"/>
              <a:buChar char="•"/>
            </a:pPr>
            <a:endParaRPr lang="en-US" b="0" i="0" dirty="0">
              <a:solidFill>
                <a:srgbClr val="000C34"/>
              </a:solidFill>
              <a:effectLst/>
            </a:endParaRPr>
          </a:p>
        </p:txBody>
      </p:sp>
      <p:sp>
        <p:nvSpPr>
          <p:cNvPr id="4" name="Slide Number Placeholder 3">
            <a:extLst>
              <a:ext uri="{FF2B5EF4-FFF2-40B4-BE49-F238E27FC236}">
                <a16:creationId xmlns:a16="http://schemas.microsoft.com/office/drawing/2014/main" id="{6A49C538-889D-5BBC-C75C-407278A068C4}"/>
              </a:ext>
            </a:extLst>
          </p:cNvPr>
          <p:cNvSpPr>
            <a:spLocks noGrp="1"/>
          </p:cNvSpPr>
          <p:nvPr>
            <p:ph type="sldNum" sz="quarter" idx="5"/>
          </p:nvPr>
        </p:nvSpPr>
        <p:spPr/>
        <p:txBody>
          <a:bodyPr/>
          <a:lstStyle/>
          <a:p>
            <a:fld id="{E0FA55B0-697E-6945-929E-033FFA5F7C95}" type="slidenum">
              <a:rPr lang="en-US" smtClean="0"/>
              <a:t>70</a:t>
            </a:fld>
            <a:endParaRPr lang="en-US"/>
          </a:p>
        </p:txBody>
      </p:sp>
    </p:spTree>
    <p:extLst>
      <p:ext uri="{BB962C8B-B14F-4D97-AF65-F5344CB8AC3E}">
        <p14:creationId xmlns:p14="http://schemas.microsoft.com/office/powerpoint/2010/main" val="10099513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A1C45-8D67-63FA-1C14-47FB53B4B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2D642-A26F-7A6A-08B0-B2DB63B1C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F806B-EC68-E7AA-06D3-8CC9BE7B4D11}"/>
              </a:ext>
            </a:extLst>
          </p:cNvPr>
          <p:cNvSpPr>
            <a:spLocks noGrp="1"/>
          </p:cNvSpPr>
          <p:nvPr>
            <p:ph type="body" idx="1"/>
          </p:nvPr>
        </p:nvSpPr>
        <p:spPr/>
        <p:txBody>
          <a:bodyPr/>
          <a:lstStyle/>
          <a:p>
            <a:pPr algn="l">
              <a:buFont typeface="Arial" panose="020B0604020202020204" pitchFamily="34" charset="0"/>
              <a:buNone/>
            </a:pPr>
            <a:endParaRPr lang="en-US" b="0" i="0" dirty="0">
              <a:solidFill>
                <a:srgbClr val="000C34"/>
              </a:solidFill>
              <a:effectLst/>
            </a:endParaRPr>
          </a:p>
        </p:txBody>
      </p:sp>
      <p:sp>
        <p:nvSpPr>
          <p:cNvPr id="4" name="Slide Number Placeholder 3">
            <a:extLst>
              <a:ext uri="{FF2B5EF4-FFF2-40B4-BE49-F238E27FC236}">
                <a16:creationId xmlns:a16="http://schemas.microsoft.com/office/drawing/2014/main" id="{058F7EA0-4A36-E8B9-3292-7D36E9225040}"/>
              </a:ext>
            </a:extLst>
          </p:cNvPr>
          <p:cNvSpPr>
            <a:spLocks noGrp="1"/>
          </p:cNvSpPr>
          <p:nvPr>
            <p:ph type="sldNum" sz="quarter" idx="5"/>
          </p:nvPr>
        </p:nvSpPr>
        <p:spPr/>
        <p:txBody>
          <a:bodyPr/>
          <a:lstStyle/>
          <a:p>
            <a:fld id="{E0FA55B0-697E-6945-929E-033FFA5F7C95}" type="slidenum">
              <a:rPr lang="en-US" smtClean="0"/>
              <a:t>71</a:t>
            </a:fld>
            <a:endParaRPr lang="en-US"/>
          </a:p>
        </p:txBody>
      </p:sp>
    </p:spTree>
    <p:extLst>
      <p:ext uri="{BB962C8B-B14F-4D97-AF65-F5344CB8AC3E}">
        <p14:creationId xmlns:p14="http://schemas.microsoft.com/office/powerpoint/2010/main" val="9459267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9FF5-DB09-7FD1-55BF-4F6DDE261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8BAE4-5A08-FD2A-439B-60CF01502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05509-95D9-B110-934D-DA7416CA9D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05940B-EA23-6A41-19E4-C7B97EB81DC6}"/>
              </a:ext>
            </a:extLst>
          </p:cNvPr>
          <p:cNvSpPr>
            <a:spLocks noGrp="1"/>
          </p:cNvSpPr>
          <p:nvPr>
            <p:ph type="sldNum" sz="quarter" idx="5"/>
          </p:nvPr>
        </p:nvSpPr>
        <p:spPr/>
        <p:txBody>
          <a:bodyPr/>
          <a:lstStyle/>
          <a:p>
            <a:fld id="{E0FA55B0-697E-6945-929E-033FFA5F7C95}" type="slidenum">
              <a:rPr lang="en-US" smtClean="0"/>
              <a:t>72</a:t>
            </a:fld>
            <a:endParaRPr lang="en-US"/>
          </a:p>
        </p:txBody>
      </p:sp>
    </p:spTree>
    <p:extLst>
      <p:ext uri="{BB962C8B-B14F-4D97-AF65-F5344CB8AC3E}">
        <p14:creationId xmlns:p14="http://schemas.microsoft.com/office/powerpoint/2010/main" val="2434318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782F-1282-AD0A-1542-AA41B255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05623-6674-702B-3F8D-389017D5C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C369C-EF9D-003B-3A27-FC1C69E7F864}"/>
              </a:ext>
            </a:extLst>
          </p:cNvPr>
          <p:cNvSpPr>
            <a:spLocks noGrp="1"/>
          </p:cNvSpPr>
          <p:nvPr>
            <p:ph type="body" idx="1"/>
          </p:nvPr>
        </p:nvSpPr>
        <p:spPr/>
        <p:txBody>
          <a:bodyPr/>
          <a:lstStyle/>
          <a:p>
            <a:r>
              <a:rPr lang="en-US" b="0" i="1" u="sng" dirty="0">
                <a:solidFill>
                  <a:srgbClr val="000C34"/>
                </a:solidFill>
                <a:effectLst/>
              </a:rPr>
              <a:t>Reservoir operation</a:t>
            </a:r>
            <a:r>
              <a:rPr lang="en-US" b="0" i="0" dirty="0">
                <a:solidFill>
                  <a:srgbClr val="000C34"/>
                </a:solidFill>
                <a:effectLst/>
              </a:rPr>
              <a:t> is the act or process of storing water in and releasing water from a reservoir. The operations in the RESSIM are based on a concept called </a:t>
            </a:r>
            <a:r>
              <a:rPr lang="en-US" b="0" i="1" dirty="0">
                <a:solidFill>
                  <a:srgbClr val="000C34"/>
                </a:solidFill>
                <a:effectLst/>
              </a:rPr>
              <a:t>Guide Curve Operation</a:t>
            </a:r>
            <a:endParaRPr lang="en-US" dirty="0"/>
          </a:p>
        </p:txBody>
      </p:sp>
      <p:sp>
        <p:nvSpPr>
          <p:cNvPr id="4" name="Slide Number Placeholder 3">
            <a:extLst>
              <a:ext uri="{FF2B5EF4-FFF2-40B4-BE49-F238E27FC236}">
                <a16:creationId xmlns:a16="http://schemas.microsoft.com/office/drawing/2014/main" id="{1C26257A-E87D-4F5D-5BCA-2726ED42FAD4}"/>
              </a:ext>
            </a:extLst>
          </p:cNvPr>
          <p:cNvSpPr>
            <a:spLocks noGrp="1"/>
          </p:cNvSpPr>
          <p:nvPr>
            <p:ph type="sldNum" sz="quarter" idx="5"/>
          </p:nvPr>
        </p:nvSpPr>
        <p:spPr/>
        <p:txBody>
          <a:bodyPr/>
          <a:lstStyle/>
          <a:p>
            <a:fld id="{E0FA55B0-697E-6945-929E-033FFA5F7C95}" type="slidenum">
              <a:rPr lang="en-US" smtClean="0"/>
              <a:t>73</a:t>
            </a:fld>
            <a:endParaRPr lang="en-US"/>
          </a:p>
        </p:txBody>
      </p:sp>
    </p:spTree>
    <p:extLst>
      <p:ext uri="{BB962C8B-B14F-4D97-AF65-F5344CB8AC3E}">
        <p14:creationId xmlns:p14="http://schemas.microsoft.com/office/powerpoint/2010/main" val="5776480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75D82-3CA5-DA05-1BDB-6B1F350ED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39612-D934-D1F5-0913-961E39057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6759C-4C5A-DD98-9C5A-A56C554C0733}"/>
              </a:ext>
            </a:extLst>
          </p:cNvPr>
          <p:cNvSpPr>
            <a:spLocks noGrp="1"/>
          </p:cNvSpPr>
          <p:nvPr>
            <p:ph type="body" idx="1"/>
          </p:nvPr>
        </p:nvSpPr>
        <p:spPr/>
        <p:txBody>
          <a:bodyPr/>
          <a:lstStyle/>
          <a:p>
            <a:r>
              <a:rPr lang="en-US" b="0" i="0" dirty="0">
                <a:solidFill>
                  <a:srgbClr val="000C34"/>
                </a:solidFill>
                <a:effectLst/>
              </a:rPr>
              <a:t>So, if the pool is below the guide curve, guide curve operation would reduce or suspend releases in order to refill the pool; if the pool is above the guide curve, then releases would be increased up to maximum capacity in order to draw the pool back down to the guide curve elevation.</a:t>
            </a:r>
            <a:endParaRPr lang="en-US" dirty="0"/>
          </a:p>
        </p:txBody>
      </p:sp>
      <p:sp>
        <p:nvSpPr>
          <p:cNvPr id="4" name="Slide Number Placeholder 3">
            <a:extLst>
              <a:ext uri="{FF2B5EF4-FFF2-40B4-BE49-F238E27FC236}">
                <a16:creationId xmlns:a16="http://schemas.microsoft.com/office/drawing/2014/main" id="{E2497AD8-FD86-C068-09FD-3B171A1753F2}"/>
              </a:ext>
            </a:extLst>
          </p:cNvPr>
          <p:cNvSpPr>
            <a:spLocks noGrp="1"/>
          </p:cNvSpPr>
          <p:nvPr>
            <p:ph type="sldNum" sz="quarter" idx="5"/>
          </p:nvPr>
        </p:nvSpPr>
        <p:spPr/>
        <p:txBody>
          <a:bodyPr/>
          <a:lstStyle/>
          <a:p>
            <a:fld id="{E0FA55B0-697E-6945-929E-033FFA5F7C95}" type="slidenum">
              <a:rPr lang="en-US" smtClean="0"/>
              <a:t>74</a:t>
            </a:fld>
            <a:endParaRPr lang="en-US"/>
          </a:p>
        </p:txBody>
      </p:sp>
    </p:spTree>
    <p:extLst>
      <p:ext uri="{BB962C8B-B14F-4D97-AF65-F5344CB8AC3E}">
        <p14:creationId xmlns:p14="http://schemas.microsoft.com/office/powerpoint/2010/main" val="18770709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02F17-20EB-FF9B-838C-B13BA3C2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BB709-ACF5-A298-4A37-88594450F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1F5CD-CB13-DCD7-57C4-920E86561A85}"/>
              </a:ext>
            </a:extLst>
          </p:cNvPr>
          <p:cNvSpPr>
            <a:spLocks noGrp="1"/>
          </p:cNvSpPr>
          <p:nvPr>
            <p:ph type="body" idx="1"/>
          </p:nvPr>
        </p:nvSpPr>
        <p:spPr/>
        <p:txBody>
          <a:bodyPr/>
          <a:lstStyle/>
          <a:p>
            <a:r>
              <a:rPr lang="en-US" b="0" i="0" dirty="0">
                <a:solidFill>
                  <a:srgbClr val="000C34"/>
                </a:solidFill>
                <a:effectLst/>
              </a:rPr>
              <a:t>So, if the pool is below the guide curve, guide curve operation would reduce or suspend releases in order to refill the pool; if the pool is above the guide curve, then releases would be increased up to maximum capacity in order to draw the pool back down to the guide curve elevation.</a:t>
            </a:r>
            <a:endParaRPr lang="en-US" dirty="0"/>
          </a:p>
        </p:txBody>
      </p:sp>
      <p:sp>
        <p:nvSpPr>
          <p:cNvPr id="4" name="Slide Number Placeholder 3">
            <a:extLst>
              <a:ext uri="{FF2B5EF4-FFF2-40B4-BE49-F238E27FC236}">
                <a16:creationId xmlns:a16="http://schemas.microsoft.com/office/drawing/2014/main" id="{7EAB3596-322B-1412-6A7C-35573FB80922}"/>
              </a:ext>
            </a:extLst>
          </p:cNvPr>
          <p:cNvSpPr>
            <a:spLocks noGrp="1"/>
          </p:cNvSpPr>
          <p:nvPr>
            <p:ph type="sldNum" sz="quarter" idx="5"/>
          </p:nvPr>
        </p:nvSpPr>
        <p:spPr/>
        <p:txBody>
          <a:bodyPr/>
          <a:lstStyle/>
          <a:p>
            <a:fld id="{E0FA55B0-697E-6945-929E-033FFA5F7C95}" type="slidenum">
              <a:rPr lang="en-US" smtClean="0"/>
              <a:t>75</a:t>
            </a:fld>
            <a:endParaRPr lang="en-US"/>
          </a:p>
        </p:txBody>
      </p:sp>
    </p:spTree>
    <p:extLst>
      <p:ext uri="{BB962C8B-B14F-4D97-AF65-F5344CB8AC3E}">
        <p14:creationId xmlns:p14="http://schemas.microsoft.com/office/powerpoint/2010/main" val="2660618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05DE3-A21D-DD40-4BCF-21115F73B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F95507-AEAE-1962-19EC-1EC67FDBA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3AECE-0161-3083-2F13-8D74218A5A10}"/>
              </a:ext>
            </a:extLst>
          </p:cNvPr>
          <p:cNvSpPr>
            <a:spLocks noGrp="1"/>
          </p:cNvSpPr>
          <p:nvPr>
            <p:ph type="body" idx="1"/>
          </p:nvPr>
        </p:nvSpPr>
        <p:spPr/>
        <p:txBody>
          <a:bodyPr/>
          <a:lstStyle/>
          <a:p>
            <a:r>
              <a:rPr lang="en-US" b="0" i="0" u="sng" dirty="0">
                <a:solidFill>
                  <a:srgbClr val="000C34"/>
                </a:solidFill>
                <a:effectLst/>
              </a:rPr>
              <a:t>An </a:t>
            </a:r>
            <a:r>
              <a:rPr lang="en-US" b="1" i="0" u="sng" dirty="0">
                <a:solidFill>
                  <a:srgbClr val="000C34"/>
                </a:solidFill>
                <a:effectLst/>
                <a:latin typeface="roboto-medium"/>
              </a:rPr>
              <a:t>Operation Set</a:t>
            </a:r>
            <a:r>
              <a:rPr lang="en-US" b="0" i="0" u="sng" dirty="0">
                <a:solidFill>
                  <a:srgbClr val="000C34"/>
                </a:solidFill>
                <a:effectLst/>
              </a:rPr>
              <a:t> is the operation plan or scheme upon which a reservoir bases its decisions regarding how much water to release at each timestep of a simulation run.</a:t>
            </a:r>
            <a:r>
              <a:rPr lang="en-US" b="0" i="0" dirty="0">
                <a:solidFill>
                  <a:srgbClr val="000C34"/>
                </a:solidFill>
                <a:effectLst/>
              </a:rPr>
              <a:t> You can define multiple operation sets for each reservoir. </a:t>
            </a:r>
          </a:p>
          <a:p>
            <a:endParaRPr lang="en-US" b="0" i="0" dirty="0">
              <a:solidFill>
                <a:srgbClr val="000C34"/>
              </a:solidFill>
              <a:effectLst/>
            </a:endParaRPr>
          </a:p>
          <a:p>
            <a:pPr marL="0" marR="0" lvl="0" indent="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C34"/>
                </a:solidFill>
                <a:effectLst/>
              </a:rPr>
              <a:t>Zones</a:t>
            </a:r>
            <a:r>
              <a:rPr lang="en-US" b="0" i="0" dirty="0">
                <a:solidFill>
                  <a:srgbClr val="000C34"/>
                </a:solidFill>
                <a:effectLst/>
              </a:rPr>
              <a:t> are operational subdivisions of the Reservoir Pool. Each zone is defined by a curve describing the top of the zone. When you create an operation set, </a:t>
            </a:r>
            <a:r>
              <a:rPr lang="en-US" b="0" i="0" dirty="0" err="1">
                <a:solidFill>
                  <a:srgbClr val="000C34"/>
                </a:solidFill>
                <a:effectLst/>
              </a:rPr>
              <a:t>ResSim</a:t>
            </a:r>
            <a:r>
              <a:rPr lang="en-US" b="0" i="0" dirty="0">
                <a:solidFill>
                  <a:srgbClr val="000C34"/>
                </a:solidFill>
                <a:effectLst/>
              </a:rPr>
              <a:t> establishes a default set of zones within the operation set. These zones are </a:t>
            </a:r>
            <a:r>
              <a:rPr lang="en-US" b="1" i="0" dirty="0">
                <a:solidFill>
                  <a:srgbClr val="000C34"/>
                </a:solidFill>
                <a:effectLst/>
              </a:rPr>
              <a:t>Flood Control</a:t>
            </a:r>
            <a:r>
              <a:rPr lang="en-US" b="0" i="0" dirty="0">
                <a:solidFill>
                  <a:srgbClr val="000C34"/>
                </a:solidFill>
                <a:effectLst/>
              </a:rPr>
              <a:t>, </a:t>
            </a:r>
            <a:r>
              <a:rPr lang="en-US" b="1" i="0" dirty="0">
                <a:solidFill>
                  <a:srgbClr val="000C34"/>
                </a:solidFill>
                <a:effectLst/>
              </a:rPr>
              <a:t>Conservation</a:t>
            </a:r>
            <a:r>
              <a:rPr lang="en-US" b="0" i="0" dirty="0">
                <a:solidFill>
                  <a:srgbClr val="000C34"/>
                </a:solidFill>
                <a:effectLst/>
              </a:rPr>
              <a:t>, and </a:t>
            </a:r>
            <a:r>
              <a:rPr lang="en-US" b="1" i="0" dirty="0">
                <a:solidFill>
                  <a:srgbClr val="000C34"/>
                </a:solidFill>
                <a:effectLst/>
              </a:rPr>
              <a:t>Inactive</a:t>
            </a:r>
            <a:r>
              <a:rPr lang="en-US" b="0" i="0" dirty="0">
                <a:solidFill>
                  <a:srgbClr val="000C34"/>
                </a:solidFill>
                <a:effectLst/>
              </a:rPr>
              <a:t>. The </a:t>
            </a:r>
            <a:r>
              <a:rPr lang="en-US" b="1" i="1" dirty="0">
                <a:solidFill>
                  <a:srgbClr val="000C34"/>
                </a:solidFill>
                <a:effectLst/>
              </a:rPr>
              <a:t>Inactive</a:t>
            </a:r>
            <a:r>
              <a:rPr lang="en-US" b="0" i="0" dirty="0">
                <a:solidFill>
                  <a:srgbClr val="000C34"/>
                </a:solidFill>
                <a:effectLst/>
              </a:rPr>
              <a:t> zone is a special zone in the operation set. It represents the "dead" storage of the reservoir. The reservoir cannot release water from the Inactive pool, and rules cannot be added to this zone. The </a:t>
            </a:r>
            <a:r>
              <a:rPr lang="en-US" b="1" i="0" dirty="0">
                <a:solidFill>
                  <a:srgbClr val="000C34"/>
                </a:solidFill>
                <a:effectLst/>
                <a:latin typeface="roboto-medium"/>
              </a:rPr>
              <a:t>Guide Curve</a:t>
            </a:r>
            <a:r>
              <a:rPr lang="en-US" b="0" i="0" dirty="0">
                <a:solidFill>
                  <a:srgbClr val="000C34"/>
                </a:solidFill>
                <a:effectLst/>
              </a:rPr>
              <a:t> is identified by selecting the top of one of your operational zones to represent the target elevation of the reservoir. By default, </a:t>
            </a:r>
            <a:r>
              <a:rPr lang="en-US" b="0" i="0" dirty="0" err="1">
                <a:solidFill>
                  <a:srgbClr val="000C34"/>
                </a:solidFill>
                <a:effectLst/>
              </a:rPr>
              <a:t>ResSim</a:t>
            </a:r>
            <a:r>
              <a:rPr lang="en-US" b="0" i="0" dirty="0">
                <a:solidFill>
                  <a:srgbClr val="000C34"/>
                </a:solidFill>
                <a:effectLst/>
              </a:rPr>
              <a:t> assigns the Guide Curve to the top of the </a:t>
            </a:r>
            <a:r>
              <a:rPr lang="en-US" b="1" i="0" dirty="0">
                <a:solidFill>
                  <a:srgbClr val="000C34"/>
                </a:solidFill>
                <a:effectLst/>
                <a:latin typeface="roboto-medium"/>
              </a:rPr>
              <a:t>Conservation</a:t>
            </a:r>
            <a:r>
              <a:rPr lang="en-US" b="0" i="0" dirty="0">
                <a:solidFill>
                  <a:srgbClr val="000C34"/>
                </a:solidFill>
                <a:effectLst/>
              </a:rPr>
              <a:t> zone.</a:t>
            </a:r>
          </a:p>
          <a:p>
            <a:pPr algn="l">
              <a:buFont typeface="Arial" panose="020B0604020202020204" pitchFamily="34" charset="0"/>
              <a:buNone/>
            </a:pPr>
            <a:r>
              <a:rPr lang="en-US" b="1" i="0" dirty="0">
                <a:solidFill>
                  <a:srgbClr val="000C34"/>
                </a:solidFill>
                <a:effectLst/>
                <a:latin typeface="roboto-medium"/>
              </a:rPr>
              <a:t>Rules</a:t>
            </a:r>
            <a:r>
              <a:rPr lang="en-US" b="0" i="0" dirty="0">
                <a:solidFill>
                  <a:srgbClr val="000C34"/>
                </a:solidFill>
                <a:effectLst/>
              </a:rPr>
              <a:t> represent the goals and constraints upon the release(s). Rules can be applied to selected zones of the reservoir to describe the different factors influencing the release decision when the reservoir elevation is within each zone.</a:t>
            </a:r>
            <a:br>
              <a:rPr lang="en-US" b="0" i="0" dirty="0">
                <a:solidFill>
                  <a:srgbClr val="000C34"/>
                </a:solidFill>
                <a:effectLst/>
              </a:rPr>
            </a:br>
            <a:r>
              <a:rPr lang="en-US" b="1" i="0" dirty="0">
                <a:solidFill>
                  <a:srgbClr val="000C34"/>
                </a:solidFill>
                <a:effectLst/>
              </a:rPr>
              <a:t>Release Allocation</a:t>
            </a:r>
            <a:r>
              <a:rPr lang="en-US" b="0" i="0" dirty="0">
                <a:solidFill>
                  <a:srgbClr val="000C34"/>
                </a:solidFill>
                <a:effectLst/>
              </a:rPr>
              <a:t> is the specification of how the release from the reservoir is divvied up across the reservoir's outlets.</a:t>
            </a:r>
          </a:p>
          <a:p>
            <a:endParaRPr lang="en-US" dirty="0"/>
          </a:p>
        </p:txBody>
      </p:sp>
      <p:sp>
        <p:nvSpPr>
          <p:cNvPr id="4" name="Slide Number Placeholder 3">
            <a:extLst>
              <a:ext uri="{FF2B5EF4-FFF2-40B4-BE49-F238E27FC236}">
                <a16:creationId xmlns:a16="http://schemas.microsoft.com/office/drawing/2014/main" id="{F6C20A76-8805-8913-D360-9BC4E328E501}"/>
              </a:ext>
            </a:extLst>
          </p:cNvPr>
          <p:cNvSpPr>
            <a:spLocks noGrp="1"/>
          </p:cNvSpPr>
          <p:nvPr>
            <p:ph type="sldNum" sz="quarter" idx="5"/>
          </p:nvPr>
        </p:nvSpPr>
        <p:spPr/>
        <p:txBody>
          <a:bodyPr/>
          <a:lstStyle/>
          <a:p>
            <a:fld id="{E0FA55B0-697E-6945-929E-033FFA5F7C95}" type="slidenum">
              <a:rPr lang="en-US" smtClean="0"/>
              <a:t>76</a:t>
            </a:fld>
            <a:endParaRPr lang="en-US"/>
          </a:p>
        </p:txBody>
      </p:sp>
    </p:spTree>
    <p:extLst>
      <p:ext uri="{BB962C8B-B14F-4D97-AF65-F5344CB8AC3E}">
        <p14:creationId xmlns:p14="http://schemas.microsoft.com/office/powerpoint/2010/main" val="31150562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B8CE-EABD-8A46-BF43-B4F3668B0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D5D0-D087-F30A-6B3B-721A96A0F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AC572-4D38-CCDC-85B9-4CF5493D73F9}"/>
              </a:ext>
            </a:extLst>
          </p:cNvPr>
          <p:cNvSpPr>
            <a:spLocks noGrp="1"/>
          </p:cNvSpPr>
          <p:nvPr>
            <p:ph type="body" idx="1"/>
          </p:nvPr>
        </p:nvSpPr>
        <p:spPr/>
        <p:txBody>
          <a:bodyPr/>
          <a:lstStyle/>
          <a:p>
            <a:r>
              <a:rPr lang="en-US" b="0" i="0" dirty="0">
                <a:solidFill>
                  <a:srgbClr val="000C34"/>
                </a:solidFill>
                <a:effectLst/>
              </a:rPr>
              <a:t>when you create a new </a:t>
            </a:r>
            <a:r>
              <a:rPr lang="en-US" b="1" i="0" dirty="0">
                <a:solidFill>
                  <a:srgbClr val="000C34"/>
                </a:solidFill>
                <a:effectLst/>
                <a:latin typeface="roboto-medium"/>
              </a:rPr>
              <a:t>Operation Set</a:t>
            </a:r>
            <a:r>
              <a:rPr lang="en-US" b="0" i="0" dirty="0">
                <a:solidFill>
                  <a:srgbClr val="000C34"/>
                </a:solidFill>
                <a:effectLst/>
              </a:rPr>
              <a:t>, </a:t>
            </a:r>
            <a:r>
              <a:rPr lang="en-US" b="0" i="0" dirty="0" err="1">
                <a:solidFill>
                  <a:srgbClr val="000C34"/>
                </a:solidFill>
                <a:effectLst/>
              </a:rPr>
              <a:t>ResSim</a:t>
            </a:r>
            <a:r>
              <a:rPr lang="en-US" b="0" i="0" dirty="0">
                <a:solidFill>
                  <a:srgbClr val="000C34"/>
                </a:solidFill>
                <a:effectLst/>
              </a:rPr>
              <a:t> automatically creates a </a:t>
            </a:r>
            <a:r>
              <a:rPr lang="en-US" b="1" i="0" dirty="0">
                <a:solidFill>
                  <a:srgbClr val="000C34"/>
                </a:solidFill>
                <a:effectLst/>
                <a:latin typeface="roboto-medium"/>
              </a:rPr>
              <a:t>Zone-Rules</a:t>
            </a:r>
            <a:r>
              <a:rPr lang="en-US" b="0" i="0" dirty="0">
                <a:solidFill>
                  <a:srgbClr val="000C34"/>
                </a:solidFill>
                <a:effectLst/>
              </a:rPr>
              <a:t> tree that contains three default reservoir operation zones: </a:t>
            </a:r>
            <a:r>
              <a:rPr lang="en-US" b="1" i="0" dirty="0">
                <a:solidFill>
                  <a:srgbClr val="000C34"/>
                </a:solidFill>
                <a:effectLst/>
                <a:latin typeface="roboto-medium"/>
              </a:rPr>
              <a:t>Flood Control</a:t>
            </a:r>
            <a:r>
              <a:rPr lang="en-US" b="0" i="0" dirty="0">
                <a:solidFill>
                  <a:srgbClr val="000C34"/>
                </a:solidFill>
                <a:effectLst/>
              </a:rPr>
              <a:t>, </a:t>
            </a:r>
            <a:r>
              <a:rPr lang="en-US" b="1" i="0" dirty="0">
                <a:solidFill>
                  <a:srgbClr val="000C34"/>
                </a:solidFill>
                <a:effectLst/>
                <a:latin typeface="roboto-medium"/>
              </a:rPr>
              <a:t>Conservation</a:t>
            </a:r>
            <a:r>
              <a:rPr lang="en-US" b="0" i="0" dirty="0">
                <a:solidFill>
                  <a:srgbClr val="000C34"/>
                </a:solidFill>
                <a:effectLst/>
              </a:rPr>
              <a:t>, and </a:t>
            </a:r>
            <a:r>
              <a:rPr lang="en-US" b="1" i="1" dirty="0">
                <a:solidFill>
                  <a:srgbClr val="000C34"/>
                </a:solidFill>
                <a:effectLst/>
                <a:latin typeface="roboto-medium"/>
              </a:rPr>
              <a:t>Inactive.</a:t>
            </a:r>
          </a:p>
          <a:p>
            <a:r>
              <a:rPr lang="en-US" b="0" i="0" dirty="0">
                <a:solidFill>
                  <a:srgbClr val="000C34"/>
                </a:solidFill>
                <a:effectLst/>
              </a:rPr>
              <a:t>You will need to define the curve representing the </a:t>
            </a:r>
            <a:r>
              <a:rPr lang="en-US" b="1" i="1" dirty="0">
                <a:solidFill>
                  <a:srgbClr val="000C34"/>
                </a:solidFill>
                <a:effectLst/>
              </a:rPr>
              <a:t>top</a:t>
            </a:r>
            <a:r>
              <a:rPr lang="en-US" b="1" i="0" dirty="0">
                <a:solidFill>
                  <a:srgbClr val="000C34"/>
                </a:solidFill>
                <a:effectLst/>
              </a:rPr>
              <a:t> of each zone you create</a:t>
            </a:r>
            <a:r>
              <a:rPr lang="en-US" b="0" i="0" dirty="0">
                <a:solidFill>
                  <a:srgbClr val="000C34"/>
                </a:solidFill>
                <a:effectLst/>
              </a:rPr>
              <a:t>. The default definition of a zone is a linear function of date and is specified with a table of dates and elevations. The first date in the table is always 01Jan and the table is expected to represent the shape of the level over a single year</a:t>
            </a:r>
            <a:endParaRPr lang="en-US" b="1" i="1" dirty="0">
              <a:solidFill>
                <a:srgbClr val="000C34"/>
              </a:solidFill>
              <a:effectLst/>
              <a:latin typeface="roboto-medium"/>
            </a:endParaRPr>
          </a:p>
          <a:p>
            <a:endParaRPr lang="en-US" dirty="0"/>
          </a:p>
        </p:txBody>
      </p:sp>
      <p:sp>
        <p:nvSpPr>
          <p:cNvPr id="4" name="Slide Number Placeholder 3">
            <a:extLst>
              <a:ext uri="{FF2B5EF4-FFF2-40B4-BE49-F238E27FC236}">
                <a16:creationId xmlns:a16="http://schemas.microsoft.com/office/drawing/2014/main" id="{35F2D012-7637-5E5F-20C3-2A0047C71F2F}"/>
              </a:ext>
            </a:extLst>
          </p:cNvPr>
          <p:cNvSpPr>
            <a:spLocks noGrp="1"/>
          </p:cNvSpPr>
          <p:nvPr>
            <p:ph type="sldNum" sz="quarter" idx="5"/>
          </p:nvPr>
        </p:nvSpPr>
        <p:spPr/>
        <p:txBody>
          <a:bodyPr/>
          <a:lstStyle/>
          <a:p>
            <a:fld id="{E0FA55B0-697E-6945-929E-033FFA5F7C95}" type="slidenum">
              <a:rPr lang="en-US" smtClean="0"/>
              <a:t>77</a:t>
            </a:fld>
            <a:endParaRPr lang="en-US"/>
          </a:p>
        </p:txBody>
      </p:sp>
    </p:spTree>
    <p:extLst>
      <p:ext uri="{BB962C8B-B14F-4D97-AF65-F5344CB8AC3E}">
        <p14:creationId xmlns:p14="http://schemas.microsoft.com/office/powerpoint/2010/main" val="30527880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D0ECC-41D1-5E59-1B63-7743BC62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68591-2E0A-4BB3-8DC6-6DF02A55B9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C86E0-C192-172A-4108-DE6BA4EAA303}"/>
              </a:ext>
            </a:extLst>
          </p:cNvPr>
          <p:cNvSpPr>
            <a:spLocks noGrp="1"/>
          </p:cNvSpPr>
          <p:nvPr>
            <p:ph type="body" idx="1"/>
          </p:nvPr>
        </p:nvSpPr>
        <p:spPr/>
        <p:txBody>
          <a:bodyPr/>
          <a:lstStyle/>
          <a:p>
            <a:r>
              <a:rPr lang="en-US" b="0" i="0" dirty="0">
                <a:solidFill>
                  <a:srgbClr val="000C34"/>
                </a:solidFill>
                <a:effectLst/>
              </a:rPr>
              <a:t>Operation Rules represent the operational goals and constraints for each zone of the operation set. Each zone can contain a different set of rules depending on how the regulation plan describes the flow limits and requirements for that operating zone.</a:t>
            </a:r>
          </a:p>
          <a:p>
            <a:endParaRPr lang="en-US" dirty="0"/>
          </a:p>
        </p:txBody>
      </p:sp>
      <p:sp>
        <p:nvSpPr>
          <p:cNvPr id="4" name="Slide Number Placeholder 3">
            <a:extLst>
              <a:ext uri="{FF2B5EF4-FFF2-40B4-BE49-F238E27FC236}">
                <a16:creationId xmlns:a16="http://schemas.microsoft.com/office/drawing/2014/main" id="{9511D9DF-0FC2-AACD-57E1-EA4C6F9A18A6}"/>
              </a:ext>
            </a:extLst>
          </p:cNvPr>
          <p:cNvSpPr>
            <a:spLocks noGrp="1"/>
          </p:cNvSpPr>
          <p:nvPr>
            <p:ph type="sldNum" sz="quarter" idx="5"/>
          </p:nvPr>
        </p:nvSpPr>
        <p:spPr/>
        <p:txBody>
          <a:bodyPr/>
          <a:lstStyle/>
          <a:p>
            <a:fld id="{E0FA55B0-697E-6945-929E-033FFA5F7C95}" type="slidenum">
              <a:rPr lang="en-US" smtClean="0"/>
              <a:t>78</a:t>
            </a:fld>
            <a:endParaRPr lang="en-US"/>
          </a:p>
        </p:txBody>
      </p:sp>
    </p:spTree>
    <p:extLst>
      <p:ext uri="{BB962C8B-B14F-4D97-AF65-F5344CB8AC3E}">
        <p14:creationId xmlns:p14="http://schemas.microsoft.com/office/powerpoint/2010/main" val="26928486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32610-467C-CE01-E0E1-350CA4A00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89180-39C7-841F-46A2-593A74555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FFCD6-184F-EB9D-4E11-8C013BAF6C1D}"/>
              </a:ext>
            </a:extLst>
          </p:cNvPr>
          <p:cNvSpPr>
            <a:spLocks noGrp="1"/>
          </p:cNvSpPr>
          <p:nvPr>
            <p:ph type="body" idx="1"/>
          </p:nvPr>
        </p:nvSpPr>
        <p:spPr/>
        <p:txBody>
          <a:bodyPr/>
          <a:lstStyle/>
          <a:p>
            <a:r>
              <a:rPr lang="en-US" b="0" i="0" dirty="0">
                <a:solidFill>
                  <a:srgbClr val="000C34"/>
                </a:solidFill>
                <a:effectLst/>
              </a:rPr>
              <a:t>The logic under the release decision process is this: </a:t>
            </a:r>
          </a:p>
          <a:p>
            <a:r>
              <a:rPr lang="en-US" b="0" i="0" dirty="0">
                <a:solidFill>
                  <a:srgbClr val="000C34"/>
                </a:solidFill>
                <a:effectLst/>
              </a:rPr>
              <a:t>1 2 e 3</a:t>
            </a:r>
          </a:p>
          <a:p>
            <a:r>
              <a:rPr lang="en-US" b="0" i="0" u="sng" dirty="0">
                <a:solidFill>
                  <a:srgbClr val="000C34"/>
                </a:solidFill>
                <a:effectLst/>
              </a:rPr>
              <a:t>1. The </a:t>
            </a:r>
            <a:r>
              <a:rPr lang="en-US" b="0" i="1" u="sng" dirty="0">
                <a:solidFill>
                  <a:srgbClr val="000C34"/>
                </a:solidFill>
                <a:effectLst/>
              </a:rPr>
              <a:t>allowable release range</a:t>
            </a:r>
            <a:r>
              <a:rPr lang="en-US" b="0" i="0" u="sng" dirty="0">
                <a:solidFill>
                  <a:srgbClr val="000C34"/>
                </a:solidFill>
                <a:effectLst/>
              </a:rPr>
              <a:t> is defined by a minimum allowable release and a maximum allowable release.</a:t>
            </a:r>
            <a:r>
              <a:rPr lang="en-US" b="0" i="0" dirty="0">
                <a:solidFill>
                  <a:srgbClr val="000C34"/>
                </a:solidFill>
                <a:effectLst/>
              </a:rPr>
              <a:t> The reservoir's physical and operational constraints are used to determine the allowable release range.</a:t>
            </a:r>
          </a:p>
          <a:p>
            <a:pPr algn="l"/>
            <a:r>
              <a:rPr lang="en-US" b="0" i="0" u="sng" dirty="0">
                <a:solidFill>
                  <a:srgbClr val="000C34"/>
                </a:solidFill>
                <a:effectLst/>
              </a:rPr>
              <a:t>2. The </a:t>
            </a:r>
            <a:r>
              <a:rPr lang="en-US" b="0" i="1" u="sng" dirty="0">
                <a:solidFill>
                  <a:srgbClr val="000C34"/>
                </a:solidFill>
                <a:effectLst/>
              </a:rPr>
              <a:t>desired guide curve release</a:t>
            </a:r>
            <a:r>
              <a:rPr lang="en-US" b="0" i="0" u="sng" dirty="0">
                <a:solidFill>
                  <a:srgbClr val="000C34"/>
                </a:solidFill>
                <a:effectLst/>
              </a:rPr>
              <a:t> is, by definition, the release the reservoir should make to get to or stay at guide curve in this timestep</a:t>
            </a:r>
            <a:r>
              <a:rPr lang="en-US" b="0" i="0" dirty="0">
                <a:solidFill>
                  <a:srgbClr val="000C34"/>
                </a:solidFill>
                <a:effectLst/>
              </a:rPr>
              <a:t>. This calculation derives from the basic Conservation of Mass Equation:</a:t>
            </a:r>
          </a:p>
          <a:p>
            <a:pPr algn="ctr"/>
            <a:r>
              <a:rPr lang="en-US" b="0" i="1" dirty="0">
                <a:solidFill>
                  <a:srgbClr val="000C34"/>
                </a:solidFill>
                <a:effectLst/>
              </a:rPr>
              <a:t>Inflow</a:t>
            </a:r>
            <a:r>
              <a:rPr lang="en-US" b="0" i="0" dirty="0">
                <a:solidFill>
                  <a:srgbClr val="000C34"/>
                </a:solidFill>
                <a:effectLst/>
              </a:rPr>
              <a:t> minus </a:t>
            </a:r>
            <a:r>
              <a:rPr lang="en-US" b="0" i="1" dirty="0">
                <a:solidFill>
                  <a:srgbClr val="000C34"/>
                </a:solidFill>
                <a:effectLst/>
              </a:rPr>
              <a:t>Outflow</a:t>
            </a:r>
            <a:r>
              <a:rPr lang="en-US" b="0" i="0" dirty="0">
                <a:solidFill>
                  <a:srgbClr val="000C34"/>
                </a:solidFill>
                <a:effectLst/>
              </a:rPr>
              <a:t> equals </a:t>
            </a:r>
            <a:r>
              <a:rPr lang="en-US" b="0" i="1" dirty="0">
                <a:solidFill>
                  <a:srgbClr val="000C34"/>
                </a:solidFill>
                <a:effectLst/>
              </a:rPr>
              <a:t>Change in Storage</a:t>
            </a:r>
            <a:r>
              <a:rPr lang="en-US" b="0" i="0" dirty="0">
                <a:solidFill>
                  <a:srgbClr val="000C34"/>
                </a:solidFill>
                <a:effectLst/>
              </a:rPr>
              <a:t>.</a:t>
            </a:r>
          </a:p>
          <a:p>
            <a:endParaRPr lang="en-US" b="0" i="0" dirty="0">
              <a:solidFill>
                <a:srgbClr val="000C34"/>
              </a:solidFill>
              <a:effectLst/>
            </a:endParaRPr>
          </a:p>
          <a:p>
            <a:r>
              <a:rPr lang="en-US" dirty="0"/>
              <a:t>3. decide. If the level of the reservoir is above the Guide curve, the reservoir shall release. If we are in the flood control zone, </a:t>
            </a:r>
            <a:r>
              <a:rPr lang="en-US" dirty="0" err="1"/>
              <a:t>Ressim</a:t>
            </a:r>
            <a:r>
              <a:rPr lang="en-US" dirty="0"/>
              <a:t> check the active rules, activate the rules from the highest priority to the lowest, </a:t>
            </a:r>
          </a:p>
        </p:txBody>
      </p:sp>
      <p:sp>
        <p:nvSpPr>
          <p:cNvPr id="4" name="Slide Number Placeholder 3">
            <a:extLst>
              <a:ext uri="{FF2B5EF4-FFF2-40B4-BE49-F238E27FC236}">
                <a16:creationId xmlns:a16="http://schemas.microsoft.com/office/drawing/2014/main" id="{B48D4C5E-F6DE-8CBA-2831-0E14F416C601}"/>
              </a:ext>
            </a:extLst>
          </p:cNvPr>
          <p:cNvSpPr>
            <a:spLocks noGrp="1"/>
          </p:cNvSpPr>
          <p:nvPr>
            <p:ph type="sldNum" sz="quarter" idx="5"/>
          </p:nvPr>
        </p:nvSpPr>
        <p:spPr/>
        <p:txBody>
          <a:bodyPr/>
          <a:lstStyle/>
          <a:p>
            <a:fld id="{E0FA55B0-697E-6945-929E-033FFA5F7C95}" type="slidenum">
              <a:rPr lang="en-US" smtClean="0"/>
              <a:t>79</a:t>
            </a:fld>
            <a:endParaRPr lang="en-US"/>
          </a:p>
        </p:txBody>
      </p:sp>
    </p:spTree>
    <p:extLst>
      <p:ext uri="{BB962C8B-B14F-4D97-AF65-F5344CB8AC3E}">
        <p14:creationId xmlns:p14="http://schemas.microsoft.com/office/powerpoint/2010/main" val="258800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4E6C8-455C-C5FE-D767-3D6319E9D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EC6CF-50F9-1D6D-3BB7-3AA0BF82F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A9903-7625-FDA6-79BA-E03BEE847056}"/>
              </a:ext>
            </a:extLst>
          </p:cNvPr>
          <p:cNvSpPr>
            <a:spLocks noGrp="1"/>
          </p:cNvSpPr>
          <p:nvPr>
            <p:ph type="body" idx="1"/>
          </p:nvPr>
        </p:nvSpPr>
        <p:spPr/>
        <p:txBody>
          <a:bodyPr/>
          <a:lstStyle/>
          <a:p>
            <a:r>
              <a:rPr lang="en-US" dirty="0"/>
              <a:t>As you may have already guessed.</a:t>
            </a:r>
            <a:endParaRPr lang="it-IT" dirty="0" err="1"/>
          </a:p>
        </p:txBody>
      </p:sp>
      <p:sp>
        <p:nvSpPr>
          <p:cNvPr id="4" name="Slide Number Placeholder 3">
            <a:extLst>
              <a:ext uri="{FF2B5EF4-FFF2-40B4-BE49-F238E27FC236}">
                <a16:creationId xmlns:a16="http://schemas.microsoft.com/office/drawing/2014/main" id="{1CFC9334-8B24-6216-7C8F-C30C8F62F0F1}"/>
              </a:ext>
            </a:extLst>
          </p:cNvPr>
          <p:cNvSpPr>
            <a:spLocks noGrp="1"/>
          </p:cNvSpPr>
          <p:nvPr>
            <p:ph type="sldNum" sz="quarter" idx="5"/>
          </p:nvPr>
        </p:nvSpPr>
        <p:spPr/>
        <p:txBody>
          <a:bodyPr/>
          <a:lstStyle/>
          <a:p>
            <a:fld id="{E0FA55B0-697E-6945-929E-033FFA5F7C95}" type="slidenum">
              <a:rPr lang="en-US" smtClean="0"/>
              <a:t>8</a:t>
            </a:fld>
            <a:endParaRPr lang="en-US"/>
          </a:p>
        </p:txBody>
      </p:sp>
    </p:spTree>
    <p:extLst>
      <p:ext uri="{BB962C8B-B14F-4D97-AF65-F5344CB8AC3E}">
        <p14:creationId xmlns:p14="http://schemas.microsoft.com/office/powerpoint/2010/main" val="35592792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2816-6270-477B-F50D-46C2A4665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143B3-F8CD-0CB8-66D8-948D885F9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3C0C0-BD19-A1FC-D1A3-F2A23B3A0268}"/>
              </a:ext>
            </a:extLst>
          </p:cNvPr>
          <p:cNvSpPr>
            <a:spLocks noGrp="1"/>
          </p:cNvSpPr>
          <p:nvPr>
            <p:ph type="body" idx="1"/>
          </p:nvPr>
        </p:nvSpPr>
        <p:spPr/>
        <p:txBody>
          <a:bodyPr/>
          <a:lstStyle/>
          <a:p>
            <a:r>
              <a:rPr lang="en-US" b="0" i="0" dirty="0">
                <a:solidFill>
                  <a:srgbClr val="000C34"/>
                </a:solidFill>
                <a:effectLst/>
              </a:rPr>
              <a:t>when you create a new </a:t>
            </a:r>
            <a:r>
              <a:rPr lang="en-US" b="1" i="0" dirty="0">
                <a:solidFill>
                  <a:srgbClr val="000C34"/>
                </a:solidFill>
                <a:effectLst/>
                <a:latin typeface="roboto-medium"/>
              </a:rPr>
              <a:t>Operation Set</a:t>
            </a:r>
            <a:r>
              <a:rPr lang="en-US" b="0" i="0" dirty="0">
                <a:solidFill>
                  <a:srgbClr val="000C34"/>
                </a:solidFill>
                <a:effectLst/>
              </a:rPr>
              <a:t>, </a:t>
            </a:r>
            <a:r>
              <a:rPr lang="en-US" b="0" i="0" dirty="0" err="1">
                <a:solidFill>
                  <a:srgbClr val="000C34"/>
                </a:solidFill>
                <a:effectLst/>
              </a:rPr>
              <a:t>ResSim</a:t>
            </a:r>
            <a:r>
              <a:rPr lang="en-US" b="0" i="0" dirty="0">
                <a:solidFill>
                  <a:srgbClr val="000C34"/>
                </a:solidFill>
                <a:effectLst/>
              </a:rPr>
              <a:t> automatically creates a </a:t>
            </a:r>
            <a:r>
              <a:rPr lang="en-US" b="1" i="0" dirty="0">
                <a:solidFill>
                  <a:srgbClr val="000C34"/>
                </a:solidFill>
                <a:effectLst/>
                <a:latin typeface="roboto-medium"/>
              </a:rPr>
              <a:t>Zone-Rules</a:t>
            </a:r>
            <a:r>
              <a:rPr lang="en-US" b="0" i="0" dirty="0">
                <a:solidFill>
                  <a:srgbClr val="000C34"/>
                </a:solidFill>
                <a:effectLst/>
              </a:rPr>
              <a:t> tree that contains three default reservoir operation zones: </a:t>
            </a:r>
            <a:r>
              <a:rPr lang="en-US" b="1" i="0" dirty="0">
                <a:solidFill>
                  <a:srgbClr val="000C34"/>
                </a:solidFill>
                <a:effectLst/>
                <a:latin typeface="roboto-medium"/>
              </a:rPr>
              <a:t>Flood Control</a:t>
            </a:r>
            <a:r>
              <a:rPr lang="en-US" b="0" i="0" dirty="0">
                <a:solidFill>
                  <a:srgbClr val="000C34"/>
                </a:solidFill>
                <a:effectLst/>
              </a:rPr>
              <a:t>, </a:t>
            </a:r>
            <a:r>
              <a:rPr lang="en-US" b="1" i="0" dirty="0">
                <a:solidFill>
                  <a:srgbClr val="000C34"/>
                </a:solidFill>
                <a:effectLst/>
                <a:latin typeface="roboto-medium"/>
              </a:rPr>
              <a:t>Conservation</a:t>
            </a:r>
            <a:r>
              <a:rPr lang="en-US" b="0" i="0" dirty="0">
                <a:solidFill>
                  <a:srgbClr val="000C34"/>
                </a:solidFill>
                <a:effectLst/>
              </a:rPr>
              <a:t>, and </a:t>
            </a:r>
            <a:r>
              <a:rPr lang="en-US" b="1" i="1" dirty="0">
                <a:solidFill>
                  <a:srgbClr val="000C34"/>
                </a:solidFill>
                <a:effectLst/>
                <a:latin typeface="roboto-medium"/>
              </a:rPr>
              <a:t>Inactive.</a:t>
            </a:r>
          </a:p>
          <a:p>
            <a:r>
              <a:rPr lang="en-US" b="0" i="0" dirty="0">
                <a:solidFill>
                  <a:srgbClr val="000C34"/>
                </a:solidFill>
                <a:effectLst/>
              </a:rPr>
              <a:t>You will need to define the curve representing the </a:t>
            </a:r>
            <a:r>
              <a:rPr lang="en-US" b="1" i="1" dirty="0">
                <a:solidFill>
                  <a:srgbClr val="000C34"/>
                </a:solidFill>
                <a:effectLst/>
              </a:rPr>
              <a:t>top</a:t>
            </a:r>
            <a:r>
              <a:rPr lang="en-US" b="1" i="0" dirty="0">
                <a:solidFill>
                  <a:srgbClr val="000C34"/>
                </a:solidFill>
                <a:effectLst/>
              </a:rPr>
              <a:t> of each zone you create</a:t>
            </a:r>
            <a:r>
              <a:rPr lang="en-US" b="0" i="0" dirty="0">
                <a:solidFill>
                  <a:srgbClr val="000C34"/>
                </a:solidFill>
                <a:effectLst/>
              </a:rPr>
              <a:t>. The default definition of a zone is a linear function of date and is specified with a table of dates and elevations. The first date in the table is always 01Jan and the table is expected to represent the shape of the level over a single year</a:t>
            </a:r>
            <a:endParaRPr lang="en-US" b="1" i="1" dirty="0">
              <a:solidFill>
                <a:srgbClr val="000C34"/>
              </a:solidFill>
              <a:effectLst/>
              <a:latin typeface="roboto-medium"/>
            </a:endParaRPr>
          </a:p>
          <a:p>
            <a:endParaRPr lang="en-US" dirty="0"/>
          </a:p>
        </p:txBody>
      </p:sp>
      <p:sp>
        <p:nvSpPr>
          <p:cNvPr id="4" name="Slide Number Placeholder 3">
            <a:extLst>
              <a:ext uri="{FF2B5EF4-FFF2-40B4-BE49-F238E27FC236}">
                <a16:creationId xmlns:a16="http://schemas.microsoft.com/office/drawing/2014/main" id="{183F56F6-239E-F618-DAB4-4329518B1033}"/>
              </a:ext>
            </a:extLst>
          </p:cNvPr>
          <p:cNvSpPr>
            <a:spLocks noGrp="1"/>
          </p:cNvSpPr>
          <p:nvPr>
            <p:ph type="sldNum" sz="quarter" idx="5"/>
          </p:nvPr>
        </p:nvSpPr>
        <p:spPr/>
        <p:txBody>
          <a:bodyPr/>
          <a:lstStyle/>
          <a:p>
            <a:fld id="{E0FA55B0-697E-6945-929E-033FFA5F7C95}" type="slidenum">
              <a:rPr lang="en-US" smtClean="0"/>
              <a:t>80</a:t>
            </a:fld>
            <a:endParaRPr lang="en-US"/>
          </a:p>
        </p:txBody>
      </p:sp>
    </p:spTree>
    <p:extLst>
      <p:ext uri="{BB962C8B-B14F-4D97-AF65-F5344CB8AC3E}">
        <p14:creationId xmlns:p14="http://schemas.microsoft.com/office/powerpoint/2010/main" val="2011613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AB55-0C44-F01D-5B98-A949DB722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FD132-7E59-1CF0-BAC3-E1B28D47B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FC972-699F-A07E-A98D-EEEF22FCF4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E2125-059C-18CB-2282-8502D6D2EFF3}"/>
              </a:ext>
            </a:extLst>
          </p:cNvPr>
          <p:cNvSpPr>
            <a:spLocks noGrp="1"/>
          </p:cNvSpPr>
          <p:nvPr>
            <p:ph type="sldNum" sz="quarter" idx="5"/>
          </p:nvPr>
        </p:nvSpPr>
        <p:spPr/>
        <p:txBody>
          <a:bodyPr/>
          <a:lstStyle/>
          <a:p>
            <a:fld id="{E0FA55B0-697E-6945-929E-033FFA5F7C95}" type="slidenum">
              <a:rPr lang="en-US" smtClean="0"/>
              <a:t>81</a:t>
            </a:fld>
            <a:endParaRPr lang="en-US"/>
          </a:p>
        </p:txBody>
      </p:sp>
    </p:spTree>
    <p:extLst>
      <p:ext uri="{BB962C8B-B14F-4D97-AF65-F5344CB8AC3E}">
        <p14:creationId xmlns:p14="http://schemas.microsoft.com/office/powerpoint/2010/main" val="34986849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8FB32-0935-4E4E-24A2-85A4A54CD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67EBF-237D-6B0B-E860-EDA2D8B0F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01C99-B31C-23CD-F2D6-7A31A14EF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F00F85-B0D8-CC44-65B7-8A559C1CD33E}"/>
              </a:ext>
            </a:extLst>
          </p:cNvPr>
          <p:cNvSpPr>
            <a:spLocks noGrp="1"/>
          </p:cNvSpPr>
          <p:nvPr>
            <p:ph type="sldNum" sz="quarter" idx="5"/>
          </p:nvPr>
        </p:nvSpPr>
        <p:spPr/>
        <p:txBody>
          <a:bodyPr/>
          <a:lstStyle/>
          <a:p>
            <a:fld id="{E0FA55B0-697E-6945-929E-033FFA5F7C95}" type="slidenum">
              <a:rPr lang="en-US" smtClean="0"/>
              <a:t>82</a:t>
            </a:fld>
            <a:endParaRPr lang="en-US"/>
          </a:p>
        </p:txBody>
      </p:sp>
    </p:spTree>
    <p:extLst>
      <p:ext uri="{BB962C8B-B14F-4D97-AF65-F5344CB8AC3E}">
        <p14:creationId xmlns:p14="http://schemas.microsoft.com/office/powerpoint/2010/main" val="21531610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B6E6D-C2EA-C289-E824-2527D4DA5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33107-8F45-EB8C-0610-63EC7888D5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4CED8-2915-AFD8-E1E5-4F7904145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7A4911-9C8A-5102-3B62-1B6DDC3C9627}"/>
              </a:ext>
            </a:extLst>
          </p:cNvPr>
          <p:cNvSpPr>
            <a:spLocks noGrp="1"/>
          </p:cNvSpPr>
          <p:nvPr>
            <p:ph type="sldNum" sz="quarter" idx="5"/>
          </p:nvPr>
        </p:nvSpPr>
        <p:spPr/>
        <p:txBody>
          <a:bodyPr/>
          <a:lstStyle/>
          <a:p>
            <a:fld id="{E0FA55B0-697E-6945-929E-033FFA5F7C95}" type="slidenum">
              <a:rPr lang="en-US" smtClean="0"/>
              <a:t>83</a:t>
            </a:fld>
            <a:endParaRPr lang="en-US"/>
          </a:p>
        </p:txBody>
      </p:sp>
    </p:spTree>
    <p:extLst>
      <p:ext uri="{BB962C8B-B14F-4D97-AF65-F5344CB8AC3E}">
        <p14:creationId xmlns:p14="http://schemas.microsoft.com/office/powerpoint/2010/main" val="26496785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D007-07F5-0320-8A86-540D838DD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F588B-981A-E846-719E-460DB8DE9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61F38-F52F-72CD-D170-680FD4B38C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170B9-0C32-E03D-0C0B-AA993BA34645}"/>
              </a:ext>
            </a:extLst>
          </p:cNvPr>
          <p:cNvSpPr>
            <a:spLocks noGrp="1"/>
          </p:cNvSpPr>
          <p:nvPr>
            <p:ph type="sldNum" sz="quarter" idx="5"/>
          </p:nvPr>
        </p:nvSpPr>
        <p:spPr/>
        <p:txBody>
          <a:bodyPr/>
          <a:lstStyle/>
          <a:p>
            <a:fld id="{E0FA55B0-697E-6945-929E-033FFA5F7C95}" type="slidenum">
              <a:rPr lang="en-US" smtClean="0"/>
              <a:t>84</a:t>
            </a:fld>
            <a:endParaRPr lang="en-US"/>
          </a:p>
        </p:txBody>
      </p:sp>
    </p:spTree>
    <p:extLst>
      <p:ext uri="{BB962C8B-B14F-4D97-AF65-F5344CB8AC3E}">
        <p14:creationId xmlns:p14="http://schemas.microsoft.com/office/powerpoint/2010/main" val="42736119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E219D-A18F-DA22-8430-3B0176301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1E028-2F31-DBBC-2572-A92591050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A9B97-4CB5-FA44-0EBB-26B118419A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AA7AFD-DDC0-481C-9719-2DAC3E6397DC}"/>
              </a:ext>
            </a:extLst>
          </p:cNvPr>
          <p:cNvSpPr>
            <a:spLocks noGrp="1"/>
          </p:cNvSpPr>
          <p:nvPr>
            <p:ph type="sldNum" sz="quarter" idx="5"/>
          </p:nvPr>
        </p:nvSpPr>
        <p:spPr/>
        <p:txBody>
          <a:bodyPr/>
          <a:lstStyle/>
          <a:p>
            <a:fld id="{E0FA55B0-697E-6945-929E-033FFA5F7C95}" type="slidenum">
              <a:rPr lang="en-US" smtClean="0"/>
              <a:t>85</a:t>
            </a:fld>
            <a:endParaRPr lang="en-US"/>
          </a:p>
        </p:txBody>
      </p:sp>
    </p:spTree>
    <p:extLst>
      <p:ext uri="{BB962C8B-B14F-4D97-AF65-F5344CB8AC3E}">
        <p14:creationId xmlns:p14="http://schemas.microsoft.com/office/powerpoint/2010/main" val="5311422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C037-5F7D-ED6C-E0CA-4E093D670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037AC-6D0C-4DBA-B906-A7B073A405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04961-52AA-E357-A845-7C689FD84C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31AFF1-FFBF-6B11-F8A4-8C56464C8C72}"/>
              </a:ext>
            </a:extLst>
          </p:cNvPr>
          <p:cNvSpPr>
            <a:spLocks noGrp="1"/>
          </p:cNvSpPr>
          <p:nvPr>
            <p:ph type="sldNum" sz="quarter" idx="5"/>
          </p:nvPr>
        </p:nvSpPr>
        <p:spPr/>
        <p:txBody>
          <a:bodyPr/>
          <a:lstStyle/>
          <a:p>
            <a:fld id="{E0FA55B0-697E-6945-929E-033FFA5F7C95}" type="slidenum">
              <a:rPr lang="en-US" smtClean="0"/>
              <a:t>86</a:t>
            </a:fld>
            <a:endParaRPr lang="en-US"/>
          </a:p>
        </p:txBody>
      </p:sp>
    </p:spTree>
    <p:extLst>
      <p:ext uri="{BB962C8B-B14F-4D97-AF65-F5344CB8AC3E}">
        <p14:creationId xmlns:p14="http://schemas.microsoft.com/office/powerpoint/2010/main" val="20191936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53361-6B1B-C167-2718-A1AC5EB53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32385-5BE9-D8B8-31FB-A8A7EEC7A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3B08B-1FBD-202E-57E5-89123C567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424F4F-C544-D1F7-E095-F95A421AE9F4}"/>
              </a:ext>
            </a:extLst>
          </p:cNvPr>
          <p:cNvSpPr>
            <a:spLocks noGrp="1"/>
          </p:cNvSpPr>
          <p:nvPr>
            <p:ph type="sldNum" sz="quarter" idx="5"/>
          </p:nvPr>
        </p:nvSpPr>
        <p:spPr/>
        <p:txBody>
          <a:bodyPr/>
          <a:lstStyle/>
          <a:p>
            <a:fld id="{E0FA55B0-697E-6945-929E-033FFA5F7C95}" type="slidenum">
              <a:rPr lang="en-US" smtClean="0"/>
              <a:t>87</a:t>
            </a:fld>
            <a:endParaRPr lang="en-US"/>
          </a:p>
        </p:txBody>
      </p:sp>
    </p:spTree>
    <p:extLst>
      <p:ext uri="{BB962C8B-B14F-4D97-AF65-F5344CB8AC3E}">
        <p14:creationId xmlns:p14="http://schemas.microsoft.com/office/powerpoint/2010/main" val="6613083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3064-54A7-14AB-CC8B-3C5111335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60575-84D7-FDB6-5626-DE6364AC5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99058-15DC-6D6B-A486-072CDA3EA0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8B2EC8-6674-538C-A247-281D7F271C01}"/>
              </a:ext>
            </a:extLst>
          </p:cNvPr>
          <p:cNvSpPr>
            <a:spLocks noGrp="1"/>
          </p:cNvSpPr>
          <p:nvPr>
            <p:ph type="sldNum" sz="quarter" idx="5"/>
          </p:nvPr>
        </p:nvSpPr>
        <p:spPr/>
        <p:txBody>
          <a:bodyPr/>
          <a:lstStyle/>
          <a:p>
            <a:fld id="{E0FA55B0-697E-6945-929E-033FFA5F7C95}" type="slidenum">
              <a:rPr lang="en-US" smtClean="0"/>
              <a:t>88</a:t>
            </a:fld>
            <a:endParaRPr lang="en-US"/>
          </a:p>
        </p:txBody>
      </p:sp>
    </p:spTree>
    <p:extLst>
      <p:ext uri="{BB962C8B-B14F-4D97-AF65-F5344CB8AC3E}">
        <p14:creationId xmlns:p14="http://schemas.microsoft.com/office/powerpoint/2010/main" val="18471213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4B338-E1BA-E7C7-A633-964C27BE5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CF709-3272-A2F5-5C03-31D647B1F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4F791-4967-CE28-2ED1-D5F7E728E9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5F7B99-2696-1CC5-1C2E-B167D0F42174}"/>
              </a:ext>
            </a:extLst>
          </p:cNvPr>
          <p:cNvSpPr>
            <a:spLocks noGrp="1"/>
          </p:cNvSpPr>
          <p:nvPr>
            <p:ph type="sldNum" sz="quarter" idx="5"/>
          </p:nvPr>
        </p:nvSpPr>
        <p:spPr/>
        <p:txBody>
          <a:bodyPr/>
          <a:lstStyle/>
          <a:p>
            <a:fld id="{E0FA55B0-697E-6945-929E-033FFA5F7C95}" type="slidenum">
              <a:rPr lang="en-US" smtClean="0"/>
              <a:t>89</a:t>
            </a:fld>
            <a:endParaRPr lang="en-US"/>
          </a:p>
        </p:txBody>
      </p:sp>
    </p:spTree>
    <p:extLst>
      <p:ext uri="{BB962C8B-B14F-4D97-AF65-F5344CB8AC3E}">
        <p14:creationId xmlns:p14="http://schemas.microsoft.com/office/powerpoint/2010/main" val="2822430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6E658-A942-2263-0680-81CA0AEA5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795A-4154-A98B-B916-ABB80F2AF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2D40F-48A7-CA9C-A50E-98BB809A267F}"/>
              </a:ext>
            </a:extLst>
          </p:cNvPr>
          <p:cNvSpPr>
            <a:spLocks noGrp="1"/>
          </p:cNvSpPr>
          <p:nvPr>
            <p:ph type="body" idx="1"/>
          </p:nvPr>
        </p:nvSpPr>
        <p:spPr/>
        <p:txBody>
          <a:bodyPr/>
          <a:lstStyle/>
          <a:p>
            <a:endParaRPr lang="it-IT" dirty="0" err="1"/>
          </a:p>
        </p:txBody>
      </p:sp>
      <p:sp>
        <p:nvSpPr>
          <p:cNvPr id="4" name="Slide Number Placeholder 3">
            <a:extLst>
              <a:ext uri="{FF2B5EF4-FFF2-40B4-BE49-F238E27FC236}">
                <a16:creationId xmlns:a16="http://schemas.microsoft.com/office/drawing/2014/main" id="{026C0D2E-19EF-F8E4-10A2-45079AF4BF11}"/>
              </a:ext>
            </a:extLst>
          </p:cNvPr>
          <p:cNvSpPr>
            <a:spLocks noGrp="1"/>
          </p:cNvSpPr>
          <p:nvPr>
            <p:ph type="sldNum" sz="quarter" idx="5"/>
          </p:nvPr>
        </p:nvSpPr>
        <p:spPr/>
        <p:txBody>
          <a:bodyPr/>
          <a:lstStyle/>
          <a:p>
            <a:fld id="{E0FA55B0-697E-6945-929E-033FFA5F7C95}" type="slidenum">
              <a:rPr lang="en-US" smtClean="0"/>
              <a:t>9</a:t>
            </a:fld>
            <a:endParaRPr lang="en-US"/>
          </a:p>
        </p:txBody>
      </p:sp>
    </p:spTree>
    <p:extLst>
      <p:ext uri="{BB962C8B-B14F-4D97-AF65-F5344CB8AC3E}">
        <p14:creationId xmlns:p14="http://schemas.microsoft.com/office/powerpoint/2010/main" val="452783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DC1C-A7FF-CB30-9CE4-DB971EC82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08B78-716F-1980-12FC-E35C0E4E2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80DB3-F7C5-C951-220A-2957938B2C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E5DD7-33F0-B539-0F88-8862A7F23E13}"/>
              </a:ext>
            </a:extLst>
          </p:cNvPr>
          <p:cNvSpPr>
            <a:spLocks noGrp="1"/>
          </p:cNvSpPr>
          <p:nvPr>
            <p:ph type="sldNum" sz="quarter" idx="5"/>
          </p:nvPr>
        </p:nvSpPr>
        <p:spPr/>
        <p:txBody>
          <a:bodyPr/>
          <a:lstStyle/>
          <a:p>
            <a:fld id="{E0FA55B0-697E-6945-929E-033FFA5F7C95}" type="slidenum">
              <a:rPr lang="en-US" smtClean="0"/>
              <a:t>90</a:t>
            </a:fld>
            <a:endParaRPr lang="en-US"/>
          </a:p>
        </p:txBody>
      </p:sp>
    </p:spTree>
    <p:extLst>
      <p:ext uri="{BB962C8B-B14F-4D97-AF65-F5344CB8AC3E}">
        <p14:creationId xmlns:p14="http://schemas.microsoft.com/office/powerpoint/2010/main" val="39176678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0A7DF-5459-1652-AF03-51495D4AA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0D387-C38B-33ED-30A7-76E284197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5771C-F35C-342F-DE8E-115A687D9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03CA7-6D17-2B08-9BB6-5C0EB2F2FBCA}"/>
              </a:ext>
            </a:extLst>
          </p:cNvPr>
          <p:cNvSpPr>
            <a:spLocks noGrp="1"/>
          </p:cNvSpPr>
          <p:nvPr>
            <p:ph type="sldNum" sz="quarter" idx="5"/>
          </p:nvPr>
        </p:nvSpPr>
        <p:spPr/>
        <p:txBody>
          <a:bodyPr/>
          <a:lstStyle/>
          <a:p>
            <a:fld id="{E0FA55B0-697E-6945-929E-033FFA5F7C95}" type="slidenum">
              <a:rPr lang="en-US" smtClean="0"/>
              <a:t>91</a:t>
            </a:fld>
            <a:endParaRPr lang="en-US"/>
          </a:p>
        </p:txBody>
      </p:sp>
    </p:spTree>
    <p:extLst>
      <p:ext uri="{BB962C8B-B14F-4D97-AF65-F5344CB8AC3E}">
        <p14:creationId xmlns:p14="http://schemas.microsoft.com/office/powerpoint/2010/main" val="24127852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38F5-EE0A-6022-9DD3-BA18CF8A8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05F75-BD1C-40C1-59FE-5D37A784B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4328E-B78D-0CFB-8332-BF0670EA4721}"/>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59825E1D-DB5D-CC6C-8921-1C7A0B0560FF}"/>
              </a:ext>
            </a:extLst>
          </p:cNvPr>
          <p:cNvSpPr>
            <a:spLocks noGrp="1"/>
          </p:cNvSpPr>
          <p:nvPr>
            <p:ph type="sldNum" sz="quarter" idx="5"/>
          </p:nvPr>
        </p:nvSpPr>
        <p:spPr/>
        <p:txBody>
          <a:bodyPr/>
          <a:lstStyle/>
          <a:p>
            <a:fld id="{E0FA55B0-697E-6945-929E-033FFA5F7C95}" type="slidenum">
              <a:rPr lang="en-US" smtClean="0"/>
              <a:t>92</a:t>
            </a:fld>
            <a:endParaRPr lang="en-US"/>
          </a:p>
        </p:txBody>
      </p:sp>
    </p:spTree>
    <p:extLst>
      <p:ext uri="{BB962C8B-B14F-4D97-AF65-F5344CB8AC3E}">
        <p14:creationId xmlns:p14="http://schemas.microsoft.com/office/powerpoint/2010/main" val="8242777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D186-DD5D-7ED5-4099-338F7EAEF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35A10-E705-176F-0576-BB95A0743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6F717-E5AC-8B71-89A8-870445565B82}"/>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28CEC229-A6E2-27CE-68A5-A41CA4F3D51A}"/>
              </a:ext>
            </a:extLst>
          </p:cNvPr>
          <p:cNvSpPr>
            <a:spLocks noGrp="1"/>
          </p:cNvSpPr>
          <p:nvPr>
            <p:ph type="sldNum" sz="quarter" idx="5"/>
          </p:nvPr>
        </p:nvSpPr>
        <p:spPr/>
        <p:txBody>
          <a:bodyPr/>
          <a:lstStyle/>
          <a:p>
            <a:fld id="{E0FA55B0-697E-6945-929E-033FFA5F7C95}" type="slidenum">
              <a:rPr lang="en-US" smtClean="0"/>
              <a:t>93</a:t>
            </a:fld>
            <a:endParaRPr lang="en-US"/>
          </a:p>
        </p:txBody>
      </p:sp>
    </p:spTree>
    <p:extLst>
      <p:ext uri="{BB962C8B-B14F-4D97-AF65-F5344CB8AC3E}">
        <p14:creationId xmlns:p14="http://schemas.microsoft.com/office/powerpoint/2010/main" val="324427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5D673-AF51-6CAA-7DE3-B985BFD16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1A07C-01F0-DA35-7A38-A12AE1623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E2385-59F1-71CE-65A3-13F090765FCE}"/>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91AE410A-02D1-87EA-20AA-B4FB68FD4B5A}"/>
              </a:ext>
            </a:extLst>
          </p:cNvPr>
          <p:cNvSpPr>
            <a:spLocks noGrp="1"/>
          </p:cNvSpPr>
          <p:nvPr>
            <p:ph type="sldNum" sz="quarter" idx="5"/>
          </p:nvPr>
        </p:nvSpPr>
        <p:spPr/>
        <p:txBody>
          <a:bodyPr/>
          <a:lstStyle/>
          <a:p>
            <a:fld id="{E0FA55B0-697E-6945-929E-033FFA5F7C95}" type="slidenum">
              <a:rPr lang="en-US" smtClean="0"/>
              <a:t>94</a:t>
            </a:fld>
            <a:endParaRPr lang="en-US"/>
          </a:p>
        </p:txBody>
      </p:sp>
    </p:spTree>
    <p:extLst>
      <p:ext uri="{BB962C8B-B14F-4D97-AF65-F5344CB8AC3E}">
        <p14:creationId xmlns:p14="http://schemas.microsoft.com/office/powerpoint/2010/main" val="32252759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69F3-36F8-84EE-C55D-4493AAEC7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8E28C-B991-7524-E7F5-F6527166F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2FA20-E5C3-AEEE-122C-B6A31E1233E0}"/>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A3007B1A-1635-BD84-0E2B-6DBC8CB83C44}"/>
              </a:ext>
            </a:extLst>
          </p:cNvPr>
          <p:cNvSpPr>
            <a:spLocks noGrp="1"/>
          </p:cNvSpPr>
          <p:nvPr>
            <p:ph type="sldNum" sz="quarter" idx="5"/>
          </p:nvPr>
        </p:nvSpPr>
        <p:spPr/>
        <p:txBody>
          <a:bodyPr/>
          <a:lstStyle/>
          <a:p>
            <a:fld id="{E0FA55B0-697E-6945-929E-033FFA5F7C95}" type="slidenum">
              <a:rPr lang="en-US" smtClean="0"/>
              <a:t>95</a:t>
            </a:fld>
            <a:endParaRPr lang="en-US"/>
          </a:p>
        </p:txBody>
      </p:sp>
    </p:spTree>
    <p:extLst>
      <p:ext uri="{BB962C8B-B14F-4D97-AF65-F5344CB8AC3E}">
        <p14:creationId xmlns:p14="http://schemas.microsoft.com/office/powerpoint/2010/main" val="8091049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B718C-FACC-9D49-C47B-5AF3BBEB0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C3C78-D201-2F8D-48B7-4637C9F76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C4EF3-8EBE-DEB0-93F0-55F63F44954C}"/>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1BB97091-B51C-91C5-2147-6A71BF2B1D92}"/>
              </a:ext>
            </a:extLst>
          </p:cNvPr>
          <p:cNvSpPr>
            <a:spLocks noGrp="1"/>
          </p:cNvSpPr>
          <p:nvPr>
            <p:ph type="sldNum" sz="quarter" idx="5"/>
          </p:nvPr>
        </p:nvSpPr>
        <p:spPr/>
        <p:txBody>
          <a:bodyPr/>
          <a:lstStyle/>
          <a:p>
            <a:fld id="{E0FA55B0-697E-6945-929E-033FFA5F7C95}" type="slidenum">
              <a:rPr lang="en-US" smtClean="0"/>
              <a:t>96</a:t>
            </a:fld>
            <a:endParaRPr lang="en-US"/>
          </a:p>
        </p:txBody>
      </p:sp>
    </p:spTree>
    <p:extLst>
      <p:ext uri="{BB962C8B-B14F-4D97-AF65-F5344CB8AC3E}">
        <p14:creationId xmlns:p14="http://schemas.microsoft.com/office/powerpoint/2010/main" val="20371509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E9482-FA0D-FB1D-CDF4-DF2A47AB2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D82D3-6236-24F2-34AA-474890D4C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22B43-8837-4714-7B95-E5CE5C96DC16}"/>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C3841C0F-5188-8F0B-6DBF-049BFEC293F3}"/>
              </a:ext>
            </a:extLst>
          </p:cNvPr>
          <p:cNvSpPr>
            <a:spLocks noGrp="1"/>
          </p:cNvSpPr>
          <p:nvPr>
            <p:ph type="sldNum" sz="quarter" idx="5"/>
          </p:nvPr>
        </p:nvSpPr>
        <p:spPr/>
        <p:txBody>
          <a:bodyPr/>
          <a:lstStyle/>
          <a:p>
            <a:fld id="{E0FA55B0-697E-6945-929E-033FFA5F7C95}" type="slidenum">
              <a:rPr lang="en-US" smtClean="0"/>
              <a:t>97</a:t>
            </a:fld>
            <a:endParaRPr lang="en-US"/>
          </a:p>
        </p:txBody>
      </p:sp>
    </p:spTree>
    <p:extLst>
      <p:ext uri="{BB962C8B-B14F-4D97-AF65-F5344CB8AC3E}">
        <p14:creationId xmlns:p14="http://schemas.microsoft.com/office/powerpoint/2010/main" val="27505994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C097-05EA-C391-FE3C-E67ACCC20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BDC99-52D2-32DC-0908-AC1CAACF1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40138-D9CF-C3CB-4950-D9CF30017BB0}"/>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893AD227-E2AD-A202-3F88-150D28EDF04E}"/>
              </a:ext>
            </a:extLst>
          </p:cNvPr>
          <p:cNvSpPr>
            <a:spLocks noGrp="1"/>
          </p:cNvSpPr>
          <p:nvPr>
            <p:ph type="sldNum" sz="quarter" idx="5"/>
          </p:nvPr>
        </p:nvSpPr>
        <p:spPr/>
        <p:txBody>
          <a:bodyPr/>
          <a:lstStyle/>
          <a:p>
            <a:fld id="{E0FA55B0-697E-6945-929E-033FFA5F7C95}" type="slidenum">
              <a:rPr lang="en-US" smtClean="0"/>
              <a:t>98</a:t>
            </a:fld>
            <a:endParaRPr lang="en-US"/>
          </a:p>
        </p:txBody>
      </p:sp>
    </p:spTree>
    <p:extLst>
      <p:ext uri="{BB962C8B-B14F-4D97-AF65-F5344CB8AC3E}">
        <p14:creationId xmlns:p14="http://schemas.microsoft.com/office/powerpoint/2010/main" val="36397708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3422-26C0-3CEE-4B6F-D04A46D6E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9492C-67E1-1AB4-2365-6F86AF45F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8AA40E-6A10-405F-279F-C15A6F21D5A3}"/>
              </a:ext>
            </a:extLst>
          </p:cNvPr>
          <p:cNvSpPr>
            <a:spLocks noGrp="1"/>
          </p:cNvSpPr>
          <p:nvPr>
            <p:ph type="body" idx="1"/>
          </p:nvPr>
        </p:nvSpPr>
        <p:spPr/>
        <p:txBody>
          <a:bodyPr/>
          <a:lstStyle/>
          <a:p>
            <a:r>
              <a:rPr lang="it-IT" dirty="0" err="1"/>
              <a:t>Each</a:t>
            </a:r>
            <a:r>
              <a:rPr lang="it-IT" dirty="0"/>
              <a:t> </a:t>
            </a:r>
            <a:r>
              <a:rPr lang="it-IT" dirty="0" err="1"/>
              <a:t>alternatives</a:t>
            </a:r>
            <a:r>
              <a:rPr lang="it-IT" dirty="0"/>
              <a:t> </a:t>
            </a:r>
            <a:r>
              <a:rPr lang="it-IT" dirty="0" err="1"/>
              <a:t>represents</a:t>
            </a:r>
            <a:r>
              <a:rPr lang="it-IT" dirty="0"/>
              <a:t> the </a:t>
            </a:r>
            <a:r>
              <a:rPr lang="it-IT" dirty="0" err="1"/>
              <a:t>combination</a:t>
            </a:r>
            <a:r>
              <a:rPr lang="it-IT" dirty="0"/>
              <a:t> of a </a:t>
            </a:r>
            <a:r>
              <a:rPr lang="it-IT" dirty="0" err="1"/>
              <a:t>reseroir</a:t>
            </a:r>
            <a:endParaRPr lang="en-US" dirty="0"/>
          </a:p>
        </p:txBody>
      </p:sp>
      <p:sp>
        <p:nvSpPr>
          <p:cNvPr id="4" name="Slide Number Placeholder 3">
            <a:extLst>
              <a:ext uri="{FF2B5EF4-FFF2-40B4-BE49-F238E27FC236}">
                <a16:creationId xmlns:a16="http://schemas.microsoft.com/office/drawing/2014/main" id="{1185FEA8-29C2-4424-6F65-ED605DEDEE2A}"/>
              </a:ext>
            </a:extLst>
          </p:cNvPr>
          <p:cNvSpPr>
            <a:spLocks noGrp="1"/>
          </p:cNvSpPr>
          <p:nvPr>
            <p:ph type="sldNum" sz="quarter" idx="5"/>
          </p:nvPr>
        </p:nvSpPr>
        <p:spPr/>
        <p:txBody>
          <a:bodyPr/>
          <a:lstStyle/>
          <a:p>
            <a:fld id="{E0FA55B0-697E-6945-929E-033FFA5F7C95}" type="slidenum">
              <a:rPr lang="en-US" smtClean="0"/>
              <a:t>99</a:t>
            </a:fld>
            <a:endParaRPr lang="en-US"/>
          </a:p>
        </p:txBody>
      </p:sp>
    </p:spTree>
    <p:extLst>
      <p:ext uri="{BB962C8B-B14F-4D97-AF65-F5344CB8AC3E}">
        <p14:creationId xmlns:p14="http://schemas.microsoft.com/office/powerpoint/2010/main" val="211623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EC68949-551B-0241-9506-73F18FF45399}" type="datetimeFigureOut">
              <a:rPr lang="en-US" smtClean="0"/>
              <a:t>04/30/25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102145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04/30/25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223988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04/30/25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1113649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Nova Cond" panose="020B0506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Cond" panose="020B0506020202020204" pitchFamily="34" charset="0"/>
                <a:ea typeface="Lato" panose="020F0502020204030203" pitchFamily="34" charset="0"/>
                <a:cs typeface="Arial" panose="020B0604020202020204" pitchFamily="34" charset="0"/>
              </a:rPr>
              <a:t>‹N›</a:t>
            </a:fld>
            <a:endParaRPr lang="id-ID" sz="1000" b="0" i="0" dirty="0">
              <a:solidFill>
                <a:schemeClr val="bg1"/>
              </a:solidFill>
              <a:latin typeface="Arial Nova Cond" panose="020B0506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2941831" cy="384721"/>
          </a:xfrm>
          <a:prstGeom prst="rect">
            <a:avLst/>
          </a:prstGeom>
          <a:noFill/>
          <a:ln>
            <a:noFill/>
          </a:ln>
        </p:spPr>
        <p:txBody>
          <a:bodyPr wrap="none" rtlCol="0">
            <a:spAutoFit/>
          </a:bodyPr>
          <a:lstStyle/>
          <a:p>
            <a:r>
              <a:rPr lang="en-US" sz="1000" b="0" i="0">
                <a:solidFill>
                  <a:srgbClr val="1A699E"/>
                </a:solidFill>
                <a:latin typeface="Arial Nova Cond" panose="020B0506020202020204" pitchFamily="34" charset="0"/>
              </a:rPr>
              <a:t>Somalia Water for Rural Resilience Project ‘</a:t>
            </a:r>
            <a:r>
              <a:rPr lang="en-US" sz="1000" b="0" i="0" err="1">
                <a:solidFill>
                  <a:srgbClr val="1A699E"/>
                </a:solidFill>
                <a:latin typeface="Arial Nova Cond" panose="020B0506020202020204" pitchFamily="34" charset="0"/>
              </a:rPr>
              <a:t>Barwaaqo</a:t>
            </a:r>
            <a:r>
              <a:rPr lang="en-US" sz="1000" b="0" i="0">
                <a:solidFill>
                  <a:srgbClr val="1A699E"/>
                </a:solidFill>
                <a:latin typeface="Arial Nova Cond" panose="020B0506020202020204" pitchFamily="34" charset="0"/>
              </a:rPr>
              <a:t>’</a:t>
            </a:r>
          </a:p>
          <a:p>
            <a:r>
              <a:rPr lang="en-US" sz="900" b="0" i="1">
                <a:solidFill>
                  <a:srgbClr val="F7B316"/>
                </a:solidFill>
                <a:latin typeface="Arial Nova Cond" panose="020B0506020202020204" pitchFamily="34" charset="0"/>
              </a:rPr>
              <a:t>Inception Meeting</a:t>
            </a:r>
          </a:p>
        </p:txBody>
      </p:sp>
      <p:sp>
        <p:nvSpPr>
          <p:cNvPr id="20" name="Text Placeholder 19">
            <a:extLst>
              <a:ext uri="{FF2B5EF4-FFF2-40B4-BE49-F238E27FC236}">
                <a16:creationId xmlns:a16="http://schemas.microsoft.com/office/drawing/2014/main" id="{9064137C-2F76-7C49-A695-E03A431C6AE2}"/>
              </a:ext>
            </a:extLst>
          </p:cNvPr>
          <p:cNvSpPr>
            <a:spLocks noGrp="1"/>
          </p:cNvSpPr>
          <p:nvPr>
            <p:ph type="body" sz="quarter" idx="10" hasCustomPrompt="1"/>
          </p:nvPr>
        </p:nvSpPr>
        <p:spPr>
          <a:xfrm>
            <a:off x="228600" y="190500"/>
            <a:ext cx="684213" cy="685800"/>
          </a:xfrm>
        </p:spPr>
        <p:txBody>
          <a:bodyPr>
            <a:normAutofit/>
          </a:bodyPr>
          <a:lstStyle>
            <a:lvl1pPr marL="0" indent="0">
              <a:buNone/>
              <a:defRPr sz="3200" b="1" i="0">
                <a:solidFill>
                  <a:srgbClr val="F7B316"/>
                </a:solidFill>
                <a:latin typeface="Arial Nova Cond" panose="020B0506020202020204" pitchFamily="34" charset="0"/>
              </a:defRPr>
            </a:lvl1pPr>
          </a:lstStyle>
          <a:p>
            <a:pPr lvl="0"/>
            <a:r>
              <a:rPr lang="en-US" b="1" i="0" dirty="0">
                <a:latin typeface="Arial Nova" panose="020B0504020202020204" pitchFamily="34" charset="0"/>
              </a:rPr>
              <a:t>01</a:t>
            </a:r>
            <a:endParaRPr lang="en-US" dirty="0"/>
          </a:p>
        </p:txBody>
      </p:sp>
      <p:cxnSp>
        <p:nvCxnSpPr>
          <p:cNvPr id="21" name="Straight Connector 20">
            <a:extLst>
              <a:ext uri="{FF2B5EF4-FFF2-40B4-BE49-F238E27FC236}">
                <a16:creationId xmlns:a16="http://schemas.microsoft.com/office/drawing/2014/main" id="{077AB239-470C-8D40-8294-38FF03B0366B}"/>
              </a:ext>
            </a:extLst>
          </p:cNvPr>
          <p:cNvCxnSpPr>
            <a:cxnSpLocks/>
          </p:cNvCxnSpPr>
          <p:nvPr userDrawn="1"/>
        </p:nvCxnSpPr>
        <p:spPr>
          <a:xfrm>
            <a:off x="912669" y="603038"/>
            <a:ext cx="6306011" cy="0"/>
          </a:xfrm>
          <a:prstGeom prst="line">
            <a:avLst/>
          </a:prstGeom>
          <a:ln>
            <a:solidFill>
              <a:srgbClr val="1A699E"/>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CA5AA9A8-9CD2-B747-B0AA-6A6053402EE3}"/>
              </a:ext>
            </a:extLst>
          </p:cNvPr>
          <p:cNvSpPr>
            <a:spLocks noGrp="1"/>
          </p:cNvSpPr>
          <p:nvPr>
            <p:ph type="body" sz="quarter" idx="11" hasCustomPrompt="1"/>
          </p:nvPr>
        </p:nvSpPr>
        <p:spPr>
          <a:xfrm>
            <a:off x="912669" y="234181"/>
            <a:ext cx="6305938" cy="460375"/>
          </a:xfrm>
        </p:spPr>
        <p:txBody>
          <a:bodyPr anchor="ctr">
            <a:normAutofit/>
          </a:bodyPr>
          <a:lstStyle>
            <a:lvl1pPr marL="0" indent="0">
              <a:buNone/>
              <a:defRPr sz="1800" b="1" i="0">
                <a:solidFill>
                  <a:srgbClr val="1A699E"/>
                </a:solidFill>
                <a:latin typeface="Arial Nova Cond" panose="020B0506020202020204" pitchFamily="34" charset="0"/>
              </a:defRPr>
            </a:lvl1pPr>
          </a:lstStyle>
          <a:p>
            <a:pPr lvl="0"/>
            <a:r>
              <a:rPr lang="en-US" dirty="0"/>
              <a:t>Title here</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 name="Text Placeholder 23">
            <a:extLst>
              <a:ext uri="{FF2B5EF4-FFF2-40B4-BE49-F238E27FC236}">
                <a16:creationId xmlns:a16="http://schemas.microsoft.com/office/drawing/2014/main" id="{29DB1680-F2B4-97DF-429D-D4FF5BD4B53E}"/>
              </a:ext>
            </a:extLst>
          </p:cNvPr>
          <p:cNvSpPr>
            <a:spLocks noGrp="1"/>
          </p:cNvSpPr>
          <p:nvPr>
            <p:ph type="body" sz="quarter" idx="12" hasCustomPrompt="1"/>
          </p:nvPr>
        </p:nvSpPr>
        <p:spPr>
          <a:xfrm>
            <a:off x="912597" y="578826"/>
            <a:ext cx="6306010" cy="460375"/>
          </a:xfrm>
        </p:spPr>
        <p:txBody>
          <a:bodyPr anchor="ctr">
            <a:normAutofit/>
          </a:bodyPr>
          <a:lstStyle>
            <a:lvl1pPr marL="0" indent="0">
              <a:buNone/>
              <a:defRPr sz="1600" b="0" i="0">
                <a:solidFill>
                  <a:srgbClr val="1A699E"/>
                </a:solidFill>
                <a:latin typeface="Arial Nova Cond" panose="020B0506020202020204" pitchFamily="34" charset="0"/>
              </a:defRPr>
            </a:lvl1pPr>
          </a:lstStyle>
          <a:p>
            <a:pPr lvl="0"/>
            <a:r>
              <a:rPr lang="en-US"/>
              <a:t>Title here</a:t>
            </a:r>
          </a:p>
        </p:txBody>
      </p:sp>
    </p:spTree>
    <p:extLst>
      <p:ext uri="{BB962C8B-B14F-4D97-AF65-F5344CB8AC3E}">
        <p14:creationId xmlns:p14="http://schemas.microsoft.com/office/powerpoint/2010/main" val="1995342471"/>
      </p:ext>
    </p:extLst>
  </p:cSld>
  <p:clrMapOvr>
    <a:masterClrMapping/>
  </p:clrMapOvr>
  <p:extLst>
    <p:ext uri="{DCECCB84-F9BA-43D5-87BE-67443E8EF086}">
      <p15:sldGuideLst xmlns:p15="http://schemas.microsoft.com/office/powerpoint/2012/main">
        <p15:guide id="1" pos="144" userDrawn="1">
          <p15:clr>
            <a:srgbClr val="FBAE40"/>
          </p15:clr>
        </p15:guide>
        <p15:guide id="2" pos="5616" userDrawn="1">
          <p15:clr>
            <a:srgbClr val="FBAE40"/>
          </p15:clr>
        </p15:guide>
        <p15:guide id="3" orient="horz" pos="120" userDrawn="1">
          <p15:clr>
            <a:srgbClr val="FBAE40"/>
          </p15:clr>
        </p15:guide>
        <p15:guide id="4" orient="horz" pos="3264" userDrawn="1">
          <p15:clr>
            <a:srgbClr val="FBAE40"/>
          </p15:clr>
        </p15:guide>
        <p15:guide id="5" orient="horz"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Nova Cond" panose="020B0506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Cond" panose="020B0506020202020204" pitchFamily="34" charset="0"/>
                <a:ea typeface="Lato" panose="020F0502020204030203" pitchFamily="34" charset="0"/>
                <a:cs typeface="Arial" panose="020B0604020202020204" pitchFamily="34" charset="0"/>
              </a:rPr>
              <a:t>‹N›</a:t>
            </a:fld>
            <a:endParaRPr lang="id-ID" sz="1000" b="0" i="0" dirty="0">
              <a:solidFill>
                <a:schemeClr val="bg1"/>
              </a:solidFill>
              <a:latin typeface="Arial Nova Cond" panose="020B0506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5491533" cy="384721"/>
          </a:xfrm>
          <a:prstGeom prst="rect">
            <a:avLst/>
          </a:prstGeom>
          <a:noFill/>
          <a:ln>
            <a:noFill/>
          </a:ln>
        </p:spPr>
        <p:txBody>
          <a:bodyPr wrap="square" rtlCol="0">
            <a:spAutoFit/>
          </a:bodyPr>
          <a:lstStyle/>
          <a:p>
            <a:r>
              <a:rPr lang="en-US" sz="1000" b="0" i="0" dirty="0">
                <a:solidFill>
                  <a:srgbClr val="1A699E"/>
                </a:solidFill>
                <a:latin typeface="Arial Nova Cond" panose="020B0506020202020204" pitchFamily="34" charset="0"/>
              </a:rPr>
              <a:t>Consultancy service for the Development of the Eastern Nile Water Resources Models and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rgbClr val="F7B316"/>
                </a:solidFill>
                <a:latin typeface="Arial Nova Light" panose="020B0304020202020204" pitchFamily="34" charset="0"/>
                <a:ea typeface="+mn-ea"/>
                <a:cs typeface="+mn-cs"/>
              </a:rPr>
              <a:t>Training of Trainers in Eastern Nile Water Resources Models and Tools </a:t>
            </a:r>
            <a:r>
              <a:rPr lang="en-US" sz="900" b="0" i="1" dirty="0">
                <a:solidFill>
                  <a:srgbClr val="F7B316"/>
                </a:solidFill>
                <a:latin typeface="Arial Nova Cond" panose="020B0506020202020204" pitchFamily="34" charset="0"/>
              </a:rPr>
              <a:t>– </a:t>
            </a:r>
            <a:r>
              <a:rPr lang="en-US" sz="900" dirty="0">
                <a:solidFill>
                  <a:srgbClr val="F7B316"/>
                </a:solidFill>
                <a:latin typeface="Arial Nova Light" panose="020B0304020202020204" pitchFamily="34" charset="0"/>
              </a:rPr>
              <a:t>HEC </a:t>
            </a:r>
            <a:r>
              <a:rPr lang="en-US" sz="900" dirty="0" err="1">
                <a:solidFill>
                  <a:srgbClr val="F7B316"/>
                </a:solidFill>
                <a:latin typeface="Arial Nova Light" panose="020B0304020202020204" pitchFamily="34" charset="0"/>
              </a:rPr>
              <a:t>ResSim</a:t>
            </a:r>
            <a:endParaRPr lang="en-US" sz="900" dirty="0">
              <a:solidFill>
                <a:srgbClr val="F7B316"/>
              </a:solidFill>
              <a:latin typeface="Arial Nova Light" panose="020B0304020202020204" pitchFamily="34" charset="0"/>
            </a:endParaRPr>
          </a:p>
        </p:txBody>
      </p:sp>
      <p:cxnSp>
        <p:nvCxnSpPr>
          <p:cNvPr id="21" name="Straight Connector 20">
            <a:extLst>
              <a:ext uri="{FF2B5EF4-FFF2-40B4-BE49-F238E27FC236}">
                <a16:creationId xmlns:a16="http://schemas.microsoft.com/office/drawing/2014/main" id="{077AB239-470C-8D40-8294-38FF03B0366B}"/>
              </a:ext>
            </a:extLst>
          </p:cNvPr>
          <p:cNvCxnSpPr>
            <a:cxnSpLocks/>
          </p:cNvCxnSpPr>
          <p:nvPr userDrawn="1"/>
        </p:nvCxnSpPr>
        <p:spPr>
          <a:xfrm>
            <a:off x="228672" y="450753"/>
            <a:ext cx="6306011" cy="0"/>
          </a:xfrm>
          <a:prstGeom prst="line">
            <a:avLst/>
          </a:prstGeom>
          <a:ln>
            <a:solidFill>
              <a:srgbClr val="1A699E"/>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CA5AA9A8-9CD2-B747-B0AA-6A6053402EE3}"/>
              </a:ext>
            </a:extLst>
          </p:cNvPr>
          <p:cNvSpPr>
            <a:spLocks noGrp="1"/>
          </p:cNvSpPr>
          <p:nvPr>
            <p:ph type="body" sz="quarter" idx="11" hasCustomPrompt="1"/>
          </p:nvPr>
        </p:nvSpPr>
        <p:spPr>
          <a:xfrm>
            <a:off x="228672" y="81896"/>
            <a:ext cx="7523408" cy="460375"/>
          </a:xfrm>
        </p:spPr>
        <p:txBody>
          <a:bodyPr anchor="ctr">
            <a:normAutofit/>
          </a:bodyPr>
          <a:lstStyle>
            <a:lvl1pPr marL="0" indent="0">
              <a:buNone/>
              <a:defRPr sz="1800" b="1" i="0">
                <a:solidFill>
                  <a:srgbClr val="1A699E"/>
                </a:solidFill>
                <a:latin typeface="Arial Nova Cond" panose="020B0506020202020204" pitchFamily="34" charset="0"/>
              </a:defRPr>
            </a:lvl1pPr>
          </a:lstStyle>
          <a:p>
            <a:pPr lvl="0"/>
            <a:r>
              <a:rPr lang="en-US" dirty="0"/>
              <a:t>Title here</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 name="Text Placeholder 23">
            <a:extLst>
              <a:ext uri="{FF2B5EF4-FFF2-40B4-BE49-F238E27FC236}">
                <a16:creationId xmlns:a16="http://schemas.microsoft.com/office/drawing/2014/main" id="{29DB1680-F2B4-97DF-429D-D4FF5BD4B53E}"/>
              </a:ext>
            </a:extLst>
          </p:cNvPr>
          <p:cNvSpPr>
            <a:spLocks noGrp="1"/>
          </p:cNvSpPr>
          <p:nvPr>
            <p:ph type="body" sz="quarter" idx="12" hasCustomPrompt="1"/>
          </p:nvPr>
        </p:nvSpPr>
        <p:spPr>
          <a:xfrm>
            <a:off x="228600" y="426541"/>
            <a:ext cx="7523408" cy="460375"/>
          </a:xfrm>
        </p:spPr>
        <p:txBody>
          <a:bodyPr anchor="ctr">
            <a:normAutofit/>
          </a:bodyPr>
          <a:lstStyle>
            <a:lvl1pPr marL="0" indent="0">
              <a:buNone/>
              <a:defRPr sz="1600" b="0" i="0">
                <a:solidFill>
                  <a:srgbClr val="1A699E"/>
                </a:solidFill>
                <a:latin typeface="Arial Nova Cond" panose="020B0506020202020204" pitchFamily="34" charset="0"/>
              </a:defRPr>
            </a:lvl1pPr>
          </a:lstStyle>
          <a:p>
            <a:pPr lvl="0"/>
            <a:r>
              <a:rPr lang="en-US"/>
              <a:t>Title here</a:t>
            </a:r>
          </a:p>
        </p:txBody>
      </p:sp>
    </p:spTree>
    <p:extLst>
      <p:ext uri="{BB962C8B-B14F-4D97-AF65-F5344CB8AC3E}">
        <p14:creationId xmlns:p14="http://schemas.microsoft.com/office/powerpoint/2010/main" val="1487731928"/>
      </p:ext>
    </p:extLst>
  </p:cSld>
  <p:clrMapOvr>
    <a:masterClrMapping/>
  </p:clrMapOvr>
  <p:extLst>
    <p:ext uri="{DCECCB84-F9BA-43D5-87BE-67443E8EF086}">
      <p15:sldGuideLst xmlns:p15="http://schemas.microsoft.com/office/powerpoint/2012/main">
        <p15:guide id="1" pos="144">
          <p15:clr>
            <a:srgbClr val="FBAE40"/>
          </p15:clr>
        </p15:guide>
        <p15:guide id="2" pos="5616">
          <p15:clr>
            <a:srgbClr val="FBAE40"/>
          </p15:clr>
        </p15:guide>
        <p15:guide id="3" orient="horz" pos="120">
          <p15:clr>
            <a:srgbClr val="FBAE40"/>
          </p15:clr>
        </p15:guide>
        <p15:guide id="4" orient="horz" pos="3264">
          <p15:clr>
            <a:srgbClr val="FBAE40"/>
          </p15:clr>
        </p15:guide>
        <p15:guide id="5"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Isosceles Triangle 12">
            <a:extLst>
              <a:ext uri="{FF2B5EF4-FFF2-40B4-BE49-F238E27FC236}">
                <a16:creationId xmlns:a16="http://schemas.microsoft.com/office/drawing/2014/main" id="{2A0D701F-C8BD-604A-B95F-4E4F85BAEF49}"/>
              </a:ext>
            </a:extLst>
          </p:cNvPr>
          <p:cNvSpPr>
            <a:spLocks noChangeAspect="1"/>
          </p:cNvSpPr>
          <p:nvPr userDrawn="1"/>
        </p:nvSpPr>
        <p:spPr>
          <a:xfrm rot="16200000">
            <a:off x="8602522" y="5173522"/>
            <a:ext cx="542956" cy="540000"/>
          </a:xfrm>
          <a:custGeom>
            <a:avLst/>
            <a:gdLst>
              <a:gd name="connsiteX0" fmla="*/ 0 w 1828800"/>
              <a:gd name="connsiteY0" fmla="*/ 1600200 h 1600200"/>
              <a:gd name="connsiteX1" fmla="*/ 914400 w 1828800"/>
              <a:gd name="connsiteY1" fmla="*/ 0 h 1600200"/>
              <a:gd name="connsiteX2" fmla="*/ 1828800 w 1828800"/>
              <a:gd name="connsiteY2" fmla="*/ 1600200 h 1600200"/>
              <a:gd name="connsiteX3" fmla="*/ 0 w 1828800"/>
              <a:gd name="connsiteY3" fmla="*/ 1600200 h 1600200"/>
              <a:gd name="connsiteX0" fmla="*/ 0 w 1828800"/>
              <a:gd name="connsiteY0" fmla="*/ 1104900 h 1104900"/>
              <a:gd name="connsiteX1" fmla="*/ 19050 w 1828800"/>
              <a:gd name="connsiteY1" fmla="*/ 0 h 1104900"/>
              <a:gd name="connsiteX2" fmla="*/ 1828800 w 1828800"/>
              <a:gd name="connsiteY2" fmla="*/ 1104900 h 1104900"/>
              <a:gd name="connsiteX3" fmla="*/ 0 w 1828800"/>
              <a:gd name="connsiteY3" fmla="*/ 1104900 h 1104900"/>
              <a:gd name="connsiteX0" fmla="*/ 0 w 952500"/>
              <a:gd name="connsiteY0" fmla="*/ 1104900 h 1104900"/>
              <a:gd name="connsiteX1" fmla="*/ 19050 w 952500"/>
              <a:gd name="connsiteY1" fmla="*/ 0 h 1104900"/>
              <a:gd name="connsiteX2" fmla="*/ 952500 w 952500"/>
              <a:gd name="connsiteY2" fmla="*/ 1085850 h 1104900"/>
              <a:gd name="connsiteX3" fmla="*/ 0 w 952500"/>
              <a:gd name="connsiteY3" fmla="*/ 1104900 h 1104900"/>
              <a:gd name="connsiteX0" fmla="*/ 0 w 952500"/>
              <a:gd name="connsiteY0" fmla="*/ 1102519 h 1102519"/>
              <a:gd name="connsiteX1" fmla="*/ 2381 w 952500"/>
              <a:gd name="connsiteY1" fmla="*/ 0 h 1102519"/>
              <a:gd name="connsiteX2" fmla="*/ 952500 w 952500"/>
              <a:gd name="connsiteY2" fmla="*/ 1083469 h 1102519"/>
              <a:gd name="connsiteX3" fmla="*/ 0 w 952500"/>
              <a:gd name="connsiteY3" fmla="*/ 1102519 h 1102519"/>
              <a:gd name="connsiteX0" fmla="*/ 0 w 947738"/>
              <a:gd name="connsiteY0" fmla="*/ 1102519 h 1102522"/>
              <a:gd name="connsiteX1" fmla="*/ 2381 w 947738"/>
              <a:gd name="connsiteY1" fmla="*/ 0 h 1102522"/>
              <a:gd name="connsiteX2" fmla="*/ 947738 w 947738"/>
              <a:gd name="connsiteY2" fmla="*/ 1102522 h 1102522"/>
              <a:gd name="connsiteX3" fmla="*/ 0 w 947738"/>
              <a:gd name="connsiteY3" fmla="*/ 1102519 h 1102522"/>
            </a:gdLst>
            <a:ahLst/>
            <a:cxnLst>
              <a:cxn ang="0">
                <a:pos x="connsiteX0" y="connsiteY0"/>
              </a:cxn>
              <a:cxn ang="0">
                <a:pos x="connsiteX1" y="connsiteY1"/>
              </a:cxn>
              <a:cxn ang="0">
                <a:pos x="connsiteX2" y="connsiteY2"/>
              </a:cxn>
              <a:cxn ang="0">
                <a:pos x="connsiteX3" y="connsiteY3"/>
              </a:cxn>
            </a:cxnLst>
            <a:rect l="l" t="t" r="r" b="b"/>
            <a:pathLst>
              <a:path w="947738" h="1102522">
                <a:moveTo>
                  <a:pt x="0" y="1102519"/>
                </a:moveTo>
                <a:cubicBezTo>
                  <a:pt x="794" y="735013"/>
                  <a:pt x="1587" y="367506"/>
                  <a:pt x="2381" y="0"/>
                </a:cubicBezTo>
                <a:lnTo>
                  <a:pt x="947738" y="1102522"/>
                </a:lnTo>
                <a:lnTo>
                  <a:pt x="0" y="1102519"/>
                </a:lnTo>
                <a:close/>
              </a:path>
            </a:pathLst>
          </a:cu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0" i="0" dirty="0">
              <a:latin typeface="Arial Nova Cond" panose="020B0506020202020204" pitchFamily="34" charset="0"/>
            </a:endParaRPr>
          </a:p>
        </p:txBody>
      </p:sp>
      <p:sp>
        <p:nvSpPr>
          <p:cNvPr id="10" name="Page no.">
            <a:extLst>
              <a:ext uri="{FF2B5EF4-FFF2-40B4-BE49-F238E27FC236}">
                <a16:creationId xmlns:a16="http://schemas.microsoft.com/office/drawing/2014/main" id="{A9C01FAB-984F-1C49-AE57-2179722A1F22}"/>
              </a:ext>
            </a:extLst>
          </p:cNvPr>
          <p:cNvSpPr txBox="1">
            <a:spLocks/>
          </p:cNvSpPr>
          <p:nvPr userDrawn="1"/>
        </p:nvSpPr>
        <p:spPr>
          <a:xfrm>
            <a:off x="8827010" y="5442044"/>
            <a:ext cx="335348" cy="246221"/>
          </a:xfrm>
          <a:prstGeom prst="rect">
            <a:avLst/>
          </a:prstGeom>
          <a:noFill/>
        </p:spPr>
        <p:txBody>
          <a:bodyPr wrap="none" rtlCol="0">
            <a:spAutoFit/>
          </a:bodyPr>
          <a:lstStyle/>
          <a:p>
            <a:fld id="{5E1986D8-6157-458B-9E00-8B8A2706D7C2}" type="slidenum">
              <a:rPr lang="id-ID" sz="1000" b="0" i="0" smtClean="0">
                <a:solidFill>
                  <a:schemeClr val="bg1"/>
                </a:solidFill>
                <a:latin typeface="Arial Nova Cond" panose="020B0506020202020204" pitchFamily="34" charset="0"/>
                <a:ea typeface="Lato" panose="020F0502020204030203" pitchFamily="34" charset="0"/>
                <a:cs typeface="Arial" panose="020B0604020202020204" pitchFamily="34" charset="0"/>
              </a:rPr>
              <a:t>‹N›</a:t>
            </a:fld>
            <a:endParaRPr lang="id-ID" sz="1000" b="0" i="0" dirty="0">
              <a:solidFill>
                <a:schemeClr val="bg1"/>
              </a:solidFill>
              <a:latin typeface="Arial Nova Cond" panose="020B0506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AB162AD3-C679-C745-B304-A1DF2FB06F25}"/>
              </a:ext>
            </a:extLst>
          </p:cNvPr>
          <p:cNvSpPr txBox="1"/>
          <p:nvPr userDrawn="1"/>
        </p:nvSpPr>
        <p:spPr>
          <a:xfrm>
            <a:off x="400050" y="5288458"/>
            <a:ext cx="2941831" cy="384721"/>
          </a:xfrm>
          <a:prstGeom prst="rect">
            <a:avLst/>
          </a:prstGeom>
          <a:noFill/>
          <a:ln>
            <a:noFill/>
          </a:ln>
        </p:spPr>
        <p:txBody>
          <a:bodyPr wrap="none" rtlCol="0">
            <a:spAutoFit/>
          </a:bodyPr>
          <a:lstStyle/>
          <a:p>
            <a:r>
              <a:rPr lang="en-US" sz="1000" b="0" i="0">
                <a:solidFill>
                  <a:srgbClr val="1A699E"/>
                </a:solidFill>
                <a:latin typeface="Arial Nova Cond" panose="020B0506020202020204" pitchFamily="34" charset="0"/>
              </a:rPr>
              <a:t>Somalia Water for Rural Resilience Project ‘</a:t>
            </a:r>
            <a:r>
              <a:rPr lang="en-US" sz="1000" b="0" i="0" err="1">
                <a:solidFill>
                  <a:srgbClr val="1A699E"/>
                </a:solidFill>
                <a:latin typeface="Arial Nova Cond" panose="020B0506020202020204" pitchFamily="34" charset="0"/>
              </a:rPr>
              <a:t>Barwaaqo</a:t>
            </a:r>
            <a:r>
              <a:rPr lang="en-US" sz="1000" b="0" i="0">
                <a:solidFill>
                  <a:srgbClr val="1A699E"/>
                </a:solidFill>
                <a:latin typeface="Arial Nova Cond" panose="020B0506020202020204" pitchFamily="34" charset="0"/>
              </a:rPr>
              <a:t>’</a:t>
            </a:r>
          </a:p>
          <a:p>
            <a:r>
              <a:rPr lang="en-US" sz="900" b="0" i="1">
                <a:solidFill>
                  <a:srgbClr val="F7B316"/>
                </a:solidFill>
                <a:latin typeface="Arial Nova Cond" panose="020B0506020202020204" pitchFamily="34" charset="0"/>
              </a:rPr>
              <a:t>Coordination Meeting</a:t>
            </a:r>
          </a:p>
        </p:txBody>
      </p:sp>
      <p:cxnSp>
        <p:nvCxnSpPr>
          <p:cNvPr id="8" name="Straight Connector 7">
            <a:extLst>
              <a:ext uri="{FF2B5EF4-FFF2-40B4-BE49-F238E27FC236}">
                <a16:creationId xmlns:a16="http://schemas.microsoft.com/office/drawing/2014/main" id="{E3B7E535-AFE6-0049-9270-47AC278F4D71}"/>
              </a:ext>
            </a:extLst>
          </p:cNvPr>
          <p:cNvCxnSpPr>
            <a:cxnSpLocks/>
          </p:cNvCxnSpPr>
          <p:nvPr userDrawn="1"/>
        </p:nvCxnSpPr>
        <p:spPr>
          <a:xfrm flipH="1">
            <a:off x="282960" y="5288458"/>
            <a:ext cx="4572000" cy="0"/>
          </a:xfrm>
          <a:prstGeom prst="line">
            <a:avLst/>
          </a:prstGeom>
          <a:ln>
            <a:solidFill>
              <a:srgbClr val="1A699E"/>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284283"/>
      </p:ext>
    </p:extLst>
  </p:cSld>
  <p:clrMapOvr>
    <a:masterClrMapping/>
  </p:clrMapOvr>
  <p:extLst>
    <p:ext uri="{DCECCB84-F9BA-43D5-87BE-67443E8EF086}">
      <p15:sldGuideLst xmlns:p15="http://schemas.microsoft.com/office/powerpoint/2012/main">
        <p15:guide id="1" pos="144">
          <p15:clr>
            <a:srgbClr val="FBAE40"/>
          </p15:clr>
        </p15:guide>
        <p15:guide id="2" pos="5616">
          <p15:clr>
            <a:srgbClr val="FBAE40"/>
          </p15:clr>
        </p15:guide>
        <p15:guide id="3" orient="horz" pos="120">
          <p15:clr>
            <a:srgbClr val="FBAE40"/>
          </p15:clr>
        </p15:guide>
        <p15:guide id="4" orient="horz" pos="3264">
          <p15:clr>
            <a:srgbClr val="FBAE40"/>
          </p15:clr>
        </p15:guide>
        <p15:guide id="5"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DB7AE314-BF1A-C84C-ADDE-C58878403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2" name="Rectangle 11">
            <a:extLst>
              <a:ext uri="{FF2B5EF4-FFF2-40B4-BE49-F238E27FC236}">
                <a16:creationId xmlns:a16="http://schemas.microsoft.com/office/drawing/2014/main" id="{B50EE548-07AF-8D4C-8C34-2D9AC64F2A44}"/>
              </a:ext>
            </a:extLst>
          </p:cNvPr>
          <p:cNvSpPr/>
          <p:nvPr userDrawn="1"/>
        </p:nvSpPr>
        <p:spPr>
          <a:xfrm>
            <a:off x="9462052" y="3909391"/>
            <a:ext cx="490331" cy="291548"/>
          </a:xfrm>
          <a:prstGeom prst="rect">
            <a:avLst/>
          </a:pr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3" name="Rectangle 12">
            <a:extLst>
              <a:ext uri="{FF2B5EF4-FFF2-40B4-BE49-F238E27FC236}">
                <a16:creationId xmlns:a16="http://schemas.microsoft.com/office/drawing/2014/main" id="{CDA3A68E-C5A9-0B40-A6E4-1DB0721239BE}"/>
              </a:ext>
            </a:extLst>
          </p:cNvPr>
          <p:cNvSpPr/>
          <p:nvPr userDrawn="1"/>
        </p:nvSpPr>
        <p:spPr>
          <a:xfrm>
            <a:off x="9462052" y="4379843"/>
            <a:ext cx="490331" cy="291548"/>
          </a:xfrm>
          <a:prstGeom prst="rect">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4" name="Rectangle 13">
            <a:extLst>
              <a:ext uri="{FF2B5EF4-FFF2-40B4-BE49-F238E27FC236}">
                <a16:creationId xmlns:a16="http://schemas.microsoft.com/office/drawing/2014/main" id="{96F2AE3A-8F33-B54E-9434-3B7FD297D827}"/>
              </a:ext>
            </a:extLst>
          </p:cNvPr>
          <p:cNvSpPr/>
          <p:nvPr userDrawn="1"/>
        </p:nvSpPr>
        <p:spPr>
          <a:xfrm>
            <a:off x="9462052" y="4852746"/>
            <a:ext cx="490331" cy="29154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5" name="Rectangle 14">
            <a:extLst>
              <a:ext uri="{FF2B5EF4-FFF2-40B4-BE49-F238E27FC236}">
                <a16:creationId xmlns:a16="http://schemas.microsoft.com/office/drawing/2014/main" id="{7121EBEE-B00B-1448-B5BD-033B1F6DCCA4}"/>
              </a:ext>
            </a:extLst>
          </p:cNvPr>
          <p:cNvSpPr/>
          <p:nvPr userDrawn="1"/>
        </p:nvSpPr>
        <p:spPr>
          <a:xfrm>
            <a:off x="10078278" y="3909391"/>
            <a:ext cx="490331" cy="291548"/>
          </a:xfrm>
          <a:prstGeom prst="rect">
            <a:avLst/>
          </a:prstGeom>
          <a:solidFill>
            <a:srgbClr val="C7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6" name="Rectangle 15">
            <a:extLst>
              <a:ext uri="{FF2B5EF4-FFF2-40B4-BE49-F238E27FC236}">
                <a16:creationId xmlns:a16="http://schemas.microsoft.com/office/drawing/2014/main" id="{9F9828DF-5D9E-9443-8FF1-BAF3008C1B3A}"/>
              </a:ext>
            </a:extLst>
          </p:cNvPr>
          <p:cNvSpPr/>
          <p:nvPr userDrawn="1"/>
        </p:nvSpPr>
        <p:spPr>
          <a:xfrm>
            <a:off x="10078278" y="4379843"/>
            <a:ext cx="490331" cy="2915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7" name="Rectangle 16">
            <a:extLst>
              <a:ext uri="{FF2B5EF4-FFF2-40B4-BE49-F238E27FC236}">
                <a16:creationId xmlns:a16="http://schemas.microsoft.com/office/drawing/2014/main" id="{AC4D6CA9-28BA-A045-B21B-8A03C61ED271}"/>
              </a:ext>
            </a:extLst>
          </p:cNvPr>
          <p:cNvSpPr/>
          <p:nvPr userDrawn="1"/>
        </p:nvSpPr>
        <p:spPr>
          <a:xfrm>
            <a:off x="10078278" y="4850295"/>
            <a:ext cx="490331" cy="291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grpSp>
        <p:nvGrpSpPr>
          <p:cNvPr id="21" name="Group 20">
            <a:extLst>
              <a:ext uri="{FF2B5EF4-FFF2-40B4-BE49-F238E27FC236}">
                <a16:creationId xmlns:a16="http://schemas.microsoft.com/office/drawing/2014/main" id="{21A6B490-F9BC-544B-89B5-10BCA854A51C}"/>
              </a:ext>
            </a:extLst>
          </p:cNvPr>
          <p:cNvGrpSpPr/>
          <p:nvPr userDrawn="1"/>
        </p:nvGrpSpPr>
        <p:grpSpPr>
          <a:xfrm>
            <a:off x="3240077" y="4875679"/>
            <a:ext cx="2890531" cy="731520"/>
            <a:chOff x="778401" y="4839743"/>
            <a:chExt cx="2890531" cy="731520"/>
          </a:xfrm>
        </p:grpSpPr>
        <p:pic>
          <p:nvPicPr>
            <p:cNvPr id="10" name="Picture 9" descr="Logo&#10;&#10;Description automatically generated">
              <a:extLst>
                <a:ext uri="{FF2B5EF4-FFF2-40B4-BE49-F238E27FC236}">
                  <a16:creationId xmlns:a16="http://schemas.microsoft.com/office/drawing/2014/main" id="{EB33FFF3-04B0-0244-AFA0-884A005BAF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77992" y="4931183"/>
              <a:ext cx="1790940" cy="548640"/>
            </a:xfrm>
            <a:prstGeom prst="rect">
              <a:avLst/>
            </a:prstGeom>
          </p:spPr>
        </p:pic>
        <p:sp>
          <p:nvSpPr>
            <p:cNvPr id="11" name="TextBox 10">
              <a:extLst>
                <a:ext uri="{FF2B5EF4-FFF2-40B4-BE49-F238E27FC236}">
                  <a16:creationId xmlns:a16="http://schemas.microsoft.com/office/drawing/2014/main" id="{97611772-4B80-7D43-B0A4-6DE5DC1D1F7C}"/>
                </a:ext>
              </a:extLst>
            </p:cNvPr>
            <p:cNvSpPr txBox="1"/>
            <p:nvPr userDrawn="1"/>
          </p:nvSpPr>
          <p:spPr>
            <a:xfrm>
              <a:off x="778401" y="5078545"/>
              <a:ext cx="787396"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by:</a:t>
              </a:r>
            </a:p>
          </p:txBody>
        </p:sp>
        <p:sp>
          <p:nvSpPr>
            <p:cNvPr id="18" name="Rounded Rectangle 17">
              <a:extLst>
                <a:ext uri="{FF2B5EF4-FFF2-40B4-BE49-F238E27FC236}">
                  <a16:creationId xmlns:a16="http://schemas.microsoft.com/office/drawing/2014/main" id="{90CA0FA2-FEA9-8A48-B469-1587628D0651}"/>
                </a:ext>
              </a:extLst>
            </p:cNvPr>
            <p:cNvSpPr/>
            <p:nvPr userDrawn="1"/>
          </p:nvSpPr>
          <p:spPr>
            <a:xfrm>
              <a:off x="1610036" y="4839743"/>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grpSp>
      <p:grpSp>
        <p:nvGrpSpPr>
          <p:cNvPr id="24" name="Group 23">
            <a:extLst>
              <a:ext uri="{FF2B5EF4-FFF2-40B4-BE49-F238E27FC236}">
                <a16:creationId xmlns:a16="http://schemas.microsoft.com/office/drawing/2014/main" id="{2B268507-5486-7547-8C79-F3808F19E077}"/>
              </a:ext>
            </a:extLst>
          </p:cNvPr>
          <p:cNvGrpSpPr/>
          <p:nvPr userDrawn="1"/>
        </p:nvGrpSpPr>
        <p:grpSpPr>
          <a:xfrm>
            <a:off x="5078454" y="234759"/>
            <a:ext cx="866278" cy="731520"/>
            <a:chOff x="5078454" y="234759"/>
            <a:chExt cx="866278" cy="731520"/>
          </a:xfrm>
        </p:grpSpPr>
        <p:sp>
          <p:nvSpPr>
            <p:cNvPr id="22" name="TextBox 21">
              <a:extLst>
                <a:ext uri="{FF2B5EF4-FFF2-40B4-BE49-F238E27FC236}">
                  <a16:creationId xmlns:a16="http://schemas.microsoft.com/office/drawing/2014/main" id="{B0CC40FD-3F1C-7343-B70B-8F295E80EBCA}"/>
                </a:ext>
              </a:extLst>
            </p:cNvPr>
            <p:cNvSpPr txBox="1"/>
            <p:nvPr userDrawn="1"/>
          </p:nvSpPr>
          <p:spPr>
            <a:xfrm>
              <a:off x="5078454" y="473561"/>
              <a:ext cx="801823" cy="253916"/>
            </a:xfrm>
            <a:prstGeom prst="rect">
              <a:avLst/>
            </a:prstGeom>
            <a:noFill/>
          </p:spPr>
          <p:txBody>
            <a:bodyPr wrap="none" rtlCol="0" anchor="ctr">
              <a:spAutoFit/>
            </a:bodyPr>
            <a:lstStyle/>
            <a:p>
              <a:pPr algn="ctr"/>
              <a:r>
                <a:rPr lang="en-US" sz="1050" b="0" i="0">
                  <a:solidFill>
                    <a:srgbClr val="1A699E"/>
                  </a:solidFill>
                  <a:latin typeface="Arial Nova Cond Light" panose="020B0306020202020204" pitchFamily="34" charset="0"/>
                </a:rPr>
                <a:t>Prepared for:</a:t>
              </a:r>
            </a:p>
          </p:txBody>
        </p:sp>
        <p:sp>
          <p:nvSpPr>
            <p:cNvPr id="23" name="Rounded Rectangle 22">
              <a:extLst>
                <a:ext uri="{FF2B5EF4-FFF2-40B4-BE49-F238E27FC236}">
                  <a16:creationId xmlns:a16="http://schemas.microsoft.com/office/drawing/2014/main" id="{2C9FB902-DF40-1A49-8CF0-5A1542ABE744}"/>
                </a:ext>
              </a:extLst>
            </p:cNvPr>
            <p:cNvSpPr/>
            <p:nvPr userDrawn="1"/>
          </p:nvSpPr>
          <p:spPr>
            <a:xfrm>
              <a:off x="5917300" y="234759"/>
              <a:ext cx="27432" cy="731520"/>
            </a:xfrm>
            <a:prstGeom prst="roundRect">
              <a:avLst>
                <a:gd name="adj" fmla="val 50000"/>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grpSp>
      <p:sp>
        <p:nvSpPr>
          <p:cNvPr id="2" name="Rectangle 1">
            <a:extLst>
              <a:ext uri="{FF2B5EF4-FFF2-40B4-BE49-F238E27FC236}">
                <a16:creationId xmlns:a16="http://schemas.microsoft.com/office/drawing/2014/main" id="{8000B4A4-8931-2FA3-F025-74C8BE17E8F6}"/>
              </a:ext>
            </a:extLst>
          </p:cNvPr>
          <p:cNvSpPr/>
          <p:nvPr userDrawn="1"/>
        </p:nvSpPr>
        <p:spPr>
          <a:xfrm>
            <a:off x="365760" y="2974316"/>
            <a:ext cx="8778240" cy="1703769"/>
          </a:xfrm>
          <a:prstGeom prst="rect">
            <a:avLst/>
          </a:prstGeom>
          <a:solidFill>
            <a:srgbClr val="3C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Arial Nova Cond" panose="020B0506020202020204" pitchFamily="34" charset="0"/>
            </a:endParaRPr>
          </a:p>
        </p:txBody>
      </p:sp>
      <p:graphicFrame>
        <p:nvGraphicFramePr>
          <p:cNvPr id="20" name="Diagramma 24">
            <a:extLst>
              <a:ext uri="{FF2B5EF4-FFF2-40B4-BE49-F238E27FC236}">
                <a16:creationId xmlns:a16="http://schemas.microsoft.com/office/drawing/2014/main" id="{0463B2F4-623A-BA27-E9B5-5836C4B9A5E1}"/>
              </a:ext>
            </a:extLst>
          </p:cNvPr>
          <p:cNvGraphicFramePr/>
          <p:nvPr userDrawn="1">
            <p:extLst>
              <p:ext uri="{D42A27DB-BD31-4B8C-83A1-F6EECF244321}">
                <p14:modId xmlns:p14="http://schemas.microsoft.com/office/powerpoint/2010/main" val="1849970213"/>
              </p:ext>
            </p:extLst>
          </p:nvPr>
        </p:nvGraphicFramePr>
        <p:xfrm>
          <a:off x="365759" y="2670047"/>
          <a:ext cx="8778240" cy="2271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1">
            <a:extLst>
              <a:ext uri="{FF2B5EF4-FFF2-40B4-BE49-F238E27FC236}">
                <a16:creationId xmlns:a16="http://schemas.microsoft.com/office/drawing/2014/main" id="{920A03BE-39DA-CF23-D948-8239E59AAADC}"/>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130608" y="4945082"/>
            <a:ext cx="1090295" cy="502920"/>
          </a:xfrm>
          <a:prstGeom prst="rect">
            <a:avLst/>
          </a:prstGeom>
        </p:spPr>
      </p:pic>
      <p:pic>
        <p:nvPicPr>
          <p:cNvPr id="6" name="Picture 120623122">
            <a:extLst>
              <a:ext uri="{FF2B5EF4-FFF2-40B4-BE49-F238E27FC236}">
                <a16:creationId xmlns:a16="http://schemas.microsoft.com/office/drawing/2014/main" id="{08870998-4563-52E9-889A-A17F226D1E61}"/>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371812" y="4967119"/>
            <a:ext cx="1492885" cy="377190"/>
          </a:xfrm>
          <a:prstGeom prst="rect">
            <a:avLst/>
          </a:prstGeom>
          <a:noFill/>
        </p:spPr>
      </p:pic>
    </p:spTree>
    <p:extLst>
      <p:ext uri="{BB962C8B-B14F-4D97-AF65-F5344CB8AC3E}">
        <p14:creationId xmlns:p14="http://schemas.microsoft.com/office/powerpoint/2010/main" val="3451222863"/>
      </p:ext>
    </p:extLst>
  </p:cSld>
  <p:clrMapOvr>
    <a:masterClrMapping/>
  </p:clrMapOvr>
  <p:extLst>
    <p:ext uri="{DCECCB84-F9BA-43D5-87BE-67443E8EF086}">
      <p15:sldGuideLst xmlns:p15="http://schemas.microsoft.com/office/powerpoint/2012/main">
        <p15:guide id="1" orient="horz" pos="180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graphicFrame>
        <p:nvGraphicFramePr>
          <p:cNvPr id="11" name="Table 11" hidden="1">
            <a:extLst>
              <a:ext uri="{FF2B5EF4-FFF2-40B4-BE49-F238E27FC236}">
                <a16:creationId xmlns:a16="http://schemas.microsoft.com/office/drawing/2014/main" id="{8FC1F549-098D-FC48-9118-38458B5DCC78}"/>
              </a:ext>
            </a:extLst>
          </p:cNvPr>
          <p:cNvGraphicFramePr>
            <a:graphicFrameLocks noGrp="1"/>
          </p:cNvGraphicFramePr>
          <p:nvPr userDrawn="1">
            <p:extLst>
              <p:ext uri="{D42A27DB-BD31-4B8C-83A1-F6EECF244321}">
                <p14:modId xmlns:p14="http://schemas.microsoft.com/office/powerpoint/2010/main" val="3732006514"/>
              </p:ext>
            </p:extLst>
          </p:nvPr>
        </p:nvGraphicFramePr>
        <p:xfrm>
          <a:off x="535884" y="2610678"/>
          <a:ext cx="8072232" cy="2623932"/>
        </p:xfrm>
        <a:graphic>
          <a:graphicData uri="http://schemas.openxmlformats.org/drawingml/2006/table">
            <a:tbl>
              <a:tblPr firstRow="1" bandRow="1">
                <a:tableStyleId>{5C22544A-7EE6-4342-B048-85BDC9FD1C3A}</a:tableStyleId>
              </a:tblPr>
              <a:tblGrid>
                <a:gridCol w="2018058">
                  <a:extLst>
                    <a:ext uri="{9D8B030D-6E8A-4147-A177-3AD203B41FA5}">
                      <a16:colId xmlns:a16="http://schemas.microsoft.com/office/drawing/2014/main" val="2437210745"/>
                    </a:ext>
                  </a:extLst>
                </a:gridCol>
                <a:gridCol w="2018058">
                  <a:extLst>
                    <a:ext uri="{9D8B030D-6E8A-4147-A177-3AD203B41FA5}">
                      <a16:colId xmlns:a16="http://schemas.microsoft.com/office/drawing/2014/main" val="1563431949"/>
                    </a:ext>
                  </a:extLst>
                </a:gridCol>
                <a:gridCol w="2018058">
                  <a:extLst>
                    <a:ext uri="{9D8B030D-6E8A-4147-A177-3AD203B41FA5}">
                      <a16:colId xmlns:a16="http://schemas.microsoft.com/office/drawing/2014/main" val="495138659"/>
                    </a:ext>
                  </a:extLst>
                </a:gridCol>
                <a:gridCol w="2018058">
                  <a:extLst>
                    <a:ext uri="{9D8B030D-6E8A-4147-A177-3AD203B41FA5}">
                      <a16:colId xmlns:a16="http://schemas.microsoft.com/office/drawing/2014/main" val="3610068774"/>
                    </a:ext>
                  </a:extLst>
                </a:gridCol>
              </a:tblGrid>
              <a:tr h="1311966">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8317224"/>
                  </a:ext>
                </a:extLst>
              </a:tr>
              <a:tr h="1311966">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endParaRPr lang="en-US" dirty="0">
                        <a:latin typeface="Arial Nova Cond" panose="020B0506020202020204" pitchFamily="34" charset="0"/>
                      </a:endParaRP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779407850"/>
                  </a:ext>
                </a:extLst>
              </a:tr>
            </a:tbl>
          </a:graphicData>
        </a:graphic>
      </p:graphicFrame>
      <p:grpSp>
        <p:nvGrpSpPr>
          <p:cNvPr id="18" name="Group 17">
            <a:extLst>
              <a:ext uri="{FF2B5EF4-FFF2-40B4-BE49-F238E27FC236}">
                <a16:creationId xmlns:a16="http://schemas.microsoft.com/office/drawing/2014/main" id="{2E98F374-31CF-564E-A5A8-870868BD84E9}"/>
              </a:ext>
            </a:extLst>
          </p:cNvPr>
          <p:cNvGrpSpPr/>
          <p:nvPr userDrawn="1"/>
        </p:nvGrpSpPr>
        <p:grpSpPr>
          <a:xfrm>
            <a:off x="9462052" y="3909391"/>
            <a:ext cx="1106557" cy="1234903"/>
            <a:chOff x="9462052" y="3909391"/>
            <a:chExt cx="1106557" cy="1234903"/>
          </a:xfrm>
        </p:grpSpPr>
        <p:sp>
          <p:nvSpPr>
            <p:cNvPr id="12" name="Rectangle 11">
              <a:extLst>
                <a:ext uri="{FF2B5EF4-FFF2-40B4-BE49-F238E27FC236}">
                  <a16:creationId xmlns:a16="http://schemas.microsoft.com/office/drawing/2014/main" id="{6BD7E82B-3D17-B64B-8B0E-8EEF8A59140E}"/>
                </a:ext>
              </a:extLst>
            </p:cNvPr>
            <p:cNvSpPr/>
            <p:nvPr userDrawn="1"/>
          </p:nvSpPr>
          <p:spPr>
            <a:xfrm>
              <a:off x="9462052" y="3909391"/>
              <a:ext cx="490331" cy="291548"/>
            </a:xfrm>
            <a:prstGeom prst="rect">
              <a:avLst/>
            </a:prstGeom>
            <a:solidFill>
              <a:srgbClr val="1A6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3" name="Rectangle 12">
              <a:extLst>
                <a:ext uri="{FF2B5EF4-FFF2-40B4-BE49-F238E27FC236}">
                  <a16:creationId xmlns:a16="http://schemas.microsoft.com/office/drawing/2014/main" id="{49220FA5-62F0-CF4F-9081-6573FC04999A}"/>
                </a:ext>
              </a:extLst>
            </p:cNvPr>
            <p:cNvSpPr/>
            <p:nvPr userDrawn="1"/>
          </p:nvSpPr>
          <p:spPr>
            <a:xfrm>
              <a:off x="9462052" y="4379843"/>
              <a:ext cx="490331" cy="291548"/>
            </a:xfrm>
            <a:prstGeom prst="rect">
              <a:avLst/>
            </a:prstGeom>
            <a:solidFill>
              <a:srgbClr val="F7B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4" name="Rectangle 13">
              <a:extLst>
                <a:ext uri="{FF2B5EF4-FFF2-40B4-BE49-F238E27FC236}">
                  <a16:creationId xmlns:a16="http://schemas.microsoft.com/office/drawing/2014/main" id="{24941D3B-4E9E-2741-BA90-F641EDB9739A}"/>
                </a:ext>
              </a:extLst>
            </p:cNvPr>
            <p:cNvSpPr/>
            <p:nvPr userDrawn="1"/>
          </p:nvSpPr>
          <p:spPr>
            <a:xfrm>
              <a:off x="9462052" y="4852746"/>
              <a:ext cx="490331" cy="29154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5" name="Rectangle 14">
              <a:extLst>
                <a:ext uri="{FF2B5EF4-FFF2-40B4-BE49-F238E27FC236}">
                  <a16:creationId xmlns:a16="http://schemas.microsoft.com/office/drawing/2014/main" id="{BFC450BE-6BCF-564E-918C-1F5EF66F9A43}"/>
                </a:ext>
              </a:extLst>
            </p:cNvPr>
            <p:cNvSpPr/>
            <p:nvPr userDrawn="1"/>
          </p:nvSpPr>
          <p:spPr>
            <a:xfrm>
              <a:off x="10078278" y="3909391"/>
              <a:ext cx="490331" cy="291548"/>
            </a:xfrm>
            <a:prstGeom prst="rect">
              <a:avLst/>
            </a:prstGeom>
            <a:solidFill>
              <a:srgbClr val="C7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6" name="Rectangle 15">
              <a:extLst>
                <a:ext uri="{FF2B5EF4-FFF2-40B4-BE49-F238E27FC236}">
                  <a16:creationId xmlns:a16="http://schemas.microsoft.com/office/drawing/2014/main" id="{4DBAAB14-C836-8344-A80E-DBC5B614D112}"/>
                </a:ext>
              </a:extLst>
            </p:cNvPr>
            <p:cNvSpPr/>
            <p:nvPr userDrawn="1"/>
          </p:nvSpPr>
          <p:spPr>
            <a:xfrm>
              <a:off x="10078278" y="4379843"/>
              <a:ext cx="490331" cy="2915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7" name="Rectangle 16">
              <a:extLst>
                <a:ext uri="{FF2B5EF4-FFF2-40B4-BE49-F238E27FC236}">
                  <a16:creationId xmlns:a16="http://schemas.microsoft.com/office/drawing/2014/main" id="{0B6C8770-8B01-1B4B-822B-9919A151DA2D}"/>
                </a:ext>
              </a:extLst>
            </p:cNvPr>
            <p:cNvSpPr/>
            <p:nvPr userDrawn="1"/>
          </p:nvSpPr>
          <p:spPr>
            <a:xfrm>
              <a:off x="10078278" y="4850295"/>
              <a:ext cx="490331" cy="291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ova Cond" panose="020B0506020202020204" pitchFamily="34" charset="0"/>
              </a:endParaRPr>
            </a:p>
          </p:txBody>
        </p:sp>
      </p:grpSp>
      <p:pic>
        <p:nvPicPr>
          <p:cNvPr id="19" name="Picture 18" descr="A picture containing map&#10;&#10;Description automatically generated">
            <a:extLst>
              <a:ext uri="{FF2B5EF4-FFF2-40B4-BE49-F238E27FC236}">
                <a16:creationId xmlns:a16="http://schemas.microsoft.com/office/drawing/2014/main" id="{FFC400ED-E580-324D-AF89-CEE88D9B4B6B}"/>
              </a:ext>
            </a:extLst>
          </p:cNvPr>
          <p:cNvPicPr>
            <a:picLocks/>
          </p:cNvPicPr>
          <p:nvPr userDrawn="1"/>
        </p:nvPicPr>
        <p:blipFill>
          <a:blip r:embed="rId2">
            <a:alphaModFix amt="50000"/>
            <a:extLst>
              <a:ext uri="{28A0092B-C50C-407E-A947-70E740481C1C}">
                <a14:useLocalDpi xmlns:a14="http://schemas.microsoft.com/office/drawing/2010/main"/>
              </a:ext>
            </a:extLst>
          </a:blip>
          <a:srcRect/>
          <a:stretch>
            <a:fillRect/>
          </a:stretch>
        </p:blipFill>
        <p:spPr bwMode="auto">
          <a:xfrm>
            <a:off x="0" y="0"/>
            <a:ext cx="9144000" cy="2668385"/>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48177446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68949-551B-0241-9506-73F18FF45399}" type="datetimeFigureOut">
              <a:rPr lang="en-US" smtClean="0"/>
              <a:t>04/30/25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59285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68949-551B-0241-9506-73F18FF45399}" type="datetimeFigureOut">
              <a:rPr lang="en-US" smtClean="0"/>
              <a:t>04/30/25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15911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68949-551B-0241-9506-73F18FF45399}" type="datetimeFigureOut">
              <a:rPr lang="en-US" smtClean="0"/>
              <a:t>04/30/25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178250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68949-551B-0241-9506-73F18FF45399}" type="datetimeFigureOut">
              <a:rPr lang="en-US" smtClean="0"/>
              <a:t>04/30/25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397943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68949-551B-0241-9506-73F18FF45399}" type="datetimeFigureOut">
              <a:rPr lang="en-US" smtClean="0"/>
              <a:t>04/30/25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69707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68949-551B-0241-9506-73F18FF45399}" type="datetimeFigureOut">
              <a:rPr lang="en-US" smtClean="0"/>
              <a:t>04/30/25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311981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C68949-551B-0241-9506-73F18FF45399}" type="datetimeFigureOut">
              <a:rPr lang="en-US" smtClean="0"/>
              <a:t>04/30/25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1F947-7A4F-7B46-993D-D631783F60AB}" type="slidenum">
              <a:rPr lang="en-US" smtClean="0"/>
              <a:t>‹N›</a:t>
            </a:fld>
            <a:endParaRPr lang="en-US"/>
          </a:p>
        </p:txBody>
      </p:sp>
    </p:spTree>
    <p:extLst>
      <p:ext uri="{BB962C8B-B14F-4D97-AF65-F5344CB8AC3E}">
        <p14:creationId xmlns:p14="http://schemas.microsoft.com/office/powerpoint/2010/main" val="205306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latin typeface="Arial Nova Cond" panose="020B0506020202020204" pitchFamily="34" charset="0"/>
              </a:defRPr>
            </a:lvl1pPr>
          </a:lstStyle>
          <a:p>
            <a:fld id="{9EC68949-551B-0241-9506-73F18FF45399}" type="datetimeFigureOut">
              <a:rPr lang="en-US" smtClean="0"/>
              <a:pPr/>
              <a:t>04/30/25</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latin typeface="Arial Nova Cond" panose="020B0506020202020204" pitchFamily="34" charset="0"/>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latin typeface="Arial Nova Cond" panose="020B0506020202020204" pitchFamily="34" charset="0"/>
              </a:defRPr>
            </a:lvl1pPr>
          </a:lstStyle>
          <a:p>
            <a:fld id="{8DA1F947-7A4F-7B46-993D-D631783F60AB}" type="slidenum">
              <a:rPr lang="en-US" smtClean="0"/>
              <a:pPr/>
              <a:t>‹N›</a:t>
            </a:fld>
            <a:endParaRPr lang="en-US" dirty="0"/>
          </a:p>
        </p:txBody>
      </p:sp>
    </p:spTree>
    <p:extLst>
      <p:ext uri="{BB962C8B-B14F-4D97-AF65-F5344CB8AC3E}">
        <p14:creationId xmlns:p14="http://schemas.microsoft.com/office/powerpoint/2010/main" val="19404839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77" r:id="rId14"/>
    <p:sldLayoutId id="2147483675" r:id="rId15"/>
    <p:sldLayoutId id="214748367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Nova Cond" panose="020B0506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Nova Cond" panose="020B0506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ova Cond" panose="020B0506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ova Cond" panose="020B0506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131.png"/></Relationships>
</file>

<file path=ppt/slides/_rels/slide10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34.png"/></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3.xml"/><Relationship Id="rId1" Type="http://schemas.openxmlformats.org/officeDocument/2006/relationships/slideLayout" Target="../slideLayouts/slideLayout13.xml"/><Relationship Id="rId5" Type="http://schemas.openxmlformats.org/officeDocument/2006/relationships/image" Target="../media/image136.png"/><Relationship Id="rId4" Type="http://schemas.openxmlformats.org/officeDocument/2006/relationships/image" Target="../media/image135.png"/></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4.xml"/><Relationship Id="rId1" Type="http://schemas.openxmlformats.org/officeDocument/2006/relationships/slideLayout" Target="../slideLayouts/slideLayout13.xml"/><Relationship Id="rId5" Type="http://schemas.openxmlformats.org/officeDocument/2006/relationships/image" Target="../media/image138.png"/><Relationship Id="rId4" Type="http://schemas.openxmlformats.org/officeDocument/2006/relationships/image" Target="../media/image137.png"/></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5.xml"/><Relationship Id="rId1" Type="http://schemas.openxmlformats.org/officeDocument/2006/relationships/slideLayout" Target="../slideLayouts/slideLayout13.xml"/><Relationship Id="rId5" Type="http://schemas.openxmlformats.org/officeDocument/2006/relationships/image" Target="../media/image140.png"/><Relationship Id="rId4" Type="http://schemas.openxmlformats.org/officeDocument/2006/relationships/image" Target="../media/image139.png"/></Relationships>
</file>

<file path=ppt/slides/_rels/slide10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0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0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0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0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image" Target="../media/image148.svg"/><Relationship Id="rId5" Type="http://schemas.openxmlformats.org/officeDocument/2006/relationships/image" Target="../media/image147.png"/><Relationship Id="rId4" Type="http://schemas.openxmlformats.org/officeDocument/2006/relationships/image" Target="../media/image146.svg"/></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1.xml"/><Relationship Id="rId1" Type="http://schemas.openxmlformats.org/officeDocument/2006/relationships/slideLayout" Target="../slideLayouts/slideLayout13.xml"/><Relationship Id="rId4" Type="http://schemas.openxmlformats.org/officeDocument/2006/relationships/image" Target="../media/image149.png"/></Relationships>
</file>

<file path=ppt/slides/_rels/slide11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4.xml"/><Relationship Id="rId1" Type="http://schemas.openxmlformats.org/officeDocument/2006/relationships/slideLayout" Target="../slideLayouts/slideLayout13.xml"/><Relationship Id="rId4" Type="http://schemas.openxmlformats.org/officeDocument/2006/relationships/image" Target="../media/image151.png"/></Relationships>
</file>

<file path=ppt/slides/_rels/slide11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sv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1.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89.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image" Target="../media/image91.png"/><Relationship Id="rId4" Type="http://schemas.openxmlformats.org/officeDocument/2006/relationships/image" Target="../media/image90.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5.png"/></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103.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6.png"/><Relationship Id="rId7" Type="http://schemas.openxmlformats.org/officeDocument/2006/relationships/image" Target="../media/image1060.pn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media/image1050.png"/><Relationship Id="rId4" Type="http://schemas.openxmlformats.org/officeDocument/2006/relationships/customXml" Target="../ink/ink1.xml"/><Relationship Id="rId9" Type="http://schemas.openxmlformats.org/officeDocument/2006/relationships/image" Target="../media/image107.pn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image" Target="../media/image109.png"/></Relationships>
</file>

<file path=ppt/slides/_rels/slide8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114.png"/></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5.xml"/><Relationship Id="rId1" Type="http://schemas.openxmlformats.org/officeDocument/2006/relationships/slideLayout" Target="../slideLayouts/slideLayout13.xml"/><Relationship Id="rId4" Type="http://schemas.openxmlformats.org/officeDocument/2006/relationships/image" Target="../media/image116.png"/></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image" Target="../media/image118.png"/></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119.png"/></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3.png"/><Relationship Id="rId2" Type="http://schemas.openxmlformats.org/officeDocument/2006/relationships/notesSlide" Target="../notesSlides/notesSlide93.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1.png"/></Relationships>
</file>

<file path=ppt/slides/_rels/slide9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4.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1.png"/></Relationships>
</file>

<file path=ppt/slides/_rels/slide9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7.xml"/><Relationship Id="rId1" Type="http://schemas.openxmlformats.org/officeDocument/2006/relationships/slideLayout" Target="../slideLayouts/slideLayout13.xml"/><Relationship Id="rId5" Type="http://schemas.openxmlformats.org/officeDocument/2006/relationships/image" Target="../media/image128.png"/><Relationship Id="rId4" Type="http://schemas.openxmlformats.org/officeDocument/2006/relationships/image" Target="../media/image127.png"/></Relationships>
</file>

<file path=ppt/slides/_rels/slide9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8F2026-2ACB-FD67-A34D-08B1DDD5D750}"/>
              </a:ext>
            </a:extLst>
          </p:cNvPr>
          <p:cNvGrpSpPr/>
          <p:nvPr/>
        </p:nvGrpSpPr>
        <p:grpSpPr>
          <a:xfrm>
            <a:off x="601481" y="1194842"/>
            <a:ext cx="7762125" cy="1138774"/>
            <a:chOff x="1733971" y="732943"/>
            <a:chExt cx="5586177" cy="1138774"/>
          </a:xfrm>
        </p:grpSpPr>
        <p:sp>
          <p:nvSpPr>
            <p:cNvPr id="3" name="TextBox 2">
              <a:extLst>
                <a:ext uri="{FF2B5EF4-FFF2-40B4-BE49-F238E27FC236}">
                  <a16:creationId xmlns:a16="http://schemas.microsoft.com/office/drawing/2014/main" id="{4A7407B3-66F7-475F-000D-F1479E130F8F}"/>
                </a:ext>
              </a:extLst>
            </p:cNvPr>
            <p:cNvSpPr txBox="1"/>
            <p:nvPr/>
          </p:nvSpPr>
          <p:spPr>
            <a:xfrm>
              <a:off x="1733971" y="732943"/>
              <a:ext cx="5586177" cy="707886"/>
            </a:xfrm>
            <a:prstGeom prst="rect">
              <a:avLst/>
            </a:prstGeom>
            <a:noFill/>
          </p:spPr>
          <p:txBody>
            <a:bodyPr wrap="square" rtlCol="0">
              <a:spAutoFit/>
            </a:bodyPr>
            <a:lstStyle/>
            <a:p>
              <a:r>
                <a:rPr lang="en-US" sz="2000" b="1" noProof="0" dirty="0">
                  <a:solidFill>
                    <a:srgbClr val="1A699E"/>
                  </a:solidFill>
                  <a:latin typeface="Arial Nova Cond" panose="020B0506020202020204" pitchFamily="34" charset="0"/>
                </a:rPr>
                <a:t>Consultancy service for the Development of the Eastern Nile Water Resources Models and Tools</a:t>
              </a:r>
              <a:endParaRPr lang="en-US" sz="1600" b="1" noProof="0" dirty="0">
                <a:solidFill>
                  <a:srgbClr val="1A699E"/>
                </a:solidFill>
                <a:latin typeface="Arial Nova Cond" panose="020B0506020202020204" pitchFamily="34" charset="0"/>
              </a:endParaRPr>
            </a:p>
          </p:txBody>
        </p:sp>
        <p:sp>
          <p:nvSpPr>
            <p:cNvPr id="4" name="TextBox 3">
              <a:extLst>
                <a:ext uri="{FF2B5EF4-FFF2-40B4-BE49-F238E27FC236}">
                  <a16:creationId xmlns:a16="http://schemas.microsoft.com/office/drawing/2014/main" id="{350281D5-ABAB-B6E7-F74F-2562A8CA9D0E}"/>
                </a:ext>
              </a:extLst>
            </p:cNvPr>
            <p:cNvSpPr txBox="1"/>
            <p:nvPr/>
          </p:nvSpPr>
          <p:spPr>
            <a:xfrm>
              <a:off x="1733971" y="1563940"/>
              <a:ext cx="2280044" cy="307777"/>
            </a:xfrm>
            <a:prstGeom prst="rect">
              <a:avLst/>
            </a:prstGeom>
            <a:noFill/>
          </p:spPr>
          <p:txBody>
            <a:bodyPr wrap="none" rtlCol="0">
              <a:spAutoFit/>
            </a:bodyPr>
            <a:lstStyle/>
            <a:p>
              <a:r>
                <a:rPr lang="en-US" sz="1400" noProof="0" dirty="0">
                  <a:solidFill>
                    <a:srgbClr val="F7B316"/>
                  </a:solidFill>
                  <a:latin typeface="Arial Nova Light" panose="020B0304020202020204" pitchFamily="34" charset="0"/>
                </a:rPr>
                <a:t>Nile Cooperation for Climate Resilience</a:t>
              </a:r>
            </a:p>
          </p:txBody>
        </p:sp>
      </p:grpSp>
      <p:sp>
        <p:nvSpPr>
          <p:cNvPr id="6" name="TextBox 5">
            <a:extLst>
              <a:ext uri="{FF2B5EF4-FFF2-40B4-BE49-F238E27FC236}">
                <a16:creationId xmlns:a16="http://schemas.microsoft.com/office/drawing/2014/main" id="{DB9CE280-600F-F76F-4B7A-934AC1EAD481}"/>
              </a:ext>
            </a:extLst>
          </p:cNvPr>
          <p:cNvSpPr txBox="1"/>
          <p:nvPr/>
        </p:nvSpPr>
        <p:spPr>
          <a:xfrm>
            <a:off x="5977921" y="887065"/>
            <a:ext cx="2339602" cy="200055"/>
          </a:xfrm>
          <a:prstGeom prst="rect">
            <a:avLst/>
          </a:prstGeom>
          <a:noFill/>
        </p:spPr>
        <p:txBody>
          <a:bodyPr wrap="square" rtlCol="0">
            <a:spAutoFit/>
          </a:bodyPr>
          <a:lstStyle/>
          <a:p>
            <a:pPr algn="r"/>
            <a:r>
              <a:rPr lang="en-US" sz="700" noProof="0" dirty="0">
                <a:effectLst/>
                <a:latin typeface="Arial Nova Light" panose="020B0304020202020204" pitchFamily="34" charset="0"/>
                <a:ea typeface="MS Mincho" panose="02020609040205080304" pitchFamily="49" charset="-128"/>
                <a:cs typeface="Times New Roman" panose="02020603050405020304" pitchFamily="18" charset="0"/>
              </a:rPr>
              <a:t>Eastern Nile Technical Regional Office (ENTRO)</a:t>
            </a:r>
            <a:endParaRPr lang="en-US" sz="700" noProof="0" dirty="0">
              <a:latin typeface="Arial Nova Cond" panose="020B0506020202020204" pitchFamily="34" charset="0"/>
            </a:endParaRPr>
          </a:p>
        </p:txBody>
      </p:sp>
      <p:pic>
        <p:nvPicPr>
          <p:cNvPr id="10" name="Picture 1">
            <a:extLst>
              <a:ext uri="{FF2B5EF4-FFF2-40B4-BE49-F238E27FC236}">
                <a16:creationId xmlns:a16="http://schemas.microsoft.com/office/drawing/2014/main" id="{57B49BB5-A230-FC2D-E18F-1591A731B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438" y="283981"/>
            <a:ext cx="1727835" cy="503555"/>
          </a:xfrm>
          <a:prstGeom prst="rect">
            <a:avLst/>
          </a:prstGeom>
        </p:spPr>
      </p:pic>
      <p:sp>
        <p:nvSpPr>
          <p:cNvPr id="5" name="TextBox 6">
            <a:extLst>
              <a:ext uri="{FF2B5EF4-FFF2-40B4-BE49-F238E27FC236}">
                <a16:creationId xmlns:a16="http://schemas.microsoft.com/office/drawing/2014/main" id="{2FDF9260-A2D5-E2DB-E603-813AB544DB4A}"/>
              </a:ext>
            </a:extLst>
          </p:cNvPr>
          <p:cNvSpPr txBox="1"/>
          <p:nvPr/>
        </p:nvSpPr>
        <p:spPr>
          <a:xfrm>
            <a:off x="499837" y="4695089"/>
            <a:ext cx="2887132" cy="1015663"/>
          </a:xfrm>
          <a:prstGeom prst="rect">
            <a:avLst/>
          </a:prstGeom>
          <a:noFill/>
        </p:spPr>
        <p:txBody>
          <a:bodyPr wrap="square" rtlCol="0">
            <a:spAutoFit/>
          </a:bodyPr>
          <a:lstStyle/>
          <a:p>
            <a:r>
              <a:rPr lang="en-US" sz="1200" b="1" dirty="0">
                <a:solidFill>
                  <a:srgbClr val="1A699E"/>
                </a:solidFill>
                <a:latin typeface="Arial Nova" panose="020B0504020202020204" pitchFamily="34" charset="0"/>
              </a:rPr>
              <a:t>Training of Trainers in Eastern Nile Water Resources Models and Tools</a:t>
            </a:r>
          </a:p>
          <a:p>
            <a:r>
              <a:rPr lang="en-US" sz="1200" b="1" dirty="0">
                <a:solidFill>
                  <a:srgbClr val="1A699E"/>
                </a:solidFill>
                <a:latin typeface="Arial Nova" panose="020B0504020202020204" pitchFamily="34" charset="0"/>
              </a:rPr>
              <a:t>HEC-</a:t>
            </a:r>
            <a:r>
              <a:rPr lang="en-US" sz="1200" b="1" dirty="0" err="1">
                <a:solidFill>
                  <a:srgbClr val="1A699E"/>
                </a:solidFill>
                <a:latin typeface="Arial Nova" panose="020B0504020202020204" pitchFamily="34" charset="0"/>
              </a:rPr>
              <a:t>ResSim</a:t>
            </a:r>
            <a:r>
              <a:rPr lang="en-US" sz="1200" b="1" dirty="0">
                <a:solidFill>
                  <a:srgbClr val="1A699E"/>
                </a:solidFill>
                <a:latin typeface="Arial Nova" panose="020B0504020202020204" pitchFamily="34" charset="0"/>
              </a:rPr>
              <a:t> </a:t>
            </a:r>
          </a:p>
          <a:p>
            <a:endParaRPr lang="it-IT" sz="1200" b="1" dirty="0">
              <a:solidFill>
                <a:srgbClr val="1A699E"/>
              </a:solidFill>
              <a:latin typeface="Arial Nova" panose="020B0504020202020204" pitchFamily="34" charset="0"/>
            </a:endParaRPr>
          </a:p>
          <a:p>
            <a:r>
              <a:rPr lang="it-IT" sz="1200" b="1" dirty="0">
                <a:solidFill>
                  <a:srgbClr val="1A699E"/>
                </a:solidFill>
                <a:latin typeface="Arial Nova" panose="020B0504020202020204" pitchFamily="34" charset="0"/>
              </a:rPr>
              <a:t>6 – 10 May 2025</a:t>
            </a:r>
            <a:endParaRPr lang="en-IT" sz="1200" b="1" dirty="0">
              <a:solidFill>
                <a:srgbClr val="1A699E"/>
              </a:solidFill>
              <a:latin typeface="Arial Nova" panose="020B0504020202020204" pitchFamily="34" charset="0"/>
            </a:endParaRPr>
          </a:p>
        </p:txBody>
      </p:sp>
    </p:spTree>
    <p:extLst>
      <p:ext uri="{BB962C8B-B14F-4D97-AF65-F5344CB8AC3E}">
        <p14:creationId xmlns:p14="http://schemas.microsoft.com/office/powerpoint/2010/main" val="426828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41BC3-AEE4-D05D-0764-BADD46061C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223F02-C142-8C7F-09C3-A48F0A3F4D01}"/>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642D200A-E694-0971-6FCF-7572CA24F7F3}"/>
              </a:ext>
            </a:extLst>
          </p:cNvPr>
          <p:cNvSpPr txBox="1"/>
          <p:nvPr/>
        </p:nvSpPr>
        <p:spPr>
          <a:xfrm>
            <a:off x="228600" y="1041142"/>
            <a:ext cx="7346172" cy="4247317"/>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SIMULATION CONSIDERATION</a:t>
            </a:r>
          </a:p>
          <a:p>
            <a:r>
              <a:rPr lang="en-US" noProof="0" dirty="0">
                <a:solidFill>
                  <a:srgbClr val="003E5E"/>
                </a:solidFill>
                <a:latin typeface="Arial Nova Cond" panose="020B0506020202020204" pitchFamily="34" charset="0"/>
                <a:cs typeface="Times New Roman" panose="02020603050405020304" pitchFamily="18" charset="0"/>
              </a:rPr>
              <a:t>Based on the scope of the simulation and on the available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Select an appropriate time step</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Short: 15 min – 1 h</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Long: 6 h – 1 d</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Select a simulation length</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Days to simulate a particular event </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Years to simulate the long term management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Identify flow data</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Long time inflow: simulated from HEC-HMS or historic from gauging station?</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Event inflow: synthetic hydrographs or recorded event?</a:t>
            </a:r>
          </a:p>
          <a:p>
            <a:pPr lvl="1"/>
            <a:endParaRPr lang="en-US" noProof="0" dirty="0">
              <a:solidFill>
                <a:srgbClr val="003E5E"/>
              </a:solidFill>
              <a:latin typeface="Arial Nova Cond" panose="020B0506020202020204" pitchFamily="34" charset="0"/>
              <a:cs typeface="Times New Roman" panose="02020603050405020304" pitchFamily="18" charset="0"/>
            </a:endParaRPr>
          </a:p>
          <a:p>
            <a:pPr marL="742950" lvl="1"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742950" lvl="1"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77E7D5C-7AB6-DE25-5EB6-B2090718E8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5924" y="1250250"/>
            <a:ext cx="2298427" cy="1741311"/>
          </a:xfrm>
          <a:prstGeom prst="rect">
            <a:avLst/>
          </a:prstGeom>
        </p:spPr>
      </p:pic>
      <p:pic>
        <p:nvPicPr>
          <p:cNvPr id="10" name="Picture 9">
            <a:extLst>
              <a:ext uri="{FF2B5EF4-FFF2-40B4-BE49-F238E27FC236}">
                <a16:creationId xmlns:a16="http://schemas.microsoft.com/office/drawing/2014/main" id="{6D49F8D0-A47E-884D-22A2-26C9272FA4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349116" y="4464750"/>
            <a:ext cx="4343328" cy="779812"/>
          </a:xfrm>
          <a:prstGeom prst="rect">
            <a:avLst/>
          </a:prstGeom>
        </p:spPr>
      </p:pic>
      <p:sp>
        <p:nvSpPr>
          <p:cNvPr id="2" name="Text Placeholder 2">
            <a:extLst>
              <a:ext uri="{FF2B5EF4-FFF2-40B4-BE49-F238E27FC236}">
                <a16:creationId xmlns:a16="http://schemas.microsoft.com/office/drawing/2014/main" id="{2EF1CB0A-6305-6B6F-EDA4-7AB25775ABAD}"/>
              </a:ext>
            </a:extLst>
          </p:cNvPr>
          <p:cNvSpPr>
            <a:spLocks noGrp="1"/>
          </p:cNvSpPr>
          <p:nvPr>
            <p:ph type="body" sz="quarter" idx="12"/>
          </p:nvPr>
        </p:nvSpPr>
        <p:spPr>
          <a:xfrm>
            <a:off x="228600" y="426541"/>
            <a:ext cx="7523408" cy="460375"/>
          </a:xfrm>
        </p:spPr>
        <p:txBody>
          <a:bodyPr/>
          <a:lstStyle/>
          <a:p>
            <a:r>
              <a:rPr lang="en-US" noProof="0" dirty="0"/>
              <a:t>1.3 Simulation considerations</a:t>
            </a:r>
          </a:p>
        </p:txBody>
      </p:sp>
    </p:spTree>
    <p:extLst>
      <p:ext uri="{BB962C8B-B14F-4D97-AF65-F5344CB8AC3E}">
        <p14:creationId xmlns:p14="http://schemas.microsoft.com/office/powerpoint/2010/main" val="3558633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4BC7-CA0C-28EB-5A40-05A176989A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72AEAD-B9C6-2BE4-1ABA-27249635AC4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6A06425-A1FE-6528-E204-6D99F576ED94}"/>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A5CA19E9-9185-7E9C-23F9-47F60E511F1C}"/>
              </a:ext>
            </a:extLst>
          </p:cNvPr>
          <p:cNvSpPr txBox="1"/>
          <p:nvPr/>
        </p:nvSpPr>
        <p:spPr>
          <a:xfrm>
            <a:off x="295791" y="1232555"/>
            <a:ext cx="6725794" cy="1477328"/>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Observed data</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Choose the </a:t>
            </a:r>
            <a:r>
              <a:rPr lang="en-US" noProof="0" dirty="0" err="1">
                <a:solidFill>
                  <a:schemeClr val="accent1">
                    <a:lumMod val="50000"/>
                  </a:schemeClr>
                </a:solidFill>
                <a:latin typeface="Arial Nova Cond" panose="020B0506020202020204" pitchFamily="34" charset="0"/>
              </a:rPr>
              <a:t>dss</a:t>
            </a:r>
            <a:r>
              <a:rPr lang="en-US" noProof="0" dirty="0">
                <a:solidFill>
                  <a:schemeClr val="accent1">
                    <a:lumMod val="50000"/>
                  </a:schemeClr>
                </a:solidFill>
                <a:latin typeface="Arial Nova Cond" panose="020B0506020202020204" pitchFamily="34" charset="0"/>
              </a:rPr>
              <a:t> as in figure</a:t>
            </a:r>
          </a:p>
          <a:p>
            <a:pPr marL="285750" indent="-285750">
              <a:buFont typeface="Arial" panose="020B0604020202020204" pitchFamily="34" charset="0"/>
              <a:buChar char="•"/>
            </a:pPr>
            <a:endParaRPr lang="en-US" noProof="0" dirty="0">
              <a:solidFill>
                <a:schemeClr val="accent1">
                  <a:lumMod val="50000"/>
                </a:schemeClr>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1996D0B0-2B39-3B39-9330-61E4B17CCD2A}"/>
              </a:ext>
            </a:extLst>
          </p:cNvPr>
          <p:cNvPicPr>
            <a:picLocks noChangeAspect="1"/>
          </p:cNvPicPr>
          <p:nvPr/>
        </p:nvPicPr>
        <p:blipFill>
          <a:blip r:embed="rId3"/>
          <a:stretch>
            <a:fillRect/>
          </a:stretch>
        </p:blipFill>
        <p:spPr>
          <a:xfrm>
            <a:off x="7886700" y="0"/>
            <a:ext cx="1257300" cy="1295400"/>
          </a:xfrm>
          <a:prstGeom prst="rect">
            <a:avLst/>
          </a:prstGeom>
        </p:spPr>
      </p:pic>
      <p:pic>
        <p:nvPicPr>
          <p:cNvPr id="11" name="Picture 10">
            <a:extLst>
              <a:ext uri="{FF2B5EF4-FFF2-40B4-BE49-F238E27FC236}">
                <a16:creationId xmlns:a16="http://schemas.microsoft.com/office/drawing/2014/main" id="{0711DAB4-9BD4-7D2B-C113-5FA062055AD7}"/>
              </a:ext>
            </a:extLst>
          </p:cNvPr>
          <p:cNvPicPr>
            <a:picLocks noChangeAspect="1"/>
          </p:cNvPicPr>
          <p:nvPr/>
        </p:nvPicPr>
        <p:blipFill>
          <a:blip r:embed="rId4"/>
          <a:stretch>
            <a:fillRect/>
          </a:stretch>
        </p:blipFill>
        <p:spPr>
          <a:xfrm>
            <a:off x="295791" y="2225878"/>
            <a:ext cx="6257925" cy="1524000"/>
          </a:xfrm>
          <a:prstGeom prst="rect">
            <a:avLst/>
          </a:prstGeom>
        </p:spPr>
      </p:pic>
      <p:sp>
        <p:nvSpPr>
          <p:cNvPr id="12" name="Rectangle 11">
            <a:extLst>
              <a:ext uri="{FF2B5EF4-FFF2-40B4-BE49-F238E27FC236}">
                <a16:creationId xmlns:a16="http://schemas.microsoft.com/office/drawing/2014/main" id="{D58D1732-3611-6176-37AE-63CC9C837923}"/>
              </a:ext>
            </a:extLst>
          </p:cNvPr>
          <p:cNvSpPr/>
          <p:nvPr/>
        </p:nvSpPr>
        <p:spPr>
          <a:xfrm>
            <a:off x="7026828" y="2348854"/>
            <a:ext cx="1719744" cy="13125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latin typeface="Arial Nova Cond" panose="020B0506020202020204" pitchFamily="34" charset="0"/>
              </a:rPr>
              <a:t>We can change the name of the control point </a:t>
            </a:r>
          </a:p>
        </p:txBody>
      </p:sp>
      <p:sp>
        <p:nvSpPr>
          <p:cNvPr id="5" name="TextBox 4">
            <a:extLst>
              <a:ext uri="{FF2B5EF4-FFF2-40B4-BE49-F238E27FC236}">
                <a16:creationId xmlns:a16="http://schemas.microsoft.com/office/drawing/2014/main" id="{B449EA1E-D8EA-FD00-AF9D-E40568CD92C3}"/>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17922337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650E-9416-FF32-F395-5C94BE0AE9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DF9D17-08BA-2C0B-EFC3-19DDC898EE3E}"/>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8013F9C0-5FC8-5008-6768-A71ADD4AAB27}"/>
              </a:ext>
            </a:extLst>
          </p:cNvPr>
          <p:cNvSpPr>
            <a:spLocks noGrp="1"/>
          </p:cNvSpPr>
          <p:nvPr>
            <p:ph type="body" sz="quarter" idx="12"/>
          </p:nvPr>
        </p:nvSpPr>
        <p:spPr>
          <a:xfrm>
            <a:off x="228600" y="427038"/>
            <a:ext cx="7523163" cy="460375"/>
          </a:xfrm>
        </p:spPr>
        <p:txBody>
          <a:bodyPr/>
          <a:lstStyle/>
          <a:p>
            <a:r>
              <a:rPr lang="en-US" noProof="0" dirty="0"/>
              <a:t>5.1 Create a simulation</a:t>
            </a:r>
          </a:p>
        </p:txBody>
      </p:sp>
      <p:pic>
        <p:nvPicPr>
          <p:cNvPr id="5" name="Picture 4">
            <a:extLst>
              <a:ext uri="{FF2B5EF4-FFF2-40B4-BE49-F238E27FC236}">
                <a16:creationId xmlns:a16="http://schemas.microsoft.com/office/drawing/2014/main" id="{C934958B-E186-8E3E-540E-80ACA475DDFF}"/>
              </a:ext>
            </a:extLst>
          </p:cNvPr>
          <p:cNvPicPr>
            <a:picLocks noChangeAspect="1"/>
          </p:cNvPicPr>
          <p:nvPr/>
        </p:nvPicPr>
        <p:blipFill>
          <a:blip r:embed="rId3"/>
          <a:stretch>
            <a:fillRect/>
          </a:stretch>
        </p:blipFill>
        <p:spPr>
          <a:xfrm>
            <a:off x="2735624" y="645953"/>
            <a:ext cx="6028644" cy="4500786"/>
          </a:xfrm>
          <a:prstGeom prst="rect">
            <a:avLst/>
          </a:prstGeom>
        </p:spPr>
      </p:pic>
      <p:sp>
        <p:nvSpPr>
          <p:cNvPr id="7" name="TextBox 6">
            <a:extLst>
              <a:ext uri="{FF2B5EF4-FFF2-40B4-BE49-F238E27FC236}">
                <a16:creationId xmlns:a16="http://schemas.microsoft.com/office/drawing/2014/main" id="{4A9BA17A-B6EA-F975-9DFC-C35B9B149BAD}"/>
              </a:ext>
            </a:extLst>
          </p:cNvPr>
          <p:cNvSpPr txBox="1"/>
          <p:nvPr/>
        </p:nvSpPr>
        <p:spPr>
          <a:xfrm>
            <a:off x="228600" y="1106328"/>
            <a:ext cx="2700925" cy="1200329"/>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Select Simulation on the Module list</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Note the Simulation control panel</a:t>
            </a:r>
          </a:p>
        </p:txBody>
      </p:sp>
      <p:sp>
        <p:nvSpPr>
          <p:cNvPr id="8" name="Rectangle 7">
            <a:extLst>
              <a:ext uri="{FF2B5EF4-FFF2-40B4-BE49-F238E27FC236}">
                <a16:creationId xmlns:a16="http://schemas.microsoft.com/office/drawing/2014/main" id="{1F87A200-6824-DB2B-D5E4-05FC4BAE2507}"/>
              </a:ext>
            </a:extLst>
          </p:cNvPr>
          <p:cNvSpPr/>
          <p:nvPr/>
        </p:nvSpPr>
        <p:spPr>
          <a:xfrm>
            <a:off x="3446933" y="1118779"/>
            <a:ext cx="1272473" cy="22755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9" name="Rectangle 8">
            <a:extLst>
              <a:ext uri="{FF2B5EF4-FFF2-40B4-BE49-F238E27FC236}">
                <a16:creationId xmlns:a16="http://schemas.microsoft.com/office/drawing/2014/main" id="{0C790AE0-0618-E320-B4FC-F4B7F3A947BE}"/>
              </a:ext>
            </a:extLst>
          </p:cNvPr>
          <p:cNvSpPr/>
          <p:nvPr/>
        </p:nvSpPr>
        <p:spPr>
          <a:xfrm>
            <a:off x="7621156" y="1315717"/>
            <a:ext cx="967673" cy="2341883"/>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2291004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E3BB5-C2D3-44B8-5711-77ECD360972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8ECFE88-C562-5AD3-189B-79EB9A5BD4D7}"/>
              </a:ext>
            </a:extLst>
          </p:cNvPr>
          <p:cNvPicPr>
            <a:picLocks noChangeAspect="1"/>
          </p:cNvPicPr>
          <p:nvPr/>
        </p:nvPicPr>
        <p:blipFill>
          <a:blip r:embed="rId3"/>
          <a:stretch>
            <a:fillRect/>
          </a:stretch>
        </p:blipFill>
        <p:spPr>
          <a:xfrm>
            <a:off x="4083169" y="1446139"/>
            <a:ext cx="4669971" cy="1347274"/>
          </a:xfrm>
          <a:prstGeom prst="rect">
            <a:avLst/>
          </a:prstGeom>
        </p:spPr>
      </p:pic>
      <p:pic>
        <p:nvPicPr>
          <p:cNvPr id="12" name="Picture 11">
            <a:extLst>
              <a:ext uri="{FF2B5EF4-FFF2-40B4-BE49-F238E27FC236}">
                <a16:creationId xmlns:a16="http://schemas.microsoft.com/office/drawing/2014/main" id="{453FD60A-48FF-DB4C-D79C-354E0C58714F}"/>
              </a:ext>
            </a:extLst>
          </p:cNvPr>
          <p:cNvPicPr>
            <a:picLocks noChangeAspect="1"/>
          </p:cNvPicPr>
          <p:nvPr/>
        </p:nvPicPr>
        <p:blipFill>
          <a:blip r:embed="rId4"/>
          <a:stretch>
            <a:fillRect/>
          </a:stretch>
        </p:blipFill>
        <p:spPr>
          <a:xfrm>
            <a:off x="4083168" y="3094581"/>
            <a:ext cx="4245429" cy="1470278"/>
          </a:xfrm>
          <a:prstGeom prst="rect">
            <a:avLst/>
          </a:prstGeom>
        </p:spPr>
      </p:pic>
      <p:sp>
        <p:nvSpPr>
          <p:cNvPr id="2" name="Text Placeholder 1">
            <a:extLst>
              <a:ext uri="{FF2B5EF4-FFF2-40B4-BE49-F238E27FC236}">
                <a16:creationId xmlns:a16="http://schemas.microsoft.com/office/drawing/2014/main" id="{41814957-17C1-4935-CBF2-7C381EEA7FF1}"/>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8AEA1155-680C-DDC9-ED0F-AE49A7DB64DE}"/>
              </a:ext>
            </a:extLst>
          </p:cNvPr>
          <p:cNvSpPr>
            <a:spLocks noGrp="1"/>
          </p:cNvSpPr>
          <p:nvPr>
            <p:ph type="body" sz="quarter" idx="12"/>
          </p:nvPr>
        </p:nvSpPr>
        <p:spPr>
          <a:xfrm>
            <a:off x="228600" y="427038"/>
            <a:ext cx="7523163" cy="460375"/>
          </a:xfrm>
        </p:spPr>
        <p:txBody>
          <a:bodyPr/>
          <a:lstStyle/>
          <a:p>
            <a:r>
              <a:rPr lang="en-US" noProof="0" dirty="0"/>
              <a:t>5.1 Create a simulation</a:t>
            </a:r>
          </a:p>
        </p:txBody>
      </p:sp>
      <p:sp>
        <p:nvSpPr>
          <p:cNvPr id="7" name="TextBox 6">
            <a:extLst>
              <a:ext uri="{FF2B5EF4-FFF2-40B4-BE49-F238E27FC236}">
                <a16:creationId xmlns:a16="http://schemas.microsoft.com/office/drawing/2014/main" id="{99CC41E4-CA8E-8EED-5052-D686F36989B7}"/>
              </a:ext>
            </a:extLst>
          </p:cNvPr>
          <p:cNvSpPr txBox="1"/>
          <p:nvPr/>
        </p:nvSpPr>
        <p:spPr>
          <a:xfrm>
            <a:off x="228599" y="1106328"/>
            <a:ext cx="3854569" cy="4124206"/>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create a simulation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Check the input data opening the </a:t>
            </a:r>
            <a:r>
              <a:rPr lang="en-US" noProof="0" dirty="0" err="1">
                <a:solidFill>
                  <a:schemeClr val="accent1">
                    <a:lumMod val="50000"/>
                  </a:schemeClr>
                </a:solidFill>
                <a:latin typeface="Arial Nova Cond" panose="020B0506020202020204" pitchFamily="34" charset="0"/>
              </a:rPr>
              <a:t>dss</a:t>
            </a:r>
            <a:r>
              <a:rPr lang="en-US" noProof="0" dirty="0">
                <a:solidFill>
                  <a:schemeClr val="accent1">
                    <a:lumMod val="50000"/>
                  </a:schemeClr>
                </a:solidFill>
                <a:latin typeface="Arial Nova Cond" panose="020B0506020202020204" pitchFamily="34" charset="0"/>
              </a:rPr>
              <a:t> file: </a:t>
            </a:r>
          </a:p>
          <a:p>
            <a:pPr lvl="1"/>
            <a:r>
              <a:rPr lang="en-US" noProof="0" dirty="0">
                <a:solidFill>
                  <a:schemeClr val="accent1">
                    <a:lumMod val="50000"/>
                  </a:schemeClr>
                </a:solidFill>
                <a:latin typeface="Arial Nova Cond" panose="020B0506020202020204" pitchFamily="34" charset="0"/>
              </a:rPr>
              <a:t>Data from 1972 to 2023</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Check the observed flow:</a:t>
            </a:r>
          </a:p>
          <a:p>
            <a:pPr lvl="1"/>
            <a:r>
              <a:rPr lang="en-US" noProof="0" dirty="0">
                <a:solidFill>
                  <a:schemeClr val="accent1">
                    <a:lumMod val="50000"/>
                  </a:schemeClr>
                </a:solidFill>
                <a:latin typeface="Arial Nova Cond" panose="020B0506020202020204" pitchFamily="34" charset="0"/>
              </a:rPr>
              <a:t>For </a:t>
            </a:r>
            <a:r>
              <a:rPr lang="en-US" noProof="0" dirty="0" err="1">
                <a:solidFill>
                  <a:schemeClr val="accent1">
                    <a:lumMod val="50000"/>
                  </a:schemeClr>
                </a:solidFill>
                <a:latin typeface="Arial Nova Cond" panose="020B0506020202020204" pitchFamily="34" charset="0"/>
              </a:rPr>
              <a:t>Yechila</a:t>
            </a:r>
            <a:r>
              <a:rPr lang="en-US" noProof="0" dirty="0">
                <a:solidFill>
                  <a:schemeClr val="accent1">
                    <a:lumMod val="50000"/>
                  </a:schemeClr>
                </a:solidFill>
                <a:latin typeface="Arial Nova Cond" panose="020B0506020202020204" pitchFamily="34" charset="0"/>
              </a:rPr>
              <a:t> (blue line) and Emba Madre (red line) data goes from 1995 to 2004</a:t>
            </a:r>
          </a:p>
          <a:p>
            <a:endParaRPr lang="en-US" noProof="0" dirty="0">
              <a:solidFill>
                <a:schemeClr val="accent1">
                  <a:lumMod val="50000"/>
                </a:schemeClr>
              </a:solidFill>
              <a:latin typeface="Arial Nova Cond" panose="020B0506020202020204" pitchFamily="34" charset="0"/>
            </a:endParaRP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Simulation period should cover the period in which data overlap</a:t>
            </a:r>
          </a:p>
          <a:p>
            <a:pPr marL="285750" indent="-285750">
              <a:buFont typeface="Arial" panose="020B0604020202020204" pitchFamily="34" charset="0"/>
              <a:buChar char="•"/>
            </a:pPr>
            <a:endParaRPr lang="en-US" noProof="0" dirty="0">
              <a:solidFill>
                <a:schemeClr val="accent1">
                  <a:lumMod val="50000"/>
                </a:schemeClr>
              </a:solidFill>
              <a:latin typeface="Arial Nova Cond" panose="020B0506020202020204" pitchFamily="34" charset="0"/>
            </a:endParaRPr>
          </a:p>
          <a:p>
            <a:pPr algn="ctr"/>
            <a:r>
              <a:rPr lang="en-US" sz="2800" b="1" noProof="0" dirty="0">
                <a:solidFill>
                  <a:schemeClr val="accent1">
                    <a:lumMod val="50000"/>
                  </a:schemeClr>
                </a:solidFill>
                <a:latin typeface="Arial Nova Cond" panose="020B0506020202020204" pitchFamily="34" charset="0"/>
              </a:rPr>
              <a:t>1995 to 2004</a:t>
            </a:r>
          </a:p>
          <a:p>
            <a:pPr marL="285750" indent="-285750">
              <a:buFont typeface="Arial" panose="020B0604020202020204" pitchFamily="34" charset="0"/>
              <a:buChar char="•"/>
            </a:pPr>
            <a:endParaRPr lang="en-US" noProof="0" dirty="0">
              <a:solidFill>
                <a:schemeClr val="accent1">
                  <a:lumMod val="50000"/>
                </a:schemeClr>
              </a:solidFill>
              <a:latin typeface="Arial Nova Cond" panose="020B0506020202020204" pitchFamily="34" charset="0"/>
            </a:endParaRPr>
          </a:p>
        </p:txBody>
      </p:sp>
      <p:sp>
        <p:nvSpPr>
          <p:cNvPr id="9" name="Rectangle 8">
            <a:extLst>
              <a:ext uri="{FF2B5EF4-FFF2-40B4-BE49-F238E27FC236}">
                <a16:creationId xmlns:a16="http://schemas.microsoft.com/office/drawing/2014/main" id="{45AFA7E4-0706-7AD3-97A1-657B1ABB1F96}"/>
              </a:ext>
            </a:extLst>
          </p:cNvPr>
          <p:cNvSpPr/>
          <p:nvPr/>
        </p:nvSpPr>
        <p:spPr>
          <a:xfrm>
            <a:off x="7154096" y="3233057"/>
            <a:ext cx="977533" cy="1290023"/>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3" name="Picture 2">
            <a:extLst>
              <a:ext uri="{FF2B5EF4-FFF2-40B4-BE49-F238E27FC236}">
                <a16:creationId xmlns:a16="http://schemas.microsoft.com/office/drawing/2014/main" id="{782D3F33-FFFD-1FBD-8BCC-62C6F2570829}"/>
              </a:ext>
            </a:extLst>
          </p:cNvPr>
          <p:cNvPicPr>
            <a:picLocks noChangeAspect="1"/>
          </p:cNvPicPr>
          <p:nvPr/>
        </p:nvPicPr>
        <p:blipFill>
          <a:blip r:embed="rId5"/>
          <a:stretch>
            <a:fillRect/>
          </a:stretch>
        </p:blipFill>
        <p:spPr>
          <a:xfrm>
            <a:off x="7886700" y="0"/>
            <a:ext cx="1257300" cy="1295400"/>
          </a:xfrm>
          <a:prstGeom prst="rect">
            <a:avLst/>
          </a:prstGeom>
        </p:spPr>
      </p:pic>
    </p:spTree>
    <p:extLst>
      <p:ext uri="{BB962C8B-B14F-4D97-AF65-F5344CB8AC3E}">
        <p14:creationId xmlns:p14="http://schemas.microsoft.com/office/powerpoint/2010/main" val="18215170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87276-55FE-A399-5E3C-61CD878C49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2E1793-B4D1-CA3F-B2AA-A11759D627EB}"/>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A4037A98-7BC2-B48C-7DAC-30DAAD441DA0}"/>
              </a:ext>
            </a:extLst>
          </p:cNvPr>
          <p:cNvSpPr>
            <a:spLocks noGrp="1"/>
          </p:cNvSpPr>
          <p:nvPr>
            <p:ph type="body" sz="quarter" idx="12"/>
          </p:nvPr>
        </p:nvSpPr>
        <p:spPr>
          <a:xfrm>
            <a:off x="228600" y="427038"/>
            <a:ext cx="7523163" cy="460375"/>
          </a:xfrm>
        </p:spPr>
        <p:txBody>
          <a:bodyPr/>
          <a:lstStyle/>
          <a:p>
            <a:r>
              <a:rPr lang="en-US" noProof="0" dirty="0"/>
              <a:t>5.1 Create a simulation</a:t>
            </a:r>
          </a:p>
        </p:txBody>
      </p:sp>
      <p:pic>
        <p:nvPicPr>
          <p:cNvPr id="3" name="Picture 2">
            <a:extLst>
              <a:ext uri="{FF2B5EF4-FFF2-40B4-BE49-F238E27FC236}">
                <a16:creationId xmlns:a16="http://schemas.microsoft.com/office/drawing/2014/main" id="{27A5C433-6E08-DEA3-A6C7-6CE2B4FB7923}"/>
              </a:ext>
            </a:extLst>
          </p:cNvPr>
          <p:cNvPicPr>
            <a:picLocks noChangeAspect="1"/>
          </p:cNvPicPr>
          <p:nvPr/>
        </p:nvPicPr>
        <p:blipFill>
          <a:blip r:embed="rId3"/>
          <a:stretch>
            <a:fillRect/>
          </a:stretch>
        </p:blipFill>
        <p:spPr>
          <a:xfrm>
            <a:off x="7886700" y="0"/>
            <a:ext cx="1257300" cy="1295400"/>
          </a:xfrm>
          <a:prstGeom prst="rect">
            <a:avLst/>
          </a:prstGeom>
        </p:spPr>
      </p:pic>
      <p:pic>
        <p:nvPicPr>
          <p:cNvPr id="11" name="Picture 10">
            <a:extLst>
              <a:ext uri="{FF2B5EF4-FFF2-40B4-BE49-F238E27FC236}">
                <a16:creationId xmlns:a16="http://schemas.microsoft.com/office/drawing/2014/main" id="{BF2ADCEC-7CFE-84C3-01D7-FC37C4FC2DA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609180" y="542272"/>
            <a:ext cx="2998449" cy="141504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2433BA4-C1A2-2B96-864B-1006C0E6874B}"/>
              </a:ext>
            </a:extLst>
          </p:cNvPr>
          <p:cNvPicPr>
            <a:picLocks noChangeAspect="1"/>
          </p:cNvPicPr>
          <p:nvPr/>
        </p:nvPicPr>
        <p:blipFill>
          <a:blip r:embed="rId5"/>
          <a:stretch>
            <a:fillRect/>
          </a:stretch>
        </p:blipFill>
        <p:spPr>
          <a:xfrm>
            <a:off x="4658064" y="1581139"/>
            <a:ext cx="3640306" cy="370682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074735A-323B-B827-4B4F-DAF87BA68245}"/>
              </a:ext>
            </a:extLst>
          </p:cNvPr>
          <p:cNvSpPr txBox="1"/>
          <p:nvPr/>
        </p:nvSpPr>
        <p:spPr>
          <a:xfrm>
            <a:off x="228283" y="887413"/>
            <a:ext cx="3854569" cy="3970318"/>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create a simulation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Simulation </a:t>
            </a:r>
            <a:r>
              <a:rPr lang="en-US" noProof="0" dirty="0" err="1">
                <a:solidFill>
                  <a:schemeClr val="accent1">
                    <a:lumMod val="50000"/>
                  </a:schemeClr>
                </a:solidFill>
                <a:latin typeface="Arial Nova Cond" panose="020B0506020202020204" pitchFamily="34" charset="0"/>
              </a:rPr>
              <a:t>menù</a:t>
            </a:r>
            <a:r>
              <a:rPr lang="en-US" noProof="0" dirty="0">
                <a:solidFill>
                  <a:schemeClr val="accent1">
                    <a:lumMod val="50000"/>
                  </a:schemeClr>
                </a:solidFill>
                <a:latin typeface="Arial Nova Cond" panose="020B0506020202020204" pitchFamily="34" charset="0"/>
              </a:rPr>
              <a:t>: New</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The simulation editor will open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Change the name: “Sim1”</a:t>
            </a:r>
          </a:p>
          <a:p>
            <a:pPr marL="285750" indent="-285750">
              <a:buFont typeface="Arial" panose="020B0604020202020204" pitchFamily="34" charset="0"/>
              <a:buChar char="•"/>
            </a:pPr>
            <a:r>
              <a:rPr lang="en-US" b="0" i="0" noProof="0" dirty="0">
                <a:solidFill>
                  <a:schemeClr val="accent1">
                    <a:lumMod val="50000"/>
                  </a:schemeClr>
                </a:solidFill>
                <a:effectLst/>
                <a:latin typeface="Arial Nova Cond" panose="020B0506020202020204" pitchFamily="34" charset="0"/>
              </a:rPr>
              <a:t>Enter a </a:t>
            </a:r>
            <a:r>
              <a:rPr lang="en-US" b="1" i="0" noProof="0" dirty="0">
                <a:solidFill>
                  <a:schemeClr val="accent1">
                    <a:lumMod val="50000"/>
                  </a:schemeClr>
                </a:solidFill>
                <a:effectLst/>
                <a:latin typeface="Arial Nova Cond" panose="020B0506020202020204" pitchFamily="34" charset="0"/>
              </a:rPr>
              <a:t>Start date.</a:t>
            </a:r>
            <a:r>
              <a:rPr lang="en-US" b="0" i="0" noProof="0" dirty="0">
                <a:solidFill>
                  <a:schemeClr val="accent1">
                    <a:lumMod val="50000"/>
                  </a:schemeClr>
                </a:solidFill>
                <a:effectLst/>
                <a:latin typeface="Arial Nova Cond" panose="020B0506020202020204" pitchFamily="34" charset="0"/>
              </a:rPr>
              <a:t> It must occur after the Lookback Date.</a:t>
            </a:r>
          </a:p>
          <a:p>
            <a:pPr lvl="1"/>
            <a:r>
              <a:rPr lang="en-US" b="1" i="1" noProof="0" dirty="0">
                <a:solidFill>
                  <a:schemeClr val="accent1">
                    <a:lumMod val="50000"/>
                  </a:schemeClr>
                </a:solidFill>
                <a:effectLst/>
                <a:highlight>
                  <a:srgbClr val="F7B316"/>
                </a:highlight>
                <a:latin typeface="Arial Nova Cond" panose="020B0506020202020204" pitchFamily="34" charset="0"/>
              </a:rPr>
              <a:t>01jan1995 00:00</a:t>
            </a:r>
          </a:p>
          <a:p>
            <a:pPr marL="285750" indent="-285750">
              <a:buFont typeface="Arial" panose="020B0604020202020204" pitchFamily="34" charset="0"/>
              <a:buChar char="•"/>
            </a:pPr>
            <a:r>
              <a:rPr lang="en-US" b="0" i="0" noProof="0" dirty="0">
                <a:solidFill>
                  <a:schemeClr val="accent1">
                    <a:lumMod val="50000"/>
                  </a:schemeClr>
                </a:solidFill>
                <a:effectLst/>
                <a:latin typeface="Arial Nova Cond" panose="020B0506020202020204" pitchFamily="34" charset="0"/>
              </a:rPr>
              <a:t>Enter a </a:t>
            </a:r>
            <a:r>
              <a:rPr lang="en-US" b="1" i="0" noProof="0" dirty="0">
                <a:solidFill>
                  <a:schemeClr val="accent1">
                    <a:lumMod val="50000"/>
                  </a:schemeClr>
                </a:solidFill>
                <a:effectLst/>
                <a:latin typeface="Arial Nova Cond" panose="020B0506020202020204" pitchFamily="34" charset="0"/>
              </a:rPr>
              <a:t>Lookback Date.</a:t>
            </a:r>
            <a:r>
              <a:rPr lang="en-US" b="0" i="0" noProof="0" dirty="0">
                <a:solidFill>
                  <a:schemeClr val="accent1">
                    <a:lumMod val="50000"/>
                  </a:schemeClr>
                </a:solidFill>
                <a:effectLst/>
                <a:latin typeface="Arial Nova Cond" panose="020B0506020202020204" pitchFamily="34" charset="0"/>
              </a:rPr>
              <a:t> The Lookback is the "warm-up" period before the Simulation begins. </a:t>
            </a:r>
          </a:p>
          <a:p>
            <a:pPr lvl="1"/>
            <a:r>
              <a:rPr lang="en-US" b="1" i="1" noProof="0" dirty="0">
                <a:solidFill>
                  <a:schemeClr val="accent1">
                    <a:lumMod val="50000"/>
                  </a:schemeClr>
                </a:solidFill>
                <a:effectLst/>
                <a:highlight>
                  <a:srgbClr val="F7B316"/>
                </a:highlight>
                <a:latin typeface="Arial Nova Cond" panose="020B0506020202020204" pitchFamily="34" charset="0"/>
              </a:rPr>
              <a:t>01jan1994 00:00</a:t>
            </a:r>
            <a:endParaRPr lang="en-US" b="1" i="1" noProof="0" dirty="0">
              <a:solidFill>
                <a:schemeClr val="accent1">
                  <a:lumMod val="50000"/>
                </a:schemeClr>
              </a:solidFill>
              <a:highlight>
                <a:srgbClr val="F7B316"/>
              </a:highlight>
              <a:latin typeface="Arial Nova Cond" panose="020B0506020202020204" pitchFamily="34" charset="0"/>
            </a:endParaRPr>
          </a:p>
          <a:p>
            <a:pPr marL="285750" indent="-285750">
              <a:buFont typeface="Arial" panose="020B0604020202020204" pitchFamily="34" charset="0"/>
              <a:buChar char="•"/>
            </a:pPr>
            <a:r>
              <a:rPr lang="en-US" b="0" i="0" noProof="0" dirty="0">
                <a:solidFill>
                  <a:schemeClr val="accent1">
                    <a:lumMod val="50000"/>
                  </a:schemeClr>
                </a:solidFill>
                <a:effectLst/>
                <a:latin typeface="Arial Nova Cond" panose="020B0506020202020204" pitchFamily="34" charset="0"/>
              </a:rPr>
              <a:t>Enter an </a:t>
            </a:r>
            <a:r>
              <a:rPr lang="en-US" b="1" i="0" noProof="0" dirty="0">
                <a:solidFill>
                  <a:schemeClr val="accent1">
                    <a:lumMod val="50000"/>
                  </a:schemeClr>
                </a:solidFill>
                <a:effectLst/>
                <a:latin typeface="Arial Nova Cond" panose="020B0506020202020204" pitchFamily="34" charset="0"/>
              </a:rPr>
              <a:t>End Date</a:t>
            </a:r>
            <a:r>
              <a:rPr lang="en-US" noProof="0" dirty="0">
                <a:solidFill>
                  <a:schemeClr val="accent1">
                    <a:lumMod val="50000"/>
                  </a:schemeClr>
                </a:solidFill>
                <a:latin typeface="Arial Nova Cond" panose="020B0506020202020204" pitchFamily="34" charset="0"/>
              </a:rPr>
              <a:t>. </a:t>
            </a:r>
          </a:p>
          <a:p>
            <a:pPr lvl="1"/>
            <a:r>
              <a:rPr lang="en-US" b="1" i="1" noProof="0" dirty="0">
                <a:solidFill>
                  <a:schemeClr val="accent1">
                    <a:lumMod val="50000"/>
                  </a:schemeClr>
                </a:solidFill>
                <a:highlight>
                  <a:srgbClr val="F7B316"/>
                </a:highlight>
                <a:latin typeface="Arial Nova Cond" panose="020B0506020202020204" pitchFamily="34" charset="0"/>
              </a:rPr>
              <a:t>01jan2005 00:00</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Select the alternative</a:t>
            </a:r>
          </a:p>
        </p:txBody>
      </p:sp>
      <p:sp>
        <p:nvSpPr>
          <p:cNvPr id="15" name="Rectangle 14">
            <a:extLst>
              <a:ext uri="{FF2B5EF4-FFF2-40B4-BE49-F238E27FC236}">
                <a16:creationId xmlns:a16="http://schemas.microsoft.com/office/drawing/2014/main" id="{6664E564-9CE7-1754-D0CC-DD8724CBD230}"/>
              </a:ext>
            </a:extLst>
          </p:cNvPr>
          <p:cNvSpPr/>
          <p:nvPr/>
        </p:nvSpPr>
        <p:spPr>
          <a:xfrm>
            <a:off x="4658064" y="2362182"/>
            <a:ext cx="871880" cy="71847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6" name="Rectangle 15">
            <a:extLst>
              <a:ext uri="{FF2B5EF4-FFF2-40B4-BE49-F238E27FC236}">
                <a16:creationId xmlns:a16="http://schemas.microsoft.com/office/drawing/2014/main" id="{4DC91E39-B41D-9EF5-2C5C-BCA8E882EE83}"/>
              </a:ext>
            </a:extLst>
          </p:cNvPr>
          <p:cNvSpPr/>
          <p:nvPr/>
        </p:nvSpPr>
        <p:spPr>
          <a:xfrm>
            <a:off x="4712494" y="3592070"/>
            <a:ext cx="458220" cy="42476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2783413446"/>
      </p:ext>
    </p:extLst>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8FA23-D88D-F2B1-A16C-66F679594C3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66279A-F188-F687-8CDA-4FCE47A0CF35}"/>
              </a:ext>
            </a:extLst>
          </p:cNvPr>
          <p:cNvPicPr>
            <a:picLocks noChangeAspect="1"/>
          </p:cNvPicPr>
          <p:nvPr/>
        </p:nvPicPr>
        <p:blipFill>
          <a:blip r:embed="rId3"/>
          <a:stretch>
            <a:fillRect/>
          </a:stretch>
        </p:blipFill>
        <p:spPr>
          <a:xfrm>
            <a:off x="7886700" y="0"/>
            <a:ext cx="1257300" cy="1295400"/>
          </a:xfrm>
          <a:prstGeom prst="rect">
            <a:avLst/>
          </a:prstGeom>
        </p:spPr>
      </p:pic>
      <p:pic>
        <p:nvPicPr>
          <p:cNvPr id="6" name="Picture 5">
            <a:extLst>
              <a:ext uri="{FF2B5EF4-FFF2-40B4-BE49-F238E27FC236}">
                <a16:creationId xmlns:a16="http://schemas.microsoft.com/office/drawing/2014/main" id="{DC2C2669-5C5C-2650-8FB4-4CE774F7A587}"/>
              </a:ext>
            </a:extLst>
          </p:cNvPr>
          <p:cNvPicPr>
            <a:picLocks noChangeAspect="1"/>
          </p:cNvPicPr>
          <p:nvPr/>
        </p:nvPicPr>
        <p:blipFill>
          <a:blip r:embed="rId4"/>
          <a:stretch>
            <a:fillRect/>
          </a:stretch>
        </p:blipFill>
        <p:spPr>
          <a:xfrm>
            <a:off x="3990181" y="880461"/>
            <a:ext cx="4569956" cy="3681916"/>
          </a:xfrm>
          <a:prstGeom prst="rect">
            <a:avLst/>
          </a:prstGeom>
        </p:spPr>
      </p:pic>
      <p:sp>
        <p:nvSpPr>
          <p:cNvPr id="2" name="Text Placeholder 1">
            <a:extLst>
              <a:ext uri="{FF2B5EF4-FFF2-40B4-BE49-F238E27FC236}">
                <a16:creationId xmlns:a16="http://schemas.microsoft.com/office/drawing/2014/main" id="{6FBFADDC-59D9-944A-F3CB-870F15DBD78B}"/>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26EF707A-0FAE-27CB-5A4F-506B09FAEC9D}"/>
              </a:ext>
            </a:extLst>
          </p:cNvPr>
          <p:cNvSpPr>
            <a:spLocks noGrp="1"/>
          </p:cNvSpPr>
          <p:nvPr>
            <p:ph type="body" sz="quarter" idx="12"/>
          </p:nvPr>
        </p:nvSpPr>
        <p:spPr>
          <a:xfrm>
            <a:off x="228600" y="427038"/>
            <a:ext cx="7523163" cy="460375"/>
          </a:xfrm>
        </p:spPr>
        <p:txBody>
          <a:bodyPr/>
          <a:lstStyle/>
          <a:p>
            <a:r>
              <a:rPr lang="en-US" noProof="0" dirty="0"/>
              <a:t>5.2 Computing a simulation</a:t>
            </a:r>
          </a:p>
        </p:txBody>
      </p:sp>
      <p:sp>
        <p:nvSpPr>
          <p:cNvPr id="7" name="TextBox 6">
            <a:extLst>
              <a:ext uri="{FF2B5EF4-FFF2-40B4-BE49-F238E27FC236}">
                <a16:creationId xmlns:a16="http://schemas.microsoft.com/office/drawing/2014/main" id="{E84A580E-CF98-D449-4A4D-0E4BC277AE51}"/>
              </a:ext>
            </a:extLst>
          </p:cNvPr>
          <p:cNvSpPr txBox="1"/>
          <p:nvPr/>
        </p:nvSpPr>
        <p:spPr>
          <a:xfrm>
            <a:off x="228283" y="887413"/>
            <a:ext cx="3854569" cy="1754326"/>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computing a simulation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Compute</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A dialog with message output will open.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If computation stops, look for error here </a:t>
            </a:r>
          </a:p>
        </p:txBody>
      </p:sp>
      <p:sp>
        <p:nvSpPr>
          <p:cNvPr id="15" name="Rectangle 14">
            <a:extLst>
              <a:ext uri="{FF2B5EF4-FFF2-40B4-BE49-F238E27FC236}">
                <a16:creationId xmlns:a16="http://schemas.microsoft.com/office/drawing/2014/main" id="{3F41410C-64A6-AD20-C1E0-ECC47FEF3282}"/>
              </a:ext>
            </a:extLst>
          </p:cNvPr>
          <p:cNvSpPr/>
          <p:nvPr/>
        </p:nvSpPr>
        <p:spPr>
          <a:xfrm>
            <a:off x="7450759" y="3445212"/>
            <a:ext cx="1257299" cy="46037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6" name="Rectangle 15">
            <a:extLst>
              <a:ext uri="{FF2B5EF4-FFF2-40B4-BE49-F238E27FC236}">
                <a16:creationId xmlns:a16="http://schemas.microsoft.com/office/drawing/2014/main" id="{34F5E9C2-69ED-A661-4E93-10B9AF28104C}"/>
              </a:ext>
            </a:extLst>
          </p:cNvPr>
          <p:cNvSpPr/>
          <p:nvPr/>
        </p:nvSpPr>
        <p:spPr>
          <a:xfrm>
            <a:off x="7522653" y="1343113"/>
            <a:ext cx="1037484" cy="64633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9" name="Picture 8">
            <a:extLst>
              <a:ext uri="{FF2B5EF4-FFF2-40B4-BE49-F238E27FC236}">
                <a16:creationId xmlns:a16="http://schemas.microsoft.com/office/drawing/2014/main" id="{CFAF18D7-A9A1-9168-A3FC-C3876E61C948}"/>
              </a:ext>
            </a:extLst>
          </p:cNvPr>
          <p:cNvPicPr>
            <a:picLocks noChangeAspect="1"/>
          </p:cNvPicPr>
          <p:nvPr/>
        </p:nvPicPr>
        <p:blipFill>
          <a:blip r:embed="rId5"/>
          <a:stretch>
            <a:fillRect/>
          </a:stretch>
        </p:blipFill>
        <p:spPr>
          <a:xfrm>
            <a:off x="3417549" y="2378299"/>
            <a:ext cx="3287202" cy="2644453"/>
          </a:xfrm>
          <a:prstGeom prst="rect">
            <a:avLst/>
          </a:prstGeom>
        </p:spPr>
      </p:pic>
      <p:sp>
        <p:nvSpPr>
          <p:cNvPr id="10" name="TextBox 9">
            <a:extLst>
              <a:ext uri="{FF2B5EF4-FFF2-40B4-BE49-F238E27FC236}">
                <a16:creationId xmlns:a16="http://schemas.microsoft.com/office/drawing/2014/main" id="{4D09ED7D-E08D-22E4-051A-E6140B2AE604}"/>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1275437313"/>
      </p:ext>
    </p:extLst>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658E5-9169-6321-411D-7E78B75A13C2}"/>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E12B0480-9BBF-6C3F-A8F4-99E200B0582D}"/>
              </a:ext>
            </a:extLst>
          </p:cNvPr>
          <p:cNvPicPr>
            <a:picLocks noChangeAspect="1"/>
          </p:cNvPicPr>
          <p:nvPr/>
        </p:nvPicPr>
        <p:blipFill>
          <a:blip r:embed="rId3"/>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6DF90EE9-B233-7B0C-706F-D2704D370381}"/>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3C411E93-BA18-5718-8241-974D8F905ADE}"/>
              </a:ext>
            </a:extLst>
          </p:cNvPr>
          <p:cNvSpPr>
            <a:spLocks noGrp="1"/>
          </p:cNvSpPr>
          <p:nvPr>
            <p:ph type="body" sz="quarter" idx="12"/>
          </p:nvPr>
        </p:nvSpPr>
        <p:spPr>
          <a:xfrm>
            <a:off x="228600" y="427038"/>
            <a:ext cx="7523163" cy="460375"/>
          </a:xfrm>
        </p:spPr>
        <p:txBody>
          <a:bodyPr/>
          <a:lstStyle/>
          <a:p>
            <a:r>
              <a:rPr lang="en-US" noProof="0" dirty="0"/>
              <a:t>5.3 Viewing the results</a:t>
            </a:r>
          </a:p>
        </p:txBody>
      </p:sp>
      <p:pic>
        <p:nvPicPr>
          <p:cNvPr id="5" name="Picture 4">
            <a:extLst>
              <a:ext uri="{FF2B5EF4-FFF2-40B4-BE49-F238E27FC236}">
                <a16:creationId xmlns:a16="http://schemas.microsoft.com/office/drawing/2014/main" id="{521A50E3-6831-3596-4252-725B255B81E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5046259" y="887484"/>
            <a:ext cx="3776612" cy="226422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ECDC2AB-1772-2604-5A7F-FA46DD287D22}"/>
              </a:ext>
            </a:extLst>
          </p:cNvPr>
          <p:cNvSpPr txBox="1"/>
          <p:nvPr/>
        </p:nvSpPr>
        <p:spPr>
          <a:xfrm>
            <a:off x="321129" y="1043579"/>
            <a:ext cx="4604656" cy="1477328"/>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Check the results – the plots</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On the gauging stations </a:t>
            </a:r>
            <a:r>
              <a:rPr lang="en-US" noProof="0" dirty="0" err="1">
                <a:solidFill>
                  <a:schemeClr val="accent1">
                    <a:lumMod val="50000"/>
                  </a:schemeClr>
                </a:solidFill>
                <a:latin typeface="Arial Nova Cond" panose="020B0506020202020204" pitchFamily="34" charset="0"/>
              </a:rPr>
              <a:t>Yechila</a:t>
            </a:r>
            <a:r>
              <a:rPr lang="en-US" noProof="0" dirty="0">
                <a:solidFill>
                  <a:schemeClr val="accent1">
                    <a:lumMod val="50000"/>
                  </a:schemeClr>
                </a:solidFill>
                <a:latin typeface="Arial Nova Cond" panose="020B0506020202020204" pitchFamily="34" charset="0"/>
              </a:rPr>
              <a:t> and Emba Madre.</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Right click on the control point</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Plot</a:t>
            </a:r>
          </a:p>
        </p:txBody>
      </p:sp>
      <p:pic>
        <p:nvPicPr>
          <p:cNvPr id="11" name="Picture 10">
            <a:extLst>
              <a:ext uri="{FF2B5EF4-FFF2-40B4-BE49-F238E27FC236}">
                <a16:creationId xmlns:a16="http://schemas.microsoft.com/office/drawing/2014/main" id="{D1766CCE-6AB7-238E-DFB2-1C17877E0245}"/>
              </a:ext>
            </a:extLst>
          </p:cNvPr>
          <p:cNvPicPr>
            <a:picLocks noChangeAspect="1"/>
          </p:cNvPicPr>
          <p:nvPr/>
        </p:nvPicPr>
        <p:blipFill>
          <a:blip r:embed="rId5"/>
          <a:stretch>
            <a:fillRect/>
          </a:stretch>
        </p:blipFill>
        <p:spPr>
          <a:xfrm>
            <a:off x="321129" y="2520907"/>
            <a:ext cx="5540829" cy="251595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A4AC1EE7-965A-6447-BF7D-467AA241325B}"/>
              </a:ext>
            </a:extLst>
          </p:cNvPr>
          <p:cNvSpPr txBox="1"/>
          <p:nvPr/>
        </p:nvSpPr>
        <p:spPr>
          <a:xfrm>
            <a:off x="1273629" y="3778886"/>
            <a:ext cx="1023257" cy="369332"/>
          </a:xfrm>
          <a:prstGeom prst="rect">
            <a:avLst/>
          </a:prstGeom>
          <a:noFill/>
        </p:spPr>
        <p:txBody>
          <a:bodyPr wrap="square" rtlCol="0">
            <a:spAutoFit/>
          </a:bodyPr>
          <a:lstStyle/>
          <a:p>
            <a:r>
              <a:rPr lang="en-US" b="1" i="1" noProof="0" dirty="0">
                <a:latin typeface="Arial Nova Cond" panose="020B0506020202020204" pitchFamily="34" charset="0"/>
              </a:rPr>
              <a:t>start</a:t>
            </a:r>
          </a:p>
        </p:txBody>
      </p:sp>
      <p:sp>
        <p:nvSpPr>
          <p:cNvPr id="13" name="TextBox 12">
            <a:extLst>
              <a:ext uri="{FF2B5EF4-FFF2-40B4-BE49-F238E27FC236}">
                <a16:creationId xmlns:a16="http://schemas.microsoft.com/office/drawing/2014/main" id="{83F0F2F9-AB07-2BE8-62A2-E08AB0DE7F1B}"/>
              </a:ext>
            </a:extLst>
          </p:cNvPr>
          <p:cNvSpPr txBox="1"/>
          <p:nvPr/>
        </p:nvSpPr>
        <p:spPr>
          <a:xfrm>
            <a:off x="1366158" y="3366033"/>
            <a:ext cx="1219199" cy="369332"/>
          </a:xfrm>
          <a:prstGeom prst="rect">
            <a:avLst/>
          </a:prstGeom>
          <a:noFill/>
        </p:spPr>
        <p:txBody>
          <a:bodyPr wrap="square" rtlCol="0">
            <a:spAutoFit/>
          </a:bodyPr>
          <a:lstStyle/>
          <a:p>
            <a:r>
              <a:rPr lang="en-US" b="1" i="1" noProof="0" dirty="0">
                <a:latin typeface="Arial Nova Cond" panose="020B0506020202020204" pitchFamily="34" charset="0"/>
              </a:rPr>
              <a:t>Look back</a:t>
            </a:r>
          </a:p>
        </p:txBody>
      </p:sp>
      <p:sp>
        <p:nvSpPr>
          <p:cNvPr id="14" name="TextBox 13">
            <a:extLst>
              <a:ext uri="{FF2B5EF4-FFF2-40B4-BE49-F238E27FC236}">
                <a16:creationId xmlns:a16="http://schemas.microsoft.com/office/drawing/2014/main" id="{8F7E5265-C3C1-3029-9F6D-3CA863B51B7E}"/>
              </a:ext>
            </a:extLst>
          </p:cNvPr>
          <p:cNvSpPr txBox="1"/>
          <p:nvPr/>
        </p:nvSpPr>
        <p:spPr>
          <a:xfrm>
            <a:off x="6109608" y="3909623"/>
            <a:ext cx="1023257" cy="369332"/>
          </a:xfrm>
          <a:prstGeom prst="rect">
            <a:avLst/>
          </a:prstGeom>
          <a:noFill/>
        </p:spPr>
        <p:txBody>
          <a:bodyPr wrap="square" rtlCol="0">
            <a:spAutoFit/>
          </a:bodyPr>
          <a:lstStyle/>
          <a:p>
            <a:r>
              <a:rPr lang="en-US" b="1" i="1" noProof="0" dirty="0">
                <a:latin typeface="Arial Nova Cond" panose="020B0506020202020204" pitchFamily="34" charset="0"/>
              </a:rPr>
              <a:t>end</a:t>
            </a:r>
          </a:p>
        </p:txBody>
      </p:sp>
      <p:cxnSp>
        <p:nvCxnSpPr>
          <p:cNvPr id="16" name="Straight Arrow Connector 15">
            <a:extLst>
              <a:ext uri="{FF2B5EF4-FFF2-40B4-BE49-F238E27FC236}">
                <a16:creationId xmlns:a16="http://schemas.microsoft.com/office/drawing/2014/main" id="{7711E1A6-FFE7-7C20-FEDA-6FAC10F88497}"/>
              </a:ext>
            </a:extLst>
          </p:cNvPr>
          <p:cNvCxnSpPr>
            <a:stCxn id="12" idx="2"/>
          </p:cNvCxnSpPr>
          <p:nvPr/>
        </p:nvCxnSpPr>
        <p:spPr>
          <a:xfrm flipH="1">
            <a:off x="1197429" y="4148218"/>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F3AF9CBC-E7EB-FF92-24E7-56E1A2FA778D}"/>
              </a:ext>
            </a:extLst>
          </p:cNvPr>
          <p:cNvCxnSpPr>
            <a:cxnSpLocks/>
          </p:cNvCxnSpPr>
          <p:nvPr/>
        </p:nvCxnSpPr>
        <p:spPr>
          <a:xfrm flipH="1">
            <a:off x="778329" y="3693346"/>
            <a:ext cx="587829" cy="82420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646AC2D5-7FAC-949E-9454-EF173F96AD09}"/>
              </a:ext>
            </a:extLst>
          </p:cNvPr>
          <p:cNvCxnSpPr/>
          <p:nvPr/>
        </p:nvCxnSpPr>
        <p:spPr>
          <a:xfrm flipH="1">
            <a:off x="5693229" y="4202625"/>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7D5C01C5-56D3-92C5-006B-9A36D755D8FD}"/>
              </a:ext>
            </a:extLst>
          </p:cNvPr>
          <p:cNvCxnSpPr/>
          <p:nvPr/>
        </p:nvCxnSpPr>
        <p:spPr>
          <a:xfrm flipH="1">
            <a:off x="5046259" y="3441340"/>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28A67B96-907C-55C5-96C9-AD4BBDDCCE47}"/>
              </a:ext>
            </a:extLst>
          </p:cNvPr>
          <p:cNvCxnSpPr/>
          <p:nvPr/>
        </p:nvCxnSpPr>
        <p:spPr>
          <a:xfrm flipH="1">
            <a:off x="2373086" y="4060304"/>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D35F9E46-5B5A-7586-AA14-F9437FE8199F}"/>
              </a:ext>
            </a:extLst>
          </p:cNvPr>
          <p:cNvSpPr txBox="1"/>
          <p:nvPr/>
        </p:nvSpPr>
        <p:spPr>
          <a:xfrm>
            <a:off x="5625196" y="3191859"/>
            <a:ext cx="1507669" cy="646331"/>
          </a:xfrm>
          <a:prstGeom prst="rect">
            <a:avLst/>
          </a:prstGeom>
          <a:noFill/>
        </p:spPr>
        <p:txBody>
          <a:bodyPr wrap="square" rtlCol="0">
            <a:spAutoFit/>
          </a:bodyPr>
          <a:lstStyle/>
          <a:p>
            <a:r>
              <a:rPr lang="en-US" b="1" i="1" noProof="0" dirty="0">
                <a:latin typeface="Arial Nova Cond" panose="020B0506020202020204" pitchFamily="34" charset="0"/>
              </a:rPr>
              <a:t>Observed data</a:t>
            </a:r>
          </a:p>
        </p:txBody>
      </p:sp>
      <p:sp>
        <p:nvSpPr>
          <p:cNvPr id="23" name="TextBox 22">
            <a:extLst>
              <a:ext uri="{FF2B5EF4-FFF2-40B4-BE49-F238E27FC236}">
                <a16:creationId xmlns:a16="http://schemas.microsoft.com/office/drawing/2014/main" id="{73C5BA36-C93B-9066-502A-F7CF04567427}"/>
              </a:ext>
            </a:extLst>
          </p:cNvPr>
          <p:cNvSpPr txBox="1"/>
          <p:nvPr/>
        </p:nvSpPr>
        <p:spPr>
          <a:xfrm>
            <a:off x="2939143" y="3778886"/>
            <a:ext cx="1219199" cy="646331"/>
          </a:xfrm>
          <a:prstGeom prst="rect">
            <a:avLst/>
          </a:prstGeom>
          <a:noFill/>
        </p:spPr>
        <p:txBody>
          <a:bodyPr wrap="square" rtlCol="0">
            <a:spAutoFit/>
          </a:bodyPr>
          <a:lstStyle/>
          <a:p>
            <a:r>
              <a:rPr lang="en-US" b="1" i="1" noProof="0" dirty="0">
                <a:latin typeface="Arial Nova Cond" panose="020B0506020202020204" pitchFamily="34" charset="0"/>
              </a:rPr>
              <a:t>Calculated data</a:t>
            </a:r>
          </a:p>
        </p:txBody>
      </p:sp>
    </p:spTree>
    <p:extLst>
      <p:ext uri="{BB962C8B-B14F-4D97-AF65-F5344CB8AC3E}">
        <p14:creationId xmlns:p14="http://schemas.microsoft.com/office/powerpoint/2010/main" val="13362143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9B77-6B40-E85F-BAB9-17A8C49FF8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004EAF-8069-9D99-C000-2856B1FE8E09}"/>
              </a:ext>
            </a:extLst>
          </p:cNvPr>
          <p:cNvPicPr>
            <a:picLocks noChangeAspect="1"/>
          </p:cNvPicPr>
          <p:nvPr/>
        </p:nvPicPr>
        <p:blipFill>
          <a:blip r:embed="rId3"/>
          <a:stretch>
            <a:fillRect/>
          </a:stretch>
        </p:blipFill>
        <p:spPr>
          <a:xfrm>
            <a:off x="2234293" y="1981600"/>
            <a:ext cx="6281057" cy="3160903"/>
          </a:xfrm>
          <a:prstGeom prst="rect">
            <a:avLst/>
          </a:prstGeom>
        </p:spPr>
      </p:pic>
      <p:pic>
        <p:nvPicPr>
          <p:cNvPr id="8" name="Picture 7">
            <a:extLst>
              <a:ext uri="{FF2B5EF4-FFF2-40B4-BE49-F238E27FC236}">
                <a16:creationId xmlns:a16="http://schemas.microsoft.com/office/drawing/2014/main" id="{C35E53F1-3C7C-7D66-08D1-B3DF8F8AAD2F}"/>
              </a:ext>
            </a:extLst>
          </p:cNvPr>
          <p:cNvPicPr>
            <a:picLocks noChangeAspect="1"/>
          </p:cNvPicPr>
          <p:nvPr/>
        </p:nvPicPr>
        <p:blipFill>
          <a:blip r:embed="rId4"/>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0DEB7051-8F43-D64C-5D27-A0C559C24400}"/>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D3D7C078-66AB-C718-FE9B-BB400EB129A2}"/>
              </a:ext>
            </a:extLst>
          </p:cNvPr>
          <p:cNvSpPr>
            <a:spLocks noGrp="1"/>
          </p:cNvSpPr>
          <p:nvPr>
            <p:ph type="body" sz="quarter" idx="12"/>
          </p:nvPr>
        </p:nvSpPr>
        <p:spPr>
          <a:xfrm>
            <a:off x="228600" y="427038"/>
            <a:ext cx="7523163" cy="460375"/>
          </a:xfrm>
        </p:spPr>
        <p:txBody>
          <a:bodyPr/>
          <a:lstStyle/>
          <a:p>
            <a:r>
              <a:rPr lang="en-US" noProof="0" dirty="0"/>
              <a:t>5.3 Viewing the results</a:t>
            </a:r>
          </a:p>
        </p:txBody>
      </p:sp>
      <p:sp>
        <p:nvSpPr>
          <p:cNvPr id="7" name="TextBox 6">
            <a:extLst>
              <a:ext uri="{FF2B5EF4-FFF2-40B4-BE49-F238E27FC236}">
                <a16:creationId xmlns:a16="http://schemas.microsoft.com/office/drawing/2014/main" id="{94DA387A-548F-363B-B211-A1DA73D5B239}"/>
              </a:ext>
            </a:extLst>
          </p:cNvPr>
          <p:cNvSpPr txBox="1"/>
          <p:nvPr/>
        </p:nvSpPr>
        <p:spPr>
          <a:xfrm>
            <a:off x="321128" y="1043579"/>
            <a:ext cx="4964317" cy="1200329"/>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Check the results – the plots</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On the reservoir.</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Right click on the reservoir</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Plot</a:t>
            </a:r>
          </a:p>
        </p:txBody>
      </p:sp>
      <p:cxnSp>
        <p:nvCxnSpPr>
          <p:cNvPr id="16" name="Straight Arrow Connector 15">
            <a:extLst>
              <a:ext uri="{FF2B5EF4-FFF2-40B4-BE49-F238E27FC236}">
                <a16:creationId xmlns:a16="http://schemas.microsoft.com/office/drawing/2014/main" id="{730FD2D5-C804-12FC-2FA6-9578AADD4D24}"/>
              </a:ext>
            </a:extLst>
          </p:cNvPr>
          <p:cNvCxnSpPr>
            <a:cxnSpLocks/>
          </p:cNvCxnSpPr>
          <p:nvPr/>
        </p:nvCxnSpPr>
        <p:spPr>
          <a:xfrm flipH="1">
            <a:off x="6664776" y="3799410"/>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08F0CE87-ECAD-CDBD-C5D9-BC126A0B0DD3}"/>
              </a:ext>
            </a:extLst>
          </p:cNvPr>
          <p:cNvCxnSpPr>
            <a:cxnSpLocks/>
            <a:stCxn id="10" idx="1"/>
          </p:cNvCxnSpPr>
          <p:nvPr/>
        </p:nvCxnSpPr>
        <p:spPr>
          <a:xfrm flipH="1" flipV="1">
            <a:off x="6360840" y="2558281"/>
            <a:ext cx="990886" cy="9991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53668BC3-CF0D-3DE3-0ADC-27A2A8586795}"/>
              </a:ext>
            </a:extLst>
          </p:cNvPr>
          <p:cNvCxnSpPr>
            <a:cxnSpLocks/>
            <a:stCxn id="22" idx="1"/>
          </p:cNvCxnSpPr>
          <p:nvPr/>
        </p:nvCxnSpPr>
        <p:spPr>
          <a:xfrm flipH="1">
            <a:off x="5343634" y="1558277"/>
            <a:ext cx="646019" cy="64280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64A1DC40-462B-F2C6-EBB5-62500C5AEC5D}"/>
              </a:ext>
            </a:extLst>
          </p:cNvPr>
          <p:cNvCxnSpPr/>
          <p:nvPr/>
        </p:nvCxnSpPr>
        <p:spPr>
          <a:xfrm flipH="1">
            <a:off x="4996328" y="3399145"/>
            <a:ext cx="587829" cy="32581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ED818CA6-6596-0480-6901-6E893DBD3BE1}"/>
              </a:ext>
            </a:extLst>
          </p:cNvPr>
          <p:cNvSpPr txBox="1"/>
          <p:nvPr/>
        </p:nvSpPr>
        <p:spPr>
          <a:xfrm>
            <a:off x="5989653" y="1235111"/>
            <a:ext cx="189704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Pool top zones - purple</a:t>
            </a:r>
          </a:p>
        </p:txBody>
      </p:sp>
      <p:sp>
        <p:nvSpPr>
          <p:cNvPr id="10" name="TextBox 9">
            <a:extLst>
              <a:ext uri="{FF2B5EF4-FFF2-40B4-BE49-F238E27FC236}">
                <a16:creationId xmlns:a16="http://schemas.microsoft.com/office/drawing/2014/main" id="{2AA617D0-8E34-EB7F-4A1D-67502FAB903C}"/>
              </a:ext>
            </a:extLst>
          </p:cNvPr>
          <p:cNvSpPr txBox="1"/>
          <p:nvPr/>
        </p:nvSpPr>
        <p:spPr>
          <a:xfrm>
            <a:off x="7351726" y="2335031"/>
            <a:ext cx="150766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Computed levels - green</a:t>
            </a:r>
          </a:p>
        </p:txBody>
      </p:sp>
      <p:sp>
        <p:nvSpPr>
          <p:cNvPr id="15" name="TextBox 14">
            <a:extLst>
              <a:ext uri="{FF2B5EF4-FFF2-40B4-BE49-F238E27FC236}">
                <a16:creationId xmlns:a16="http://schemas.microsoft.com/office/drawing/2014/main" id="{2E57A52E-B23E-A884-E852-139171B8AEB2}"/>
              </a:ext>
            </a:extLst>
          </p:cNvPr>
          <p:cNvSpPr txBox="1"/>
          <p:nvPr/>
        </p:nvSpPr>
        <p:spPr>
          <a:xfrm>
            <a:off x="5451022" y="3242209"/>
            <a:ext cx="20463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Inflows - black</a:t>
            </a:r>
          </a:p>
        </p:txBody>
      </p:sp>
      <p:sp>
        <p:nvSpPr>
          <p:cNvPr id="18" name="TextBox 17">
            <a:extLst>
              <a:ext uri="{FF2B5EF4-FFF2-40B4-BE49-F238E27FC236}">
                <a16:creationId xmlns:a16="http://schemas.microsoft.com/office/drawing/2014/main" id="{C50AEB4F-BE9D-975D-C113-E75980446744}"/>
              </a:ext>
            </a:extLst>
          </p:cNvPr>
          <p:cNvSpPr txBox="1"/>
          <p:nvPr/>
        </p:nvSpPr>
        <p:spPr>
          <a:xfrm>
            <a:off x="7252605" y="3721492"/>
            <a:ext cx="195083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err="1">
                <a:latin typeface="Arial Nova Cond" panose="020B0506020202020204" pitchFamily="34" charset="0"/>
              </a:rPr>
              <a:t>Ouflows</a:t>
            </a:r>
            <a:r>
              <a:rPr lang="en-US" b="1" i="1" noProof="0" dirty="0">
                <a:latin typeface="Arial Nova Cond" panose="020B0506020202020204" pitchFamily="34" charset="0"/>
              </a:rPr>
              <a:t> - green</a:t>
            </a:r>
          </a:p>
        </p:txBody>
      </p:sp>
    </p:spTree>
    <p:extLst>
      <p:ext uri="{BB962C8B-B14F-4D97-AF65-F5344CB8AC3E}">
        <p14:creationId xmlns:p14="http://schemas.microsoft.com/office/powerpoint/2010/main" val="7787887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9B655-01F5-2969-ACC3-132C7AA75D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D94AE7-C0D2-F1E4-2FBF-2C1726BE7672}"/>
              </a:ext>
            </a:extLst>
          </p:cNvPr>
          <p:cNvPicPr>
            <a:picLocks noChangeAspect="1"/>
          </p:cNvPicPr>
          <p:nvPr/>
        </p:nvPicPr>
        <p:blipFill>
          <a:blip r:embed="rId3"/>
          <a:stretch>
            <a:fillRect/>
          </a:stretch>
        </p:blipFill>
        <p:spPr>
          <a:xfrm>
            <a:off x="2569028" y="1817569"/>
            <a:ext cx="6574971" cy="3413685"/>
          </a:xfrm>
          <a:prstGeom prst="rect">
            <a:avLst/>
          </a:prstGeom>
        </p:spPr>
      </p:pic>
      <p:pic>
        <p:nvPicPr>
          <p:cNvPr id="8" name="Picture 7">
            <a:extLst>
              <a:ext uri="{FF2B5EF4-FFF2-40B4-BE49-F238E27FC236}">
                <a16:creationId xmlns:a16="http://schemas.microsoft.com/office/drawing/2014/main" id="{85E3C44F-DB71-BD74-BBF0-BCA84C64F895}"/>
              </a:ext>
            </a:extLst>
          </p:cNvPr>
          <p:cNvPicPr>
            <a:picLocks noChangeAspect="1"/>
          </p:cNvPicPr>
          <p:nvPr/>
        </p:nvPicPr>
        <p:blipFill>
          <a:blip r:embed="rId4"/>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DC4D3CF4-3DE3-1F3E-7978-F7A2F9FED46E}"/>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1795A971-33F8-D504-FA06-C3EEC8A5AADD}"/>
              </a:ext>
            </a:extLst>
          </p:cNvPr>
          <p:cNvSpPr>
            <a:spLocks noGrp="1"/>
          </p:cNvSpPr>
          <p:nvPr>
            <p:ph type="body" sz="quarter" idx="12"/>
          </p:nvPr>
        </p:nvSpPr>
        <p:spPr>
          <a:xfrm>
            <a:off x="228600" y="427038"/>
            <a:ext cx="7523163" cy="460375"/>
          </a:xfrm>
        </p:spPr>
        <p:txBody>
          <a:bodyPr/>
          <a:lstStyle/>
          <a:p>
            <a:r>
              <a:rPr lang="en-US" noProof="0" dirty="0"/>
              <a:t>5.3 Viewing the results</a:t>
            </a:r>
          </a:p>
        </p:txBody>
      </p:sp>
      <p:sp>
        <p:nvSpPr>
          <p:cNvPr id="7" name="TextBox 6">
            <a:extLst>
              <a:ext uri="{FF2B5EF4-FFF2-40B4-BE49-F238E27FC236}">
                <a16:creationId xmlns:a16="http://schemas.microsoft.com/office/drawing/2014/main" id="{185F82C1-4FF0-3555-32AD-5D6B0CD5CAE0}"/>
              </a:ext>
            </a:extLst>
          </p:cNvPr>
          <p:cNvSpPr txBox="1"/>
          <p:nvPr/>
        </p:nvSpPr>
        <p:spPr>
          <a:xfrm>
            <a:off x="321129" y="1043579"/>
            <a:ext cx="2748642" cy="2031325"/>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Check the results – the plots</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On the reservoir.</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Right click on the reservoir</a:t>
            </a:r>
          </a:p>
          <a:p>
            <a:pPr marL="285750" indent="-285750">
              <a:buFont typeface="Arial" panose="020B0604020202020204" pitchFamily="34" charset="0"/>
              <a:buChar char="•"/>
            </a:pPr>
            <a:r>
              <a:rPr lang="en-US" b="1" noProof="0" dirty="0">
                <a:solidFill>
                  <a:srgbClr val="000C34"/>
                </a:solidFill>
                <a:latin typeface="Arial Nova Cond" panose="020B0506020202020204" pitchFamily="34" charset="0"/>
              </a:rPr>
              <a:t>Plot releases</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Zoom on 1996</a:t>
            </a:r>
            <a:endParaRPr lang="en-US" noProof="0" dirty="0">
              <a:solidFill>
                <a:srgbClr val="000C34"/>
              </a:solidFill>
              <a:latin typeface="Arial Nova Cond" panose="020B0506020202020204" pitchFamily="34" charset="0"/>
            </a:endParaRPr>
          </a:p>
        </p:txBody>
      </p:sp>
      <p:cxnSp>
        <p:nvCxnSpPr>
          <p:cNvPr id="16" name="Straight Arrow Connector 15">
            <a:extLst>
              <a:ext uri="{FF2B5EF4-FFF2-40B4-BE49-F238E27FC236}">
                <a16:creationId xmlns:a16="http://schemas.microsoft.com/office/drawing/2014/main" id="{A696239B-AE58-8D83-FFFB-9C1615A80819}"/>
              </a:ext>
            </a:extLst>
          </p:cNvPr>
          <p:cNvCxnSpPr>
            <a:cxnSpLocks/>
          </p:cNvCxnSpPr>
          <p:nvPr/>
        </p:nvCxnSpPr>
        <p:spPr>
          <a:xfrm flipH="1">
            <a:off x="6227489" y="3524411"/>
            <a:ext cx="523220" cy="37890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D8C9C04B-ECF1-1F76-32CB-649250D5B36C}"/>
              </a:ext>
            </a:extLst>
          </p:cNvPr>
          <p:cNvCxnSpPr>
            <a:cxnSpLocks/>
            <a:stCxn id="10" idx="2"/>
          </p:cNvCxnSpPr>
          <p:nvPr/>
        </p:nvCxnSpPr>
        <p:spPr>
          <a:xfrm>
            <a:off x="4867718" y="3013293"/>
            <a:ext cx="143919" cy="101442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5EAF4F63-10C0-99EA-D39B-C4424B886BC2}"/>
              </a:ext>
            </a:extLst>
          </p:cNvPr>
          <p:cNvCxnSpPr>
            <a:cxnSpLocks/>
          </p:cNvCxnSpPr>
          <p:nvPr/>
        </p:nvCxnSpPr>
        <p:spPr>
          <a:xfrm flipH="1">
            <a:off x="6320474" y="2478457"/>
            <a:ext cx="692650" cy="61415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92393AC8-725E-F59F-A549-62550A44E39A}"/>
              </a:ext>
            </a:extLst>
          </p:cNvPr>
          <p:cNvSpPr txBox="1"/>
          <p:nvPr/>
        </p:nvSpPr>
        <p:spPr>
          <a:xfrm>
            <a:off x="4113883" y="2366962"/>
            <a:ext cx="150766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From Power plant</a:t>
            </a:r>
          </a:p>
        </p:txBody>
      </p:sp>
      <p:sp>
        <p:nvSpPr>
          <p:cNvPr id="15" name="TextBox 14">
            <a:extLst>
              <a:ext uri="{FF2B5EF4-FFF2-40B4-BE49-F238E27FC236}">
                <a16:creationId xmlns:a16="http://schemas.microsoft.com/office/drawing/2014/main" id="{AD8F3227-0694-1DF4-0308-FC6F3683AD49}"/>
              </a:ext>
            </a:extLst>
          </p:cNvPr>
          <p:cNvSpPr txBox="1"/>
          <p:nvPr/>
        </p:nvSpPr>
        <p:spPr>
          <a:xfrm>
            <a:off x="7013124" y="2059241"/>
            <a:ext cx="150766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From irrigation outlet</a:t>
            </a:r>
          </a:p>
        </p:txBody>
      </p:sp>
      <p:sp>
        <p:nvSpPr>
          <p:cNvPr id="18" name="TextBox 17">
            <a:extLst>
              <a:ext uri="{FF2B5EF4-FFF2-40B4-BE49-F238E27FC236}">
                <a16:creationId xmlns:a16="http://schemas.microsoft.com/office/drawing/2014/main" id="{8B2AC1DA-4C01-13E2-5772-5D0F6066BCAD}"/>
              </a:ext>
            </a:extLst>
          </p:cNvPr>
          <p:cNvSpPr txBox="1"/>
          <p:nvPr/>
        </p:nvSpPr>
        <p:spPr>
          <a:xfrm>
            <a:off x="6750709" y="3236543"/>
            <a:ext cx="200140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a:latin typeface="Arial Nova Cond" panose="020B0506020202020204" pitchFamily="34" charset="0"/>
              </a:rPr>
              <a:t>F</a:t>
            </a:r>
            <a:r>
              <a:rPr lang="en-US" b="1" i="1" dirty="0">
                <a:latin typeface="Arial Nova Cond" panose="020B0506020202020204" pitchFamily="34" charset="0"/>
              </a:rPr>
              <a:t>rom Spillway and from the crest</a:t>
            </a:r>
            <a:endParaRPr lang="en-US" b="1" i="1" noProof="0" dirty="0">
              <a:latin typeface="Arial Nova Cond" panose="020B0506020202020204" pitchFamily="34" charset="0"/>
            </a:endParaRPr>
          </a:p>
        </p:txBody>
      </p:sp>
      <p:sp>
        <p:nvSpPr>
          <p:cNvPr id="14" name="TextBox 13">
            <a:extLst>
              <a:ext uri="{FF2B5EF4-FFF2-40B4-BE49-F238E27FC236}">
                <a16:creationId xmlns:a16="http://schemas.microsoft.com/office/drawing/2014/main" id="{5A0D096B-0EB3-9795-97A1-B01AFE35F6D8}"/>
              </a:ext>
            </a:extLst>
          </p:cNvPr>
          <p:cNvSpPr txBox="1"/>
          <p:nvPr/>
        </p:nvSpPr>
        <p:spPr>
          <a:xfrm>
            <a:off x="3204391" y="843288"/>
            <a:ext cx="21214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i="1" noProof="0" dirty="0">
                <a:latin typeface="Arial Nova Cond" panose="020B0506020202020204" pitchFamily="34" charset="0"/>
              </a:rPr>
              <a:t>Overtopping from the crest dam</a:t>
            </a:r>
          </a:p>
        </p:txBody>
      </p:sp>
      <p:cxnSp>
        <p:nvCxnSpPr>
          <p:cNvPr id="19" name="Straight Arrow Connector 18">
            <a:extLst>
              <a:ext uri="{FF2B5EF4-FFF2-40B4-BE49-F238E27FC236}">
                <a16:creationId xmlns:a16="http://schemas.microsoft.com/office/drawing/2014/main" id="{333301D3-D057-F379-032C-C7EC1BEBA8C5}"/>
              </a:ext>
            </a:extLst>
          </p:cNvPr>
          <p:cNvCxnSpPr>
            <a:cxnSpLocks/>
          </p:cNvCxnSpPr>
          <p:nvPr/>
        </p:nvCxnSpPr>
        <p:spPr>
          <a:xfrm>
            <a:off x="5325834" y="1144041"/>
            <a:ext cx="748397" cy="94734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00417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27C89-A656-AC2E-33DA-9BD45EF948EE}"/>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12D4ABF-6C18-A798-B0DD-AD4F6CB75A7F}"/>
              </a:ext>
            </a:extLst>
          </p:cNvPr>
          <p:cNvPicPr>
            <a:picLocks noChangeAspect="1"/>
          </p:cNvPicPr>
          <p:nvPr/>
        </p:nvPicPr>
        <p:blipFill>
          <a:blip r:embed="rId3"/>
          <a:stretch>
            <a:fillRect/>
          </a:stretch>
        </p:blipFill>
        <p:spPr>
          <a:xfrm>
            <a:off x="3990181" y="887413"/>
            <a:ext cx="3793599" cy="4233862"/>
          </a:xfrm>
          <a:prstGeom prst="rect">
            <a:avLst/>
          </a:prstGeom>
        </p:spPr>
      </p:pic>
      <p:pic>
        <p:nvPicPr>
          <p:cNvPr id="8" name="Picture 7">
            <a:extLst>
              <a:ext uri="{FF2B5EF4-FFF2-40B4-BE49-F238E27FC236}">
                <a16:creationId xmlns:a16="http://schemas.microsoft.com/office/drawing/2014/main" id="{88CF7D99-5803-FB2B-577E-0FBF248CBE88}"/>
              </a:ext>
            </a:extLst>
          </p:cNvPr>
          <p:cNvPicPr>
            <a:picLocks noChangeAspect="1"/>
          </p:cNvPicPr>
          <p:nvPr/>
        </p:nvPicPr>
        <p:blipFill>
          <a:blip r:embed="rId4"/>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B43AB750-B785-3C72-6976-EDBCBC44E883}"/>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D5D0D233-5943-4100-A68F-0357539DE7F3}"/>
              </a:ext>
            </a:extLst>
          </p:cNvPr>
          <p:cNvSpPr>
            <a:spLocks noGrp="1"/>
          </p:cNvSpPr>
          <p:nvPr>
            <p:ph type="body" sz="quarter" idx="12"/>
          </p:nvPr>
        </p:nvSpPr>
        <p:spPr>
          <a:xfrm>
            <a:off x="228600" y="427038"/>
            <a:ext cx="7523163" cy="460375"/>
          </a:xfrm>
        </p:spPr>
        <p:txBody>
          <a:bodyPr/>
          <a:lstStyle/>
          <a:p>
            <a:r>
              <a:rPr lang="en-US" noProof="0" dirty="0"/>
              <a:t>5.3 Viewing the results</a:t>
            </a:r>
          </a:p>
        </p:txBody>
      </p:sp>
      <p:sp>
        <p:nvSpPr>
          <p:cNvPr id="7" name="TextBox 6">
            <a:extLst>
              <a:ext uri="{FF2B5EF4-FFF2-40B4-BE49-F238E27FC236}">
                <a16:creationId xmlns:a16="http://schemas.microsoft.com/office/drawing/2014/main" id="{0DEAD9BD-A157-9BFC-3F7E-4DDC4BD174D9}"/>
              </a:ext>
            </a:extLst>
          </p:cNvPr>
          <p:cNvSpPr txBox="1"/>
          <p:nvPr/>
        </p:nvSpPr>
        <p:spPr>
          <a:xfrm>
            <a:off x="321129" y="1043579"/>
            <a:ext cx="2748642" cy="3693319"/>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Check the results – the plots</a:t>
            </a:r>
            <a:endParaRPr lang="en-US" dirty="0">
              <a:solidFill>
                <a:srgbClr val="000C34"/>
              </a:solidFill>
              <a:latin typeface="Arial Nova Cond" panose="020B0506020202020204" pitchFamily="34" charset="0"/>
            </a:endParaRPr>
          </a:p>
          <a:p>
            <a:r>
              <a:rPr lang="en-US" b="1" dirty="0">
                <a:solidFill>
                  <a:srgbClr val="000C34"/>
                </a:solidFill>
                <a:latin typeface="Arial Nova Cond" panose="020B0506020202020204" pitchFamily="34" charset="0"/>
              </a:rPr>
              <a:t>PROBLEMS:</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Dam overtopping</a:t>
            </a: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dirty="0">
              <a:solidFill>
                <a:srgbClr val="000C34"/>
              </a:solidFill>
              <a:latin typeface="Arial Nova Cond" panose="020B0506020202020204" pitchFamily="34" charset="0"/>
            </a:endParaRPr>
          </a:p>
          <a:p>
            <a:r>
              <a:rPr lang="en-US" b="1" noProof="0" dirty="0">
                <a:solidFill>
                  <a:srgbClr val="000C34"/>
                </a:solidFill>
                <a:latin typeface="Arial Nova Cond" panose="020B0506020202020204" pitchFamily="34" charset="0"/>
              </a:rPr>
              <a:t>ACTIONS:</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Save enough space to store floods</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Modify the guide curve</a:t>
            </a:r>
          </a:p>
          <a:p>
            <a:pPr marL="285750" indent="-285750">
              <a:buFont typeface="Arial" panose="020B0604020202020204" pitchFamily="34" charset="0"/>
              <a:buChar char="•"/>
            </a:pP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000C34"/>
              </a:solidFill>
              <a:latin typeface="Arial Nova Cond" panose="020B0506020202020204" pitchFamily="34" charset="0"/>
            </a:endParaRPr>
          </a:p>
        </p:txBody>
      </p:sp>
      <p:cxnSp>
        <p:nvCxnSpPr>
          <p:cNvPr id="16" name="Straight Arrow Connector 15">
            <a:extLst>
              <a:ext uri="{FF2B5EF4-FFF2-40B4-BE49-F238E27FC236}">
                <a16:creationId xmlns:a16="http://schemas.microsoft.com/office/drawing/2014/main" id="{3E3755D7-D795-7933-70F7-97D408FF29AE}"/>
              </a:ext>
            </a:extLst>
          </p:cNvPr>
          <p:cNvCxnSpPr>
            <a:cxnSpLocks/>
            <a:stCxn id="18" idx="1"/>
          </p:cNvCxnSpPr>
          <p:nvPr/>
        </p:nvCxnSpPr>
        <p:spPr>
          <a:xfrm flipH="1">
            <a:off x="6214387" y="1901703"/>
            <a:ext cx="754583" cy="19409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2E2BCFDC-7F3B-56BA-6591-D7F51B08F581}"/>
              </a:ext>
            </a:extLst>
          </p:cNvPr>
          <p:cNvSpPr txBox="1"/>
          <p:nvPr/>
        </p:nvSpPr>
        <p:spPr>
          <a:xfrm>
            <a:off x="6968970" y="1717037"/>
            <a:ext cx="150766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err="1">
                <a:latin typeface="Arial Nova Cond" panose="020B0506020202020204" pitchFamily="34" charset="0"/>
              </a:rPr>
              <a:t>Overtopping</a:t>
            </a:r>
            <a:endParaRPr lang="en-US" b="1" i="1" noProof="0" dirty="0">
              <a:latin typeface="Arial Nova Cond" panose="020B0506020202020204" pitchFamily="34" charset="0"/>
            </a:endParaRPr>
          </a:p>
        </p:txBody>
      </p:sp>
      <p:sp>
        <p:nvSpPr>
          <p:cNvPr id="11" name="Arrow: Down 10">
            <a:extLst>
              <a:ext uri="{FF2B5EF4-FFF2-40B4-BE49-F238E27FC236}">
                <a16:creationId xmlns:a16="http://schemas.microsoft.com/office/drawing/2014/main" id="{BE392DA8-CE1D-FAA6-9995-8901D0C12B2F}"/>
              </a:ext>
            </a:extLst>
          </p:cNvPr>
          <p:cNvSpPr/>
          <p:nvPr/>
        </p:nvSpPr>
        <p:spPr>
          <a:xfrm>
            <a:off x="1453134" y="2400295"/>
            <a:ext cx="484632" cy="5170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latin typeface="Arial Nova Cond" panose="020B0506020202020204" pitchFamily="34" charset="0"/>
            </a:endParaRPr>
          </a:p>
        </p:txBody>
      </p:sp>
    </p:spTree>
    <p:extLst>
      <p:ext uri="{BB962C8B-B14F-4D97-AF65-F5344CB8AC3E}">
        <p14:creationId xmlns:p14="http://schemas.microsoft.com/office/powerpoint/2010/main" val="13651885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9E4E0-BDE0-F923-9D73-D33A5E86676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02190E1-D2FB-469E-9E4A-3C9D56F516A4}"/>
              </a:ext>
            </a:extLst>
          </p:cNvPr>
          <p:cNvPicPr>
            <a:picLocks noChangeAspect="1"/>
          </p:cNvPicPr>
          <p:nvPr/>
        </p:nvPicPr>
        <p:blipFill>
          <a:blip r:embed="rId3"/>
          <a:stretch>
            <a:fillRect/>
          </a:stretch>
        </p:blipFill>
        <p:spPr>
          <a:xfrm>
            <a:off x="-17592" y="2836003"/>
            <a:ext cx="9144000" cy="2335913"/>
          </a:xfrm>
          <a:prstGeom prst="rect">
            <a:avLst/>
          </a:prstGeom>
        </p:spPr>
      </p:pic>
      <p:pic>
        <p:nvPicPr>
          <p:cNvPr id="8" name="Picture 7">
            <a:extLst>
              <a:ext uri="{FF2B5EF4-FFF2-40B4-BE49-F238E27FC236}">
                <a16:creationId xmlns:a16="http://schemas.microsoft.com/office/drawing/2014/main" id="{B8EE56F6-80D5-FE4B-73D9-184BA19C7F2C}"/>
              </a:ext>
            </a:extLst>
          </p:cNvPr>
          <p:cNvPicPr>
            <a:picLocks noChangeAspect="1"/>
          </p:cNvPicPr>
          <p:nvPr/>
        </p:nvPicPr>
        <p:blipFill>
          <a:blip r:embed="rId4"/>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BD91A539-F547-879B-53F7-6EC8B3B2D1F2}"/>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45415264-E5B5-DF09-B3BE-53C44393FB1F}"/>
              </a:ext>
            </a:extLst>
          </p:cNvPr>
          <p:cNvSpPr>
            <a:spLocks noGrp="1"/>
          </p:cNvSpPr>
          <p:nvPr>
            <p:ph type="body" sz="quarter" idx="12"/>
          </p:nvPr>
        </p:nvSpPr>
        <p:spPr>
          <a:xfrm>
            <a:off x="228600" y="427038"/>
            <a:ext cx="7523163" cy="460375"/>
          </a:xfrm>
        </p:spPr>
        <p:txBody>
          <a:bodyPr/>
          <a:lstStyle/>
          <a:p>
            <a:r>
              <a:rPr lang="en-US" noProof="0" dirty="0"/>
              <a:t>5.3 Viewing the results</a:t>
            </a:r>
          </a:p>
        </p:txBody>
      </p:sp>
      <p:cxnSp>
        <p:nvCxnSpPr>
          <p:cNvPr id="16" name="Straight Arrow Connector 15">
            <a:extLst>
              <a:ext uri="{FF2B5EF4-FFF2-40B4-BE49-F238E27FC236}">
                <a16:creationId xmlns:a16="http://schemas.microsoft.com/office/drawing/2014/main" id="{F9AAA7AE-7A2F-95FB-CA78-05509F218F49}"/>
              </a:ext>
            </a:extLst>
          </p:cNvPr>
          <p:cNvCxnSpPr>
            <a:cxnSpLocks/>
            <a:stCxn id="18" idx="0"/>
            <a:endCxn id="35" idx="1"/>
          </p:cNvCxnSpPr>
          <p:nvPr/>
        </p:nvCxnSpPr>
        <p:spPr>
          <a:xfrm flipV="1">
            <a:off x="984630" y="3927176"/>
            <a:ext cx="96824" cy="50002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F3407DE4-7B5D-BA2B-7AC4-820A176970B9}"/>
              </a:ext>
            </a:extLst>
          </p:cNvPr>
          <p:cNvSpPr txBox="1"/>
          <p:nvPr/>
        </p:nvSpPr>
        <p:spPr>
          <a:xfrm>
            <a:off x="96498" y="4427205"/>
            <a:ext cx="17762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noProof="0" dirty="0" err="1">
                <a:latin typeface="Arial Nova Cond" panose="020B0506020202020204" pitchFamily="34" charset="0"/>
              </a:rPr>
              <a:t>Current</a:t>
            </a:r>
            <a:r>
              <a:rPr lang="it-IT" b="1" i="1" noProof="0" dirty="0">
                <a:latin typeface="Arial Nova Cond" panose="020B0506020202020204" pitchFamily="34" charset="0"/>
              </a:rPr>
              <a:t> Pool </a:t>
            </a:r>
            <a:r>
              <a:rPr lang="it-IT" b="1" i="1" noProof="0" dirty="0" err="1">
                <a:latin typeface="Arial Nova Cond" panose="020B0506020202020204" pitchFamily="34" charset="0"/>
              </a:rPr>
              <a:t>level</a:t>
            </a:r>
            <a:endParaRPr lang="en-US" b="1" i="1" noProof="0" dirty="0">
              <a:latin typeface="Arial Nova Cond" panose="020B0506020202020204" pitchFamily="34" charset="0"/>
            </a:endParaRPr>
          </a:p>
        </p:txBody>
      </p:sp>
      <p:sp>
        <p:nvSpPr>
          <p:cNvPr id="7" name="TextBox 6">
            <a:extLst>
              <a:ext uri="{FF2B5EF4-FFF2-40B4-BE49-F238E27FC236}">
                <a16:creationId xmlns:a16="http://schemas.microsoft.com/office/drawing/2014/main" id="{FB4FC66E-45A7-D628-F616-5CB109F90C4A}"/>
              </a:ext>
            </a:extLst>
          </p:cNvPr>
          <p:cNvSpPr txBox="1"/>
          <p:nvPr/>
        </p:nvSpPr>
        <p:spPr>
          <a:xfrm>
            <a:off x="321128" y="1043579"/>
            <a:ext cx="3815443" cy="1754326"/>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Check the results – release decision report</a:t>
            </a: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Right click on the reservoir</a:t>
            </a:r>
          </a:p>
          <a:p>
            <a:pPr marL="285750" indent="-285750">
              <a:buFont typeface="Arial" panose="020B0604020202020204" pitchFamily="34" charset="0"/>
              <a:buChar char="•"/>
            </a:pPr>
            <a:r>
              <a:rPr lang="en-US" b="1" i="1" noProof="0" dirty="0">
                <a:solidFill>
                  <a:srgbClr val="000C34"/>
                </a:solidFill>
                <a:latin typeface="Arial Nova Cond" panose="020B0506020202020204" pitchFamily="34" charset="0"/>
              </a:rPr>
              <a:t>release decision report </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Zoom on 21 august 1996</a:t>
            </a: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000C34"/>
              </a:solidFill>
              <a:latin typeface="Arial Nova Cond" panose="020B0506020202020204" pitchFamily="34" charset="0"/>
            </a:endParaRPr>
          </a:p>
        </p:txBody>
      </p:sp>
      <p:sp>
        <p:nvSpPr>
          <p:cNvPr id="20" name="TextBox 19">
            <a:extLst>
              <a:ext uri="{FF2B5EF4-FFF2-40B4-BE49-F238E27FC236}">
                <a16:creationId xmlns:a16="http://schemas.microsoft.com/office/drawing/2014/main" id="{80746725-ECFC-053D-D5FB-B09EFECE719A}"/>
              </a:ext>
            </a:extLst>
          </p:cNvPr>
          <p:cNvSpPr txBox="1"/>
          <p:nvPr/>
        </p:nvSpPr>
        <p:spPr>
          <a:xfrm>
            <a:off x="7483931" y="1013186"/>
            <a:ext cx="150766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a:latin typeface="Arial Nova Cond" panose="020B0506020202020204" pitchFamily="34" charset="0"/>
              </a:rPr>
              <a:t>from power </a:t>
            </a:r>
            <a:r>
              <a:rPr lang="it-IT" b="1" i="1" dirty="0" err="1">
                <a:latin typeface="Arial Nova Cond" panose="020B0506020202020204" pitchFamily="34" charset="0"/>
              </a:rPr>
              <a:t>plant</a:t>
            </a:r>
            <a:endParaRPr lang="en-US" b="1" i="1" noProof="0" dirty="0">
              <a:latin typeface="Arial Nova Cond" panose="020B0506020202020204" pitchFamily="34" charset="0"/>
            </a:endParaRPr>
          </a:p>
        </p:txBody>
      </p:sp>
      <p:cxnSp>
        <p:nvCxnSpPr>
          <p:cNvPr id="21" name="Straight Arrow Connector 20">
            <a:extLst>
              <a:ext uri="{FF2B5EF4-FFF2-40B4-BE49-F238E27FC236}">
                <a16:creationId xmlns:a16="http://schemas.microsoft.com/office/drawing/2014/main" id="{3E508E59-3E16-83BE-C7DF-E3CFB851161C}"/>
              </a:ext>
            </a:extLst>
          </p:cNvPr>
          <p:cNvCxnSpPr>
            <a:cxnSpLocks/>
            <a:stCxn id="20" idx="2"/>
          </p:cNvCxnSpPr>
          <p:nvPr/>
        </p:nvCxnSpPr>
        <p:spPr>
          <a:xfrm>
            <a:off x="8237766" y="1659517"/>
            <a:ext cx="0" cy="222153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8B33254A-631C-EE0C-D92D-FB5FD192D98F}"/>
              </a:ext>
            </a:extLst>
          </p:cNvPr>
          <p:cNvSpPr txBox="1"/>
          <p:nvPr/>
        </p:nvSpPr>
        <p:spPr>
          <a:xfrm>
            <a:off x="5877654" y="758042"/>
            <a:ext cx="150766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a:latin typeface="Arial Nova Cond" panose="020B0506020202020204" pitchFamily="34" charset="0"/>
              </a:rPr>
              <a:t>from </a:t>
            </a:r>
            <a:r>
              <a:rPr lang="it-IT" b="1" i="1" dirty="0" err="1">
                <a:latin typeface="Arial Nova Cond" panose="020B0506020202020204" pitchFamily="34" charset="0"/>
              </a:rPr>
              <a:t>spillway</a:t>
            </a:r>
            <a:endParaRPr lang="en-US" b="1" i="1" noProof="0" dirty="0">
              <a:latin typeface="Arial Nova Cond" panose="020B0506020202020204" pitchFamily="34" charset="0"/>
            </a:endParaRPr>
          </a:p>
        </p:txBody>
      </p:sp>
      <p:sp>
        <p:nvSpPr>
          <p:cNvPr id="35" name="Rectangle 34">
            <a:extLst>
              <a:ext uri="{FF2B5EF4-FFF2-40B4-BE49-F238E27FC236}">
                <a16:creationId xmlns:a16="http://schemas.microsoft.com/office/drawing/2014/main" id="{D194A5C2-8DD1-2AC7-4EFC-6D85D59755FC}"/>
              </a:ext>
            </a:extLst>
          </p:cNvPr>
          <p:cNvSpPr/>
          <p:nvPr/>
        </p:nvSpPr>
        <p:spPr>
          <a:xfrm>
            <a:off x="1081454" y="3807069"/>
            <a:ext cx="1063861" cy="24021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Nova Cond" panose="020B0506020202020204" pitchFamily="34" charset="0"/>
            </a:endParaRPr>
          </a:p>
        </p:txBody>
      </p:sp>
      <p:sp>
        <p:nvSpPr>
          <p:cNvPr id="36" name="Rectangle 35">
            <a:extLst>
              <a:ext uri="{FF2B5EF4-FFF2-40B4-BE49-F238E27FC236}">
                <a16:creationId xmlns:a16="http://schemas.microsoft.com/office/drawing/2014/main" id="{EA46B6AA-AA9F-643A-32E7-EC749F42EAD9}"/>
              </a:ext>
            </a:extLst>
          </p:cNvPr>
          <p:cNvSpPr/>
          <p:nvPr/>
        </p:nvSpPr>
        <p:spPr>
          <a:xfrm>
            <a:off x="4136571" y="3807069"/>
            <a:ext cx="4989837" cy="298939"/>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Nova Cond" panose="020B0506020202020204" pitchFamily="34" charset="0"/>
            </a:endParaRPr>
          </a:p>
        </p:txBody>
      </p:sp>
      <p:cxnSp>
        <p:nvCxnSpPr>
          <p:cNvPr id="37" name="Straight Arrow Connector 36">
            <a:extLst>
              <a:ext uri="{FF2B5EF4-FFF2-40B4-BE49-F238E27FC236}">
                <a16:creationId xmlns:a16="http://schemas.microsoft.com/office/drawing/2014/main" id="{AE68B91B-07BD-ABAA-74A7-650F950FC61D}"/>
              </a:ext>
            </a:extLst>
          </p:cNvPr>
          <p:cNvCxnSpPr>
            <a:cxnSpLocks/>
          </p:cNvCxnSpPr>
          <p:nvPr/>
        </p:nvCxnSpPr>
        <p:spPr>
          <a:xfrm>
            <a:off x="7266428" y="1130656"/>
            <a:ext cx="0" cy="275039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B988C63D-0AFD-05C0-F82F-466BE4FBC215}"/>
              </a:ext>
            </a:extLst>
          </p:cNvPr>
          <p:cNvSpPr txBox="1"/>
          <p:nvPr/>
        </p:nvSpPr>
        <p:spPr>
          <a:xfrm>
            <a:off x="5381521" y="1398324"/>
            <a:ext cx="178160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a:latin typeface="Arial Nova Cond" panose="020B0506020202020204" pitchFamily="34" charset="0"/>
              </a:rPr>
              <a:t>from </a:t>
            </a:r>
            <a:r>
              <a:rPr lang="it-IT" b="1" i="1" dirty="0" err="1">
                <a:latin typeface="Arial Nova Cond" panose="020B0506020202020204" pitchFamily="34" charset="0"/>
              </a:rPr>
              <a:t>irrigation</a:t>
            </a:r>
            <a:r>
              <a:rPr lang="it-IT" b="1" i="1" dirty="0">
                <a:latin typeface="Arial Nova Cond" panose="020B0506020202020204" pitchFamily="34" charset="0"/>
              </a:rPr>
              <a:t> outlet</a:t>
            </a:r>
            <a:endParaRPr lang="en-US" b="1" i="1" noProof="0" dirty="0">
              <a:latin typeface="Arial Nova Cond" panose="020B0506020202020204" pitchFamily="34" charset="0"/>
            </a:endParaRPr>
          </a:p>
        </p:txBody>
      </p:sp>
      <p:cxnSp>
        <p:nvCxnSpPr>
          <p:cNvPr id="43" name="Straight Arrow Connector 42">
            <a:extLst>
              <a:ext uri="{FF2B5EF4-FFF2-40B4-BE49-F238E27FC236}">
                <a16:creationId xmlns:a16="http://schemas.microsoft.com/office/drawing/2014/main" id="{5700DFD7-D7AF-22DC-1AE3-51F1E64D403C}"/>
              </a:ext>
            </a:extLst>
          </p:cNvPr>
          <p:cNvCxnSpPr>
            <a:cxnSpLocks/>
          </p:cNvCxnSpPr>
          <p:nvPr/>
        </p:nvCxnSpPr>
        <p:spPr>
          <a:xfrm>
            <a:off x="6179113" y="2044655"/>
            <a:ext cx="0" cy="183639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TextBox 46">
            <a:extLst>
              <a:ext uri="{FF2B5EF4-FFF2-40B4-BE49-F238E27FC236}">
                <a16:creationId xmlns:a16="http://schemas.microsoft.com/office/drawing/2014/main" id="{FF610C88-1216-AE38-26F4-D3A57AB0358A}"/>
              </a:ext>
            </a:extLst>
          </p:cNvPr>
          <p:cNvSpPr txBox="1"/>
          <p:nvPr/>
        </p:nvSpPr>
        <p:spPr>
          <a:xfrm>
            <a:off x="4494496" y="2371829"/>
            <a:ext cx="154629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err="1">
                <a:latin typeface="Arial Nova Cond" panose="020B0506020202020204" pitchFamily="34" charset="0"/>
              </a:rPr>
              <a:t>overtopping</a:t>
            </a:r>
            <a:endParaRPr lang="en-US" b="1" i="1" noProof="0" dirty="0">
              <a:latin typeface="Arial Nova Cond" panose="020B0506020202020204" pitchFamily="34" charset="0"/>
            </a:endParaRPr>
          </a:p>
        </p:txBody>
      </p:sp>
      <p:cxnSp>
        <p:nvCxnSpPr>
          <p:cNvPr id="48" name="Straight Arrow Connector 47">
            <a:extLst>
              <a:ext uri="{FF2B5EF4-FFF2-40B4-BE49-F238E27FC236}">
                <a16:creationId xmlns:a16="http://schemas.microsoft.com/office/drawing/2014/main" id="{456BB8F4-13A8-4021-907E-96DC25351197}"/>
              </a:ext>
            </a:extLst>
          </p:cNvPr>
          <p:cNvCxnSpPr>
            <a:cxnSpLocks/>
          </p:cNvCxnSpPr>
          <p:nvPr/>
        </p:nvCxnSpPr>
        <p:spPr>
          <a:xfrm>
            <a:off x="5267644" y="2780708"/>
            <a:ext cx="0" cy="110034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xtBox 50">
            <a:extLst>
              <a:ext uri="{FF2B5EF4-FFF2-40B4-BE49-F238E27FC236}">
                <a16:creationId xmlns:a16="http://schemas.microsoft.com/office/drawing/2014/main" id="{97380A7F-7A15-B139-4077-F136A7499C5E}"/>
              </a:ext>
            </a:extLst>
          </p:cNvPr>
          <p:cNvSpPr txBox="1"/>
          <p:nvPr/>
        </p:nvSpPr>
        <p:spPr>
          <a:xfrm>
            <a:off x="3242030" y="2882239"/>
            <a:ext cx="181217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err="1">
                <a:latin typeface="Arial Nova Cond" panose="020B0506020202020204" pitchFamily="34" charset="0"/>
              </a:rPr>
              <a:t>outflowing</a:t>
            </a:r>
            <a:r>
              <a:rPr lang="it-IT" b="1" i="1" dirty="0">
                <a:latin typeface="Arial Nova Cond" panose="020B0506020202020204" pitchFamily="34" charset="0"/>
              </a:rPr>
              <a:t> from the dam </a:t>
            </a:r>
            <a:endParaRPr lang="en-US" b="1" i="1" noProof="0" dirty="0">
              <a:latin typeface="Arial Nova Cond" panose="020B0506020202020204" pitchFamily="34" charset="0"/>
            </a:endParaRPr>
          </a:p>
        </p:txBody>
      </p:sp>
      <p:cxnSp>
        <p:nvCxnSpPr>
          <p:cNvPr id="52" name="Straight Arrow Connector 51">
            <a:extLst>
              <a:ext uri="{FF2B5EF4-FFF2-40B4-BE49-F238E27FC236}">
                <a16:creationId xmlns:a16="http://schemas.microsoft.com/office/drawing/2014/main" id="{C007D900-C2EA-29C0-5B37-3A85DDA82B17}"/>
              </a:ext>
            </a:extLst>
          </p:cNvPr>
          <p:cNvCxnSpPr>
            <a:cxnSpLocks/>
          </p:cNvCxnSpPr>
          <p:nvPr/>
        </p:nvCxnSpPr>
        <p:spPr>
          <a:xfrm>
            <a:off x="4303421" y="3533958"/>
            <a:ext cx="0" cy="34709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4" name="Rectangle 53">
            <a:extLst>
              <a:ext uri="{FF2B5EF4-FFF2-40B4-BE49-F238E27FC236}">
                <a16:creationId xmlns:a16="http://schemas.microsoft.com/office/drawing/2014/main" id="{C5E2224F-B1AD-575C-B11B-BE9439E1A9C1}"/>
              </a:ext>
            </a:extLst>
          </p:cNvPr>
          <p:cNvSpPr/>
          <p:nvPr/>
        </p:nvSpPr>
        <p:spPr>
          <a:xfrm>
            <a:off x="2087754" y="3801207"/>
            <a:ext cx="1063861" cy="298939"/>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Nova Cond" panose="020B0506020202020204" pitchFamily="34" charset="0"/>
            </a:endParaRPr>
          </a:p>
        </p:txBody>
      </p:sp>
      <p:sp>
        <p:nvSpPr>
          <p:cNvPr id="55" name="TextBox 54">
            <a:extLst>
              <a:ext uri="{FF2B5EF4-FFF2-40B4-BE49-F238E27FC236}">
                <a16:creationId xmlns:a16="http://schemas.microsoft.com/office/drawing/2014/main" id="{F513C076-E726-765C-969E-FDD2C9052486}"/>
              </a:ext>
            </a:extLst>
          </p:cNvPr>
          <p:cNvSpPr txBox="1"/>
          <p:nvPr/>
        </p:nvSpPr>
        <p:spPr>
          <a:xfrm>
            <a:off x="1575534" y="2617425"/>
            <a:ext cx="151005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dirty="0" err="1">
                <a:latin typeface="Arial Nova Cond" panose="020B0506020202020204" pitchFamily="34" charset="0"/>
              </a:rPr>
              <a:t>inflowing</a:t>
            </a:r>
            <a:r>
              <a:rPr lang="it-IT" b="1" i="1" dirty="0">
                <a:latin typeface="Arial Nova Cond" panose="020B0506020202020204" pitchFamily="34" charset="0"/>
              </a:rPr>
              <a:t> in the dam </a:t>
            </a:r>
            <a:endParaRPr lang="en-US" b="1" i="1" noProof="0" dirty="0">
              <a:latin typeface="Arial Nova Cond" panose="020B0506020202020204" pitchFamily="34" charset="0"/>
            </a:endParaRPr>
          </a:p>
        </p:txBody>
      </p:sp>
      <p:cxnSp>
        <p:nvCxnSpPr>
          <p:cNvPr id="56" name="Straight Arrow Connector 55">
            <a:extLst>
              <a:ext uri="{FF2B5EF4-FFF2-40B4-BE49-F238E27FC236}">
                <a16:creationId xmlns:a16="http://schemas.microsoft.com/office/drawing/2014/main" id="{9A2E049C-EA44-024B-5224-1B1C0D7F754B}"/>
              </a:ext>
            </a:extLst>
          </p:cNvPr>
          <p:cNvCxnSpPr>
            <a:cxnSpLocks/>
          </p:cNvCxnSpPr>
          <p:nvPr/>
        </p:nvCxnSpPr>
        <p:spPr>
          <a:xfrm>
            <a:off x="2330561" y="3255934"/>
            <a:ext cx="0" cy="54527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A3B66D96-865B-1813-565D-33B559971BB9}"/>
              </a:ext>
            </a:extLst>
          </p:cNvPr>
          <p:cNvSpPr txBox="1"/>
          <p:nvPr/>
        </p:nvSpPr>
        <p:spPr>
          <a:xfrm>
            <a:off x="2439535" y="4419019"/>
            <a:ext cx="17762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i="1" noProof="0" dirty="0">
                <a:latin typeface="Arial Nova Cond" panose="020B0506020202020204" pitchFamily="34" charset="0"/>
              </a:rPr>
              <a:t>Next step Pool </a:t>
            </a:r>
            <a:r>
              <a:rPr lang="it-IT" b="1" i="1" noProof="0" dirty="0" err="1">
                <a:latin typeface="Arial Nova Cond" panose="020B0506020202020204" pitchFamily="34" charset="0"/>
              </a:rPr>
              <a:t>level</a:t>
            </a:r>
            <a:endParaRPr lang="en-US" b="1" i="1" noProof="0" dirty="0">
              <a:latin typeface="Arial Nova Cond" panose="020B0506020202020204" pitchFamily="34" charset="0"/>
            </a:endParaRPr>
          </a:p>
        </p:txBody>
      </p:sp>
      <p:cxnSp>
        <p:nvCxnSpPr>
          <p:cNvPr id="62" name="Straight Arrow Connector 61">
            <a:extLst>
              <a:ext uri="{FF2B5EF4-FFF2-40B4-BE49-F238E27FC236}">
                <a16:creationId xmlns:a16="http://schemas.microsoft.com/office/drawing/2014/main" id="{C47098A3-FCB8-B432-049D-6F83539B7CB0}"/>
              </a:ext>
            </a:extLst>
          </p:cNvPr>
          <p:cNvCxnSpPr>
            <a:cxnSpLocks/>
            <a:stCxn id="61" idx="1"/>
          </p:cNvCxnSpPr>
          <p:nvPr/>
        </p:nvCxnSpPr>
        <p:spPr>
          <a:xfrm flipH="1" flipV="1">
            <a:off x="2066410" y="4371751"/>
            <a:ext cx="373125" cy="37043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032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83A2-178D-C955-ED91-F894703C67A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D7B58A3-77A6-6472-0ED1-EBEA492C2E99}"/>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4955EA24-4E68-B1AA-6AB8-6027A717CBAE}"/>
              </a:ext>
            </a:extLst>
          </p:cNvPr>
          <p:cNvSpPr txBox="1"/>
          <p:nvPr/>
        </p:nvSpPr>
        <p:spPr>
          <a:xfrm>
            <a:off x="228672" y="1046947"/>
            <a:ext cx="5201284" cy="341632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SIMULATION CONSIDERATION</a:t>
            </a:r>
          </a:p>
          <a:p>
            <a:r>
              <a:rPr lang="en-US" b="1" i="1" noProof="0" dirty="0">
                <a:solidFill>
                  <a:srgbClr val="003E5E"/>
                </a:solidFill>
                <a:latin typeface="Arial Nova Cond" panose="020B0506020202020204" pitchFamily="34" charset="0"/>
                <a:cs typeface="Times New Roman" panose="02020603050405020304" pitchFamily="18" charset="0"/>
              </a:rPr>
              <a:t>Process: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Gather data and rearrange in the needed format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Combine physical, operational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Set initial conditions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Set time step and duration</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Check the results</a:t>
            </a:r>
          </a:p>
        </p:txBody>
      </p:sp>
      <p:sp>
        <p:nvSpPr>
          <p:cNvPr id="2" name="Arrow: Down 1">
            <a:extLst>
              <a:ext uri="{FF2B5EF4-FFF2-40B4-BE49-F238E27FC236}">
                <a16:creationId xmlns:a16="http://schemas.microsoft.com/office/drawing/2014/main" id="{E7F47397-F69B-50E6-149E-6B46CB0A2BE5}"/>
              </a:ext>
            </a:extLst>
          </p:cNvPr>
          <p:cNvSpPr/>
          <p:nvPr/>
        </p:nvSpPr>
        <p:spPr>
          <a:xfrm>
            <a:off x="2586997" y="2779338"/>
            <a:ext cx="484632" cy="4967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5" name="TextBox 4">
            <a:extLst>
              <a:ext uri="{FF2B5EF4-FFF2-40B4-BE49-F238E27FC236}">
                <a16:creationId xmlns:a16="http://schemas.microsoft.com/office/drawing/2014/main" id="{EEEB6DB0-B752-4EEF-0354-DAA0497BF8AC}"/>
              </a:ext>
            </a:extLst>
          </p:cNvPr>
          <p:cNvSpPr txBox="1"/>
          <p:nvPr/>
        </p:nvSpPr>
        <p:spPr>
          <a:xfrm>
            <a:off x="2103088" y="3336272"/>
            <a:ext cx="145244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noProof="0" dirty="0">
                <a:latin typeface="Arial Nova Cond" panose="020B0506020202020204" pitchFamily="34" charset="0"/>
              </a:rPr>
              <a:t>COMPUTE</a:t>
            </a:r>
          </a:p>
        </p:txBody>
      </p:sp>
      <p:pic>
        <p:nvPicPr>
          <p:cNvPr id="9" name="Picture 8">
            <a:extLst>
              <a:ext uri="{FF2B5EF4-FFF2-40B4-BE49-F238E27FC236}">
                <a16:creationId xmlns:a16="http://schemas.microsoft.com/office/drawing/2014/main" id="{470B517A-2C39-C315-F71A-2551C8DE52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9254" y="764074"/>
            <a:ext cx="3769635" cy="4030528"/>
          </a:xfrm>
          <a:prstGeom prst="rect">
            <a:avLst/>
          </a:prstGeom>
        </p:spPr>
      </p:pic>
      <p:sp>
        <p:nvSpPr>
          <p:cNvPr id="8" name="Text Placeholder 7">
            <a:extLst>
              <a:ext uri="{FF2B5EF4-FFF2-40B4-BE49-F238E27FC236}">
                <a16:creationId xmlns:a16="http://schemas.microsoft.com/office/drawing/2014/main" id="{F1F4894F-86F1-A94C-9E85-555BF81BFEC7}"/>
              </a:ext>
            </a:extLst>
          </p:cNvPr>
          <p:cNvSpPr>
            <a:spLocks noGrp="1"/>
          </p:cNvSpPr>
          <p:nvPr>
            <p:ph type="body" sz="quarter" idx="12"/>
          </p:nvPr>
        </p:nvSpPr>
        <p:spPr/>
        <p:txBody>
          <a:bodyPr/>
          <a:lstStyle/>
          <a:p>
            <a:r>
              <a:rPr lang="en-US" noProof="0" dirty="0"/>
              <a:t>1.3 Simulation considerations</a:t>
            </a:r>
          </a:p>
        </p:txBody>
      </p:sp>
    </p:spTree>
    <p:extLst>
      <p:ext uri="{BB962C8B-B14F-4D97-AF65-F5344CB8AC3E}">
        <p14:creationId xmlns:p14="http://schemas.microsoft.com/office/powerpoint/2010/main" val="9988235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FA824-2BD9-23D8-A05D-DDFF88D48D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B8C574-5C64-8BE5-BF70-1493F0858E13}"/>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D08D4BA3-CF0D-DC62-BDB9-A68BED357429}"/>
              </a:ext>
            </a:extLst>
          </p:cNvPr>
          <p:cNvSpPr>
            <a:spLocks noGrp="1"/>
          </p:cNvSpPr>
          <p:nvPr>
            <p:ph type="body" sz="quarter" idx="12"/>
          </p:nvPr>
        </p:nvSpPr>
        <p:spPr>
          <a:xfrm>
            <a:off x="228600" y="427038"/>
            <a:ext cx="7523163" cy="460375"/>
          </a:xfrm>
        </p:spPr>
        <p:txBody>
          <a:bodyPr/>
          <a:lstStyle/>
          <a:p>
            <a:r>
              <a:rPr lang="en-US" noProof="0" dirty="0"/>
              <a:t>5.4 Calibration</a:t>
            </a:r>
          </a:p>
        </p:txBody>
      </p:sp>
      <p:sp>
        <p:nvSpPr>
          <p:cNvPr id="3" name="TextBox 2">
            <a:extLst>
              <a:ext uri="{FF2B5EF4-FFF2-40B4-BE49-F238E27FC236}">
                <a16:creationId xmlns:a16="http://schemas.microsoft.com/office/drawing/2014/main" id="{0FC44649-E403-12ED-5931-7F4E0A67EA0A}"/>
              </a:ext>
            </a:extLst>
          </p:cNvPr>
          <p:cNvSpPr txBox="1"/>
          <p:nvPr/>
        </p:nvSpPr>
        <p:spPr>
          <a:xfrm>
            <a:off x="321128" y="1043579"/>
            <a:ext cx="3815443" cy="2585323"/>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Calibration 1</a:t>
            </a: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Try to fit the observed value</a:t>
            </a:r>
          </a:p>
          <a:p>
            <a:pPr marL="285750" indent="-285750">
              <a:buFont typeface="Arial" panose="020B0604020202020204" pitchFamily="34" charset="0"/>
              <a:buChar char="•"/>
            </a:pP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In this case it is impossible because </a:t>
            </a:r>
            <a:r>
              <a:rPr lang="en-US" noProof="0" dirty="0" err="1">
                <a:solidFill>
                  <a:srgbClr val="000C34"/>
                </a:solidFill>
                <a:latin typeface="Arial Nova Cond" panose="020B0506020202020204" pitchFamily="34" charset="0"/>
              </a:rPr>
              <a:t>Tekeze</a:t>
            </a:r>
            <a:r>
              <a:rPr lang="en-US" noProof="0" dirty="0">
                <a:solidFill>
                  <a:srgbClr val="000C34"/>
                </a:solidFill>
                <a:latin typeface="Arial Nova Cond" panose="020B0506020202020204" pitchFamily="34" charset="0"/>
              </a:rPr>
              <a:t> was completed in 2009, but we have data </a:t>
            </a:r>
          </a:p>
          <a:p>
            <a:pPr marL="742950" lvl="1" indent="-285750">
              <a:buFont typeface="Arial" panose="020B0604020202020204" pitchFamily="34" charset="0"/>
              <a:buChar char="•"/>
            </a:pPr>
            <a:r>
              <a:rPr lang="en-US" dirty="0">
                <a:solidFill>
                  <a:srgbClr val="000C34"/>
                </a:solidFill>
                <a:latin typeface="Arial Nova Cond" panose="020B0506020202020204" pitchFamily="34" charset="0"/>
              </a:rPr>
              <a:t>2001 – 2004 at </a:t>
            </a:r>
            <a:r>
              <a:rPr lang="en-US" dirty="0" err="1">
                <a:solidFill>
                  <a:srgbClr val="000C34"/>
                </a:solidFill>
                <a:latin typeface="Arial Nova Cond" panose="020B0506020202020204" pitchFamily="34" charset="0"/>
              </a:rPr>
              <a:t>Yechila</a:t>
            </a:r>
            <a:endParaRPr lang="en-US" dirty="0">
              <a:solidFill>
                <a:srgbClr val="000C34"/>
              </a:solidFill>
              <a:latin typeface="Arial Nova Cond" panose="020B0506020202020204" pitchFamily="34" charset="0"/>
            </a:endParaRPr>
          </a:p>
          <a:p>
            <a:pPr marL="742950" lvl="1" indent="-285750">
              <a:buFont typeface="Arial" panose="020B0604020202020204" pitchFamily="34" charset="0"/>
              <a:buChar char="•"/>
            </a:pPr>
            <a:r>
              <a:rPr lang="en-US" noProof="0" dirty="0">
                <a:solidFill>
                  <a:srgbClr val="000C34"/>
                </a:solidFill>
                <a:latin typeface="Arial Nova Cond" panose="020B0506020202020204" pitchFamily="34" charset="0"/>
              </a:rPr>
              <a:t>1994 – 2002 at </a:t>
            </a:r>
            <a:r>
              <a:rPr lang="en-US" noProof="0" dirty="0" err="1">
                <a:solidFill>
                  <a:srgbClr val="000C34"/>
                </a:solidFill>
                <a:latin typeface="Arial Nova Cond" panose="020B0506020202020204" pitchFamily="34" charset="0"/>
              </a:rPr>
              <a:t>Embamadre</a:t>
            </a: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000C34"/>
              </a:solidFill>
              <a:latin typeface="Arial Nova Cond" panose="020B0506020202020204" pitchFamily="34" charset="0"/>
            </a:endParaRPr>
          </a:p>
        </p:txBody>
      </p:sp>
      <p:sp>
        <p:nvSpPr>
          <p:cNvPr id="5" name="TextBox 4">
            <a:extLst>
              <a:ext uri="{FF2B5EF4-FFF2-40B4-BE49-F238E27FC236}">
                <a16:creationId xmlns:a16="http://schemas.microsoft.com/office/drawing/2014/main" id="{9AD3871F-A976-A3B8-E768-5920E9DB8242}"/>
              </a:ext>
            </a:extLst>
          </p:cNvPr>
          <p:cNvSpPr txBox="1"/>
          <p:nvPr/>
        </p:nvSpPr>
        <p:spPr>
          <a:xfrm>
            <a:off x="4403689" y="1043578"/>
            <a:ext cx="3815443" cy="2031325"/>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Calibration 2</a:t>
            </a: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Try to avoid problems simulating the correct behavior of the dam</a:t>
            </a:r>
          </a:p>
          <a:p>
            <a:pPr marL="742950" lvl="1" indent="-285750">
              <a:buFont typeface="Arial" panose="020B0604020202020204" pitchFamily="34" charset="0"/>
              <a:buChar char="•"/>
            </a:pPr>
            <a:r>
              <a:rPr lang="en-US" dirty="0">
                <a:solidFill>
                  <a:srgbClr val="000C34"/>
                </a:solidFill>
                <a:latin typeface="Arial Nova Cond" panose="020B0506020202020204" pitchFamily="34" charset="0"/>
              </a:rPr>
              <a:t>Avoid power shortages</a:t>
            </a:r>
          </a:p>
          <a:p>
            <a:pPr marL="742950" lvl="1" indent="-285750">
              <a:buFont typeface="Arial" panose="020B0604020202020204" pitchFamily="34" charset="0"/>
              <a:buChar char="•"/>
            </a:pPr>
            <a:r>
              <a:rPr lang="en-US" noProof="0" dirty="0">
                <a:solidFill>
                  <a:srgbClr val="000C34"/>
                </a:solidFill>
                <a:latin typeface="Arial Nova Cond" panose="020B0506020202020204" pitchFamily="34" charset="0"/>
              </a:rPr>
              <a:t>Avoid irrigation shortages</a:t>
            </a:r>
          </a:p>
          <a:p>
            <a:pPr marL="742950" lvl="1" indent="-285750">
              <a:buFont typeface="Arial" panose="020B0604020202020204" pitchFamily="34" charset="0"/>
              <a:buChar char="•"/>
            </a:pPr>
            <a:r>
              <a:rPr lang="en-US" dirty="0">
                <a:solidFill>
                  <a:srgbClr val="000C34"/>
                </a:solidFill>
                <a:latin typeface="Arial Nova Cond" panose="020B0506020202020204" pitchFamily="34" charset="0"/>
              </a:rPr>
              <a:t>Avoid overtopping</a:t>
            </a:r>
          </a:p>
          <a:p>
            <a:pPr marL="742950" lvl="1" indent="-285750">
              <a:buFont typeface="Arial" panose="020B0604020202020204" pitchFamily="34" charset="0"/>
              <a:buChar char="•"/>
            </a:pPr>
            <a:r>
              <a:rPr lang="en-US" noProof="0" dirty="0">
                <a:solidFill>
                  <a:srgbClr val="000C34"/>
                </a:solidFill>
                <a:latin typeface="Arial Nova Cond" panose="020B0506020202020204" pitchFamily="34" charset="0"/>
              </a:rPr>
              <a:t>…</a:t>
            </a:r>
          </a:p>
        </p:txBody>
      </p:sp>
      <p:pic>
        <p:nvPicPr>
          <p:cNvPr id="7" name="Graphic 6" descr="Badge Cross with solid fill">
            <a:extLst>
              <a:ext uri="{FF2B5EF4-FFF2-40B4-BE49-F238E27FC236}">
                <a16:creationId xmlns:a16="http://schemas.microsoft.com/office/drawing/2014/main" id="{B65C1E49-AFCF-5ABC-E8BD-1B7D9FE78C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5177" y="3525716"/>
            <a:ext cx="914400" cy="914400"/>
          </a:xfrm>
          <a:prstGeom prst="rect">
            <a:avLst/>
          </a:prstGeom>
        </p:spPr>
      </p:pic>
      <p:pic>
        <p:nvPicPr>
          <p:cNvPr id="9" name="Graphic 8" descr="Badge Tick1 with solid fill">
            <a:extLst>
              <a:ext uri="{FF2B5EF4-FFF2-40B4-BE49-F238E27FC236}">
                <a16:creationId xmlns:a16="http://schemas.microsoft.com/office/drawing/2014/main" id="{ACC2ECFF-964D-D09D-7F82-55ADC51B79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4210" y="3525716"/>
            <a:ext cx="914400" cy="914400"/>
          </a:xfrm>
          <a:prstGeom prst="rect">
            <a:avLst/>
          </a:prstGeom>
        </p:spPr>
      </p:pic>
    </p:spTree>
    <p:extLst>
      <p:ext uri="{BB962C8B-B14F-4D97-AF65-F5344CB8AC3E}">
        <p14:creationId xmlns:p14="http://schemas.microsoft.com/office/powerpoint/2010/main" val="24170698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027A-A881-1853-0B1D-9E67683B37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847104-CA64-3E8B-BF1C-E9396D49FE52}"/>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7D3E069D-F8DD-8A77-5526-5BDCF3CAB833}"/>
              </a:ext>
            </a:extLst>
          </p:cNvPr>
          <p:cNvSpPr>
            <a:spLocks noGrp="1"/>
          </p:cNvSpPr>
          <p:nvPr>
            <p:ph type="body" sz="quarter" idx="12"/>
          </p:nvPr>
        </p:nvSpPr>
        <p:spPr>
          <a:xfrm>
            <a:off x="228600" y="427038"/>
            <a:ext cx="7523163" cy="460375"/>
          </a:xfrm>
        </p:spPr>
        <p:txBody>
          <a:bodyPr/>
          <a:lstStyle/>
          <a:p>
            <a:r>
              <a:rPr lang="en-US" noProof="0" dirty="0"/>
              <a:t>5.4 Calibration</a:t>
            </a:r>
          </a:p>
        </p:txBody>
      </p:sp>
      <p:pic>
        <p:nvPicPr>
          <p:cNvPr id="6" name="Picture 5">
            <a:extLst>
              <a:ext uri="{FF2B5EF4-FFF2-40B4-BE49-F238E27FC236}">
                <a16:creationId xmlns:a16="http://schemas.microsoft.com/office/drawing/2014/main" id="{B7E892FE-8C9F-C443-13DD-4E129F25097F}"/>
              </a:ext>
            </a:extLst>
          </p:cNvPr>
          <p:cNvPicPr>
            <a:picLocks noChangeAspect="1"/>
          </p:cNvPicPr>
          <p:nvPr/>
        </p:nvPicPr>
        <p:blipFill>
          <a:blip r:embed="rId3"/>
          <a:stretch>
            <a:fillRect/>
          </a:stretch>
        </p:blipFill>
        <p:spPr>
          <a:xfrm>
            <a:off x="7886700" y="0"/>
            <a:ext cx="1257300" cy="1295400"/>
          </a:xfrm>
          <a:prstGeom prst="rect">
            <a:avLst/>
          </a:prstGeom>
        </p:spPr>
      </p:pic>
      <p:sp>
        <p:nvSpPr>
          <p:cNvPr id="10" name="TextBox 9">
            <a:extLst>
              <a:ext uri="{FF2B5EF4-FFF2-40B4-BE49-F238E27FC236}">
                <a16:creationId xmlns:a16="http://schemas.microsoft.com/office/drawing/2014/main" id="{88BF22BC-56DD-BC3B-5E77-06809A2FDC33}"/>
              </a:ext>
            </a:extLst>
          </p:cNvPr>
          <p:cNvSpPr txBox="1"/>
          <p:nvPr/>
        </p:nvSpPr>
        <p:spPr>
          <a:xfrm>
            <a:off x="411041" y="1043578"/>
            <a:ext cx="4602772" cy="1200329"/>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modify GUIDE CURVE</a:t>
            </a:r>
            <a:endParaRPr lang="en-US" dirty="0">
              <a:solidFill>
                <a:srgbClr val="000C34"/>
              </a:solidFill>
              <a:latin typeface="Arial Nova Cond" panose="020B0506020202020204" pitchFamily="34" charset="0"/>
            </a:endParaRPr>
          </a:p>
          <a:p>
            <a:r>
              <a:rPr lang="en-US" b="1" dirty="0">
                <a:solidFill>
                  <a:srgbClr val="000C34"/>
                </a:solidFill>
                <a:latin typeface="Arial Nova Cond" panose="020B0506020202020204" pitchFamily="34" charset="0"/>
              </a:rPr>
              <a:t>PROBLEMS:</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Dam overtopping</a:t>
            </a:r>
            <a:endParaRPr lang="en-US" noProof="0" dirty="0">
              <a:solidFill>
                <a:srgbClr val="000C34"/>
              </a:solidFill>
              <a:latin typeface="Arial Nova Cond" panose="020B0506020202020204" pitchFamily="34" charset="0"/>
            </a:endParaRPr>
          </a:p>
          <a:p>
            <a:pPr marL="285750" indent="-285750">
              <a:buFont typeface="Arial" panose="020B0604020202020204" pitchFamily="34" charset="0"/>
              <a:buChar char="•"/>
            </a:pPr>
            <a:endParaRPr lang="en-US" dirty="0">
              <a:solidFill>
                <a:srgbClr val="000C34"/>
              </a:solidFill>
              <a:latin typeface="Arial Nova Cond" panose="020B0506020202020204" pitchFamily="34" charset="0"/>
            </a:endParaRPr>
          </a:p>
        </p:txBody>
      </p:sp>
      <p:sp>
        <p:nvSpPr>
          <p:cNvPr id="11" name="Arrow: Down 10">
            <a:extLst>
              <a:ext uri="{FF2B5EF4-FFF2-40B4-BE49-F238E27FC236}">
                <a16:creationId xmlns:a16="http://schemas.microsoft.com/office/drawing/2014/main" id="{FD0E5001-7BD9-B645-9AB8-D8FD3FE3A950}"/>
              </a:ext>
            </a:extLst>
          </p:cNvPr>
          <p:cNvSpPr/>
          <p:nvPr/>
        </p:nvSpPr>
        <p:spPr>
          <a:xfrm rot="16200000">
            <a:off x="3676860" y="1399971"/>
            <a:ext cx="484632" cy="5170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latin typeface="Arial Nova Cond" panose="020B0506020202020204" pitchFamily="34" charset="0"/>
            </a:endParaRPr>
          </a:p>
        </p:txBody>
      </p:sp>
      <p:pic>
        <p:nvPicPr>
          <p:cNvPr id="13" name="Picture 12">
            <a:extLst>
              <a:ext uri="{FF2B5EF4-FFF2-40B4-BE49-F238E27FC236}">
                <a16:creationId xmlns:a16="http://schemas.microsoft.com/office/drawing/2014/main" id="{0CD8AEE7-930B-8190-E474-45F105435C89}"/>
              </a:ext>
            </a:extLst>
          </p:cNvPr>
          <p:cNvPicPr>
            <a:picLocks noChangeAspect="1"/>
          </p:cNvPicPr>
          <p:nvPr/>
        </p:nvPicPr>
        <p:blipFill>
          <a:blip r:embed="rId4"/>
          <a:stretch>
            <a:fillRect/>
          </a:stretch>
        </p:blipFill>
        <p:spPr>
          <a:xfrm>
            <a:off x="1172956" y="2338672"/>
            <a:ext cx="6798087" cy="2949290"/>
          </a:xfrm>
          <a:prstGeom prst="rect">
            <a:avLst/>
          </a:prstGeom>
        </p:spPr>
      </p:pic>
      <p:sp>
        <p:nvSpPr>
          <p:cNvPr id="5" name="CasellaDiTesto 4">
            <a:extLst>
              <a:ext uri="{FF2B5EF4-FFF2-40B4-BE49-F238E27FC236}">
                <a16:creationId xmlns:a16="http://schemas.microsoft.com/office/drawing/2014/main" id="{A927D481-1F43-D8E1-8CCC-6095D2454749}"/>
              </a:ext>
            </a:extLst>
          </p:cNvPr>
          <p:cNvSpPr txBox="1"/>
          <p:nvPr/>
        </p:nvSpPr>
        <p:spPr>
          <a:xfrm>
            <a:off x="4680119" y="1355371"/>
            <a:ext cx="4593514" cy="923330"/>
          </a:xfrm>
          <a:prstGeom prst="rect">
            <a:avLst/>
          </a:prstGeom>
          <a:noFill/>
        </p:spPr>
        <p:txBody>
          <a:bodyPr wrap="square">
            <a:spAutoFit/>
          </a:bodyPr>
          <a:lstStyle/>
          <a:p>
            <a:r>
              <a:rPr lang="en-US" b="1" noProof="0" dirty="0">
                <a:solidFill>
                  <a:srgbClr val="000C34"/>
                </a:solidFill>
                <a:latin typeface="Arial Nova Cond" panose="020B0506020202020204" pitchFamily="34" charset="0"/>
              </a:rPr>
              <a:t>ACTIONS:</a:t>
            </a:r>
          </a:p>
          <a:p>
            <a:pPr marL="285750" indent="-285750">
              <a:buFont typeface="Arial" panose="020B0604020202020204" pitchFamily="34" charset="0"/>
              <a:buChar char="•"/>
            </a:pPr>
            <a:r>
              <a:rPr lang="en-US" noProof="0" dirty="0">
                <a:solidFill>
                  <a:srgbClr val="000C34"/>
                </a:solidFill>
                <a:latin typeface="Arial Nova Cond" panose="020B0506020202020204" pitchFamily="34" charset="0"/>
              </a:rPr>
              <a:t>Save enough space to store floods</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Modify the guide curve</a:t>
            </a:r>
          </a:p>
        </p:txBody>
      </p:sp>
    </p:spTree>
    <p:extLst>
      <p:ext uri="{BB962C8B-B14F-4D97-AF65-F5344CB8AC3E}">
        <p14:creationId xmlns:p14="http://schemas.microsoft.com/office/powerpoint/2010/main" val="16078772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CDF9-5004-C937-43C9-C8CEE4B6C22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B662D09-74F5-92FF-4891-52DDCF463A68}"/>
              </a:ext>
            </a:extLst>
          </p:cNvPr>
          <p:cNvPicPr>
            <a:picLocks noChangeAspect="1"/>
          </p:cNvPicPr>
          <p:nvPr/>
        </p:nvPicPr>
        <p:blipFill>
          <a:blip r:embed="rId3"/>
          <a:stretch>
            <a:fillRect/>
          </a:stretch>
        </p:blipFill>
        <p:spPr>
          <a:xfrm>
            <a:off x="334109" y="1425950"/>
            <a:ext cx="8499962" cy="3687633"/>
          </a:xfrm>
          <a:prstGeom prst="rect">
            <a:avLst/>
          </a:prstGeom>
        </p:spPr>
      </p:pic>
      <p:sp>
        <p:nvSpPr>
          <p:cNvPr id="2" name="Text Placeholder 1">
            <a:extLst>
              <a:ext uri="{FF2B5EF4-FFF2-40B4-BE49-F238E27FC236}">
                <a16:creationId xmlns:a16="http://schemas.microsoft.com/office/drawing/2014/main" id="{ED34AC12-D4C3-3472-CB7B-B6EBF1E4494C}"/>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9D7975FD-B4CD-D7C6-B53A-F1A6C4C544D3}"/>
              </a:ext>
            </a:extLst>
          </p:cNvPr>
          <p:cNvSpPr>
            <a:spLocks noGrp="1"/>
          </p:cNvSpPr>
          <p:nvPr>
            <p:ph type="body" sz="quarter" idx="12"/>
          </p:nvPr>
        </p:nvSpPr>
        <p:spPr>
          <a:xfrm>
            <a:off x="228600" y="427038"/>
            <a:ext cx="7523163" cy="460375"/>
          </a:xfrm>
        </p:spPr>
        <p:txBody>
          <a:bodyPr/>
          <a:lstStyle/>
          <a:p>
            <a:r>
              <a:rPr lang="en-US" noProof="0" dirty="0"/>
              <a:t>5.4 Calibration</a:t>
            </a:r>
          </a:p>
        </p:txBody>
      </p:sp>
      <p:pic>
        <p:nvPicPr>
          <p:cNvPr id="6" name="Picture 5">
            <a:extLst>
              <a:ext uri="{FF2B5EF4-FFF2-40B4-BE49-F238E27FC236}">
                <a16:creationId xmlns:a16="http://schemas.microsoft.com/office/drawing/2014/main" id="{F97E69CA-B7CF-174B-0E46-993A0954B5E5}"/>
              </a:ext>
            </a:extLst>
          </p:cNvPr>
          <p:cNvPicPr>
            <a:picLocks noChangeAspect="1"/>
          </p:cNvPicPr>
          <p:nvPr/>
        </p:nvPicPr>
        <p:blipFill>
          <a:blip r:embed="rId4"/>
          <a:stretch>
            <a:fillRect/>
          </a:stretch>
        </p:blipFill>
        <p:spPr>
          <a:xfrm>
            <a:off x="7886700" y="0"/>
            <a:ext cx="1257300" cy="1295400"/>
          </a:xfrm>
          <a:prstGeom prst="rect">
            <a:avLst/>
          </a:prstGeom>
        </p:spPr>
      </p:pic>
      <p:sp>
        <p:nvSpPr>
          <p:cNvPr id="10" name="TextBox 9">
            <a:extLst>
              <a:ext uri="{FF2B5EF4-FFF2-40B4-BE49-F238E27FC236}">
                <a16:creationId xmlns:a16="http://schemas.microsoft.com/office/drawing/2014/main" id="{9EA8D122-47B8-0F8C-2D38-9B3879093724}"/>
              </a:ext>
            </a:extLst>
          </p:cNvPr>
          <p:cNvSpPr txBox="1"/>
          <p:nvPr/>
        </p:nvSpPr>
        <p:spPr>
          <a:xfrm>
            <a:off x="411041" y="1043578"/>
            <a:ext cx="4602772" cy="369332"/>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modify GUIDE CURVE</a:t>
            </a:r>
            <a:endParaRPr lang="en-US" dirty="0">
              <a:solidFill>
                <a:srgbClr val="000C34"/>
              </a:solidFill>
              <a:latin typeface="Arial Nova Cond" panose="020B0506020202020204" pitchFamily="34" charset="0"/>
            </a:endParaRPr>
          </a:p>
        </p:txBody>
      </p:sp>
      <p:sp>
        <p:nvSpPr>
          <p:cNvPr id="7" name="Rectangle: Rounded Corners 6">
            <a:extLst>
              <a:ext uri="{FF2B5EF4-FFF2-40B4-BE49-F238E27FC236}">
                <a16:creationId xmlns:a16="http://schemas.microsoft.com/office/drawing/2014/main" id="{1D40AC72-6A90-D2F1-C0CF-C2BEF3B5185A}"/>
              </a:ext>
            </a:extLst>
          </p:cNvPr>
          <p:cNvSpPr/>
          <p:nvPr/>
        </p:nvSpPr>
        <p:spPr>
          <a:xfrm>
            <a:off x="2945423" y="3596054"/>
            <a:ext cx="729762" cy="37806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8" name="Rectangle: Rounded Corners 7">
            <a:extLst>
              <a:ext uri="{FF2B5EF4-FFF2-40B4-BE49-F238E27FC236}">
                <a16:creationId xmlns:a16="http://schemas.microsoft.com/office/drawing/2014/main" id="{E3DBCF6B-43A1-83B2-A5E4-B2C98037DAEC}"/>
              </a:ext>
            </a:extLst>
          </p:cNvPr>
          <p:cNvSpPr/>
          <p:nvPr/>
        </p:nvSpPr>
        <p:spPr>
          <a:xfrm>
            <a:off x="6286499" y="3596053"/>
            <a:ext cx="729762" cy="37806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9" name="TextBox 8">
            <a:extLst>
              <a:ext uri="{FF2B5EF4-FFF2-40B4-BE49-F238E27FC236}">
                <a16:creationId xmlns:a16="http://schemas.microsoft.com/office/drawing/2014/main" id="{D5E61C11-ED96-3C16-0FCF-7CD3BA76A28B}"/>
              </a:ext>
            </a:extLst>
          </p:cNvPr>
          <p:cNvSpPr txBox="1"/>
          <p:nvPr/>
        </p:nvSpPr>
        <p:spPr>
          <a:xfrm>
            <a:off x="4113335" y="2456592"/>
            <a:ext cx="1957752"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a:latin typeface="Arial Nova Cond" panose="020B0506020202020204" pitchFamily="34" charset="0"/>
              </a:rPr>
              <a:t>Force the dam to release more water in </a:t>
            </a:r>
            <a:r>
              <a:rPr lang="it-IT" dirty="0" err="1">
                <a:latin typeface="Arial Nova Cond" panose="020B0506020202020204" pitchFamily="34" charset="0"/>
              </a:rPr>
              <a:t>summer</a:t>
            </a:r>
            <a:r>
              <a:rPr lang="it-IT" dirty="0">
                <a:latin typeface="Arial Nova Cond" panose="020B0506020202020204" pitchFamily="34" charset="0"/>
              </a:rPr>
              <a:t> by </a:t>
            </a:r>
            <a:r>
              <a:rPr lang="it-IT" dirty="0" err="1">
                <a:latin typeface="Arial Nova Cond" panose="020B0506020202020204" pitchFamily="34" charset="0"/>
              </a:rPr>
              <a:t>lowering</a:t>
            </a:r>
            <a:r>
              <a:rPr lang="it-IT" dirty="0">
                <a:latin typeface="Arial Nova Cond" panose="020B0506020202020204" pitchFamily="34" charset="0"/>
              </a:rPr>
              <a:t> the GC</a:t>
            </a:r>
            <a:endParaRPr lang="en-US" dirty="0">
              <a:latin typeface="Arial Nova Cond" panose="020B0506020202020204" pitchFamily="34" charset="0"/>
            </a:endParaRPr>
          </a:p>
        </p:txBody>
      </p:sp>
      <p:cxnSp>
        <p:nvCxnSpPr>
          <p:cNvPr id="14" name="Straight Arrow Connector 13">
            <a:extLst>
              <a:ext uri="{FF2B5EF4-FFF2-40B4-BE49-F238E27FC236}">
                <a16:creationId xmlns:a16="http://schemas.microsoft.com/office/drawing/2014/main" id="{0262C55A-DD21-B072-09EC-F9259F58504B}"/>
              </a:ext>
            </a:extLst>
          </p:cNvPr>
          <p:cNvCxnSpPr>
            <a:cxnSpLocks/>
            <a:stCxn id="9" idx="1"/>
          </p:cNvCxnSpPr>
          <p:nvPr/>
        </p:nvCxnSpPr>
        <p:spPr>
          <a:xfrm flipH="1">
            <a:off x="3516923" y="3056757"/>
            <a:ext cx="596412" cy="83823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D8EAEB07-7070-85A3-F752-B866A94289E6}"/>
              </a:ext>
            </a:extLst>
          </p:cNvPr>
          <p:cNvCxnSpPr>
            <a:cxnSpLocks/>
            <a:stCxn id="9" idx="3"/>
          </p:cNvCxnSpPr>
          <p:nvPr/>
        </p:nvCxnSpPr>
        <p:spPr>
          <a:xfrm>
            <a:off x="6071087" y="3056757"/>
            <a:ext cx="786912" cy="73071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149648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C54E-57D4-D59D-C57D-A55A95270F9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80216C-BDE4-E1AE-0E5C-D1810D2EC7CB}"/>
              </a:ext>
            </a:extLst>
          </p:cNvPr>
          <p:cNvPicPr>
            <a:picLocks noChangeAspect="1"/>
          </p:cNvPicPr>
          <p:nvPr/>
        </p:nvPicPr>
        <p:blipFill>
          <a:blip r:embed="rId3"/>
          <a:stretch>
            <a:fillRect/>
          </a:stretch>
        </p:blipFill>
        <p:spPr>
          <a:xfrm>
            <a:off x="2989385" y="1640542"/>
            <a:ext cx="5952392" cy="3538135"/>
          </a:xfrm>
          <a:prstGeom prst="rect">
            <a:avLst/>
          </a:prstGeom>
        </p:spPr>
      </p:pic>
      <p:sp>
        <p:nvSpPr>
          <p:cNvPr id="2" name="Text Placeholder 1">
            <a:extLst>
              <a:ext uri="{FF2B5EF4-FFF2-40B4-BE49-F238E27FC236}">
                <a16:creationId xmlns:a16="http://schemas.microsoft.com/office/drawing/2014/main" id="{ED827FEF-A9E8-D042-040E-AFACDCD8B854}"/>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B28C9B7E-D947-3CF9-3B52-6778BAEAD891}"/>
              </a:ext>
            </a:extLst>
          </p:cNvPr>
          <p:cNvSpPr>
            <a:spLocks noGrp="1"/>
          </p:cNvSpPr>
          <p:nvPr>
            <p:ph type="body" sz="quarter" idx="12"/>
          </p:nvPr>
        </p:nvSpPr>
        <p:spPr>
          <a:xfrm>
            <a:off x="228600" y="427038"/>
            <a:ext cx="7523163" cy="460375"/>
          </a:xfrm>
        </p:spPr>
        <p:txBody>
          <a:bodyPr/>
          <a:lstStyle/>
          <a:p>
            <a:r>
              <a:rPr lang="en-US" noProof="0" dirty="0"/>
              <a:t>5.4 Calibration</a:t>
            </a:r>
          </a:p>
        </p:txBody>
      </p:sp>
      <p:pic>
        <p:nvPicPr>
          <p:cNvPr id="6" name="Picture 5">
            <a:extLst>
              <a:ext uri="{FF2B5EF4-FFF2-40B4-BE49-F238E27FC236}">
                <a16:creationId xmlns:a16="http://schemas.microsoft.com/office/drawing/2014/main" id="{A8F560BF-1951-ECC6-794A-DFCBB1F2AA6A}"/>
              </a:ext>
            </a:extLst>
          </p:cNvPr>
          <p:cNvPicPr>
            <a:picLocks noChangeAspect="1"/>
          </p:cNvPicPr>
          <p:nvPr/>
        </p:nvPicPr>
        <p:blipFill>
          <a:blip r:embed="rId4"/>
          <a:stretch>
            <a:fillRect/>
          </a:stretch>
        </p:blipFill>
        <p:spPr>
          <a:xfrm>
            <a:off x="7886700" y="0"/>
            <a:ext cx="1257300" cy="1295400"/>
          </a:xfrm>
          <a:prstGeom prst="rect">
            <a:avLst/>
          </a:prstGeom>
        </p:spPr>
      </p:pic>
      <p:sp>
        <p:nvSpPr>
          <p:cNvPr id="10" name="TextBox 9">
            <a:extLst>
              <a:ext uri="{FF2B5EF4-FFF2-40B4-BE49-F238E27FC236}">
                <a16:creationId xmlns:a16="http://schemas.microsoft.com/office/drawing/2014/main" id="{C768852D-C7C8-2BB9-C17D-32F7270044B5}"/>
              </a:ext>
            </a:extLst>
          </p:cNvPr>
          <p:cNvSpPr txBox="1"/>
          <p:nvPr/>
        </p:nvSpPr>
        <p:spPr>
          <a:xfrm>
            <a:off x="411041" y="1043578"/>
            <a:ext cx="4602772" cy="2031325"/>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modify GUIDE CURVE</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Right click on the dam</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Edit</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Operations tab</a:t>
            </a: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Change the guide curve</a:t>
            </a:r>
          </a:p>
          <a:p>
            <a:pPr marL="285750" indent="-285750">
              <a:buFont typeface="Arial" panose="020B0604020202020204" pitchFamily="34" charset="0"/>
              <a:buChar char="•"/>
            </a:pP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Check the plots </a:t>
            </a:r>
          </a:p>
        </p:txBody>
      </p:sp>
    </p:spTree>
    <p:extLst>
      <p:ext uri="{BB962C8B-B14F-4D97-AF65-F5344CB8AC3E}">
        <p14:creationId xmlns:p14="http://schemas.microsoft.com/office/powerpoint/2010/main" val="29928684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70BE8-28B8-2020-C930-B924DEDBC8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24CF8C-EE9D-A5EF-433E-B03F4AE97B24}"/>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AFFF5432-9E1A-2033-EEB3-107DCC274B7A}"/>
              </a:ext>
            </a:extLst>
          </p:cNvPr>
          <p:cNvSpPr>
            <a:spLocks noGrp="1"/>
          </p:cNvSpPr>
          <p:nvPr>
            <p:ph type="body" sz="quarter" idx="12"/>
          </p:nvPr>
        </p:nvSpPr>
        <p:spPr>
          <a:xfrm>
            <a:off x="228600" y="427038"/>
            <a:ext cx="7523163" cy="460375"/>
          </a:xfrm>
        </p:spPr>
        <p:txBody>
          <a:bodyPr/>
          <a:lstStyle/>
          <a:p>
            <a:r>
              <a:rPr lang="en-US" noProof="0" dirty="0"/>
              <a:t>5.4 Calibration</a:t>
            </a:r>
          </a:p>
        </p:txBody>
      </p:sp>
      <p:pic>
        <p:nvPicPr>
          <p:cNvPr id="6" name="Picture 5">
            <a:extLst>
              <a:ext uri="{FF2B5EF4-FFF2-40B4-BE49-F238E27FC236}">
                <a16:creationId xmlns:a16="http://schemas.microsoft.com/office/drawing/2014/main" id="{478BE145-7536-D7CA-E7AC-FCA887265036}"/>
              </a:ext>
            </a:extLst>
          </p:cNvPr>
          <p:cNvPicPr>
            <a:picLocks noChangeAspect="1"/>
          </p:cNvPicPr>
          <p:nvPr/>
        </p:nvPicPr>
        <p:blipFill>
          <a:blip r:embed="rId3"/>
          <a:stretch>
            <a:fillRect/>
          </a:stretch>
        </p:blipFill>
        <p:spPr>
          <a:xfrm>
            <a:off x="7886700" y="0"/>
            <a:ext cx="1257300" cy="1295400"/>
          </a:xfrm>
          <a:prstGeom prst="rect">
            <a:avLst/>
          </a:prstGeom>
        </p:spPr>
      </p:pic>
      <p:sp>
        <p:nvSpPr>
          <p:cNvPr id="10" name="TextBox 9">
            <a:extLst>
              <a:ext uri="{FF2B5EF4-FFF2-40B4-BE49-F238E27FC236}">
                <a16:creationId xmlns:a16="http://schemas.microsoft.com/office/drawing/2014/main" id="{F568659F-61C7-5E59-F32F-D566DC28B73D}"/>
              </a:ext>
            </a:extLst>
          </p:cNvPr>
          <p:cNvSpPr txBox="1"/>
          <p:nvPr/>
        </p:nvSpPr>
        <p:spPr>
          <a:xfrm>
            <a:off x="411041" y="1043578"/>
            <a:ext cx="4602772" cy="646331"/>
          </a:xfrm>
          <a:prstGeom prst="rect">
            <a:avLst/>
          </a:prstGeom>
          <a:noFill/>
        </p:spPr>
        <p:txBody>
          <a:bodyPr wrap="square">
            <a:spAutoFit/>
          </a:bodyPr>
          <a:lstStyle/>
          <a:p>
            <a:r>
              <a:rPr lang="en-US" b="1" i="1" noProof="0" dirty="0">
                <a:solidFill>
                  <a:srgbClr val="000C34"/>
                </a:solidFill>
                <a:latin typeface="Arial Nova Cond" panose="020B0506020202020204" pitchFamily="34" charset="0"/>
              </a:rPr>
              <a:t>Exercise: modify GUIDE CURVE</a:t>
            </a:r>
            <a:endParaRPr lang="en-US" dirty="0">
              <a:solidFill>
                <a:srgbClr val="000C34"/>
              </a:solidFill>
              <a:latin typeface="Arial Nova Cond" panose="020B0506020202020204" pitchFamily="34" charset="0"/>
            </a:endParaRPr>
          </a:p>
          <a:p>
            <a:pPr marL="285750" indent="-285750">
              <a:buFont typeface="Arial" panose="020B0604020202020204" pitchFamily="34" charset="0"/>
              <a:buChar char="•"/>
            </a:pPr>
            <a:r>
              <a:rPr lang="en-US" dirty="0">
                <a:solidFill>
                  <a:srgbClr val="000C34"/>
                </a:solidFill>
                <a:latin typeface="Arial Nova Cond" panose="020B0506020202020204" pitchFamily="34" charset="0"/>
              </a:rPr>
              <a:t>Check the level plots </a:t>
            </a:r>
          </a:p>
        </p:txBody>
      </p:sp>
      <p:pic>
        <p:nvPicPr>
          <p:cNvPr id="7" name="Picture 6">
            <a:extLst>
              <a:ext uri="{FF2B5EF4-FFF2-40B4-BE49-F238E27FC236}">
                <a16:creationId xmlns:a16="http://schemas.microsoft.com/office/drawing/2014/main" id="{CAC3E0F8-C029-D127-8CFD-3D8C5382F784}"/>
              </a:ext>
            </a:extLst>
          </p:cNvPr>
          <p:cNvPicPr>
            <a:picLocks noChangeAspect="1"/>
          </p:cNvPicPr>
          <p:nvPr/>
        </p:nvPicPr>
        <p:blipFill>
          <a:blip r:embed="rId4"/>
          <a:stretch>
            <a:fillRect/>
          </a:stretch>
        </p:blipFill>
        <p:spPr>
          <a:xfrm>
            <a:off x="1951893" y="1846074"/>
            <a:ext cx="6805246" cy="3074346"/>
          </a:xfrm>
          <a:prstGeom prst="rect">
            <a:avLst/>
          </a:prstGeom>
        </p:spPr>
      </p:pic>
      <p:sp>
        <p:nvSpPr>
          <p:cNvPr id="8" name="Oval 7">
            <a:extLst>
              <a:ext uri="{FF2B5EF4-FFF2-40B4-BE49-F238E27FC236}">
                <a16:creationId xmlns:a16="http://schemas.microsoft.com/office/drawing/2014/main" id="{FE3FC0CD-8552-0FF6-1C2F-14D21E513145}"/>
              </a:ext>
            </a:extLst>
          </p:cNvPr>
          <p:cNvSpPr/>
          <p:nvPr/>
        </p:nvSpPr>
        <p:spPr>
          <a:xfrm>
            <a:off x="4193931" y="2118946"/>
            <a:ext cx="756138" cy="51874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9" name="Oval 8">
            <a:extLst>
              <a:ext uri="{FF2B5EF4-FFF2-40B4-BE49-F238E27FC236}">
                <a16:creationId xmlns:a16="http://schemas.microsoft.com/office/drawing/2014/main" id="{2F0EAAF7-0CF1-9CE8-25AE-87263A556F48}"/>
              </a:ext>
            </a:extLst>
          </p:cNvPr>
          <p:cNvSpPr/>
          <p:nvPr/>
        </p:nvSpPr>
        <p:spPr>
          <a:xfrm>
            <a:off x="7130562" y="2080457"/>
            <a:ext cx="756138" cy="51874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1" name="Oval 10">
            <a:extLst>
              <a:ext uri="{FF2B5EF4-FFF2-40B4-BE49-F238E27FC236}">
                <a16:creationId xmlns:a16="http://schemas.microsoft.com/office/drawing/2014/main" id="{08014A55-436E-4E67-10D8-7EE79CA5B484}"/>
              </a:ext>
            </a:extLst>
          </p:cNvPr>
          <p:cNvSpPr/>
          <p:nvPr/>
        </p:nvSpPr>
        <p:spPr>
          <a:xfrm>
            <a:off x="4193931" y="3757246"/>
            <a:ext cx="756138" cy="51874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2" name="Oval 11">
            <a:extLst>
              <a:ext uri="{FF2B5EF4-FFF2-40B4-BE49-F238E27FC236}">
                <a16:creationId xmlns:a16="http://schemas.microsoft.com/office/drawing/2014/main" id="{1CBC346A-3592-25C4-7187-DEDD1F0EB5D4}"/>
              </a:ext>
            </a:extLst>
          </p:cNvPr>
          <p:cNvSpPr/>
          <p:nvPr/>
        </p:nvSpPr>
        <p:spPr>
          <a:xfrm>
            <a:off x="7130562" y="3757246"/>
            <a:ext cx="756138" cy="518746"/>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Nova Cond" panose="020B0506020202020204" pitchFamily="34" charset="0"/>
            </a:endParaRPr>
          </a:p>
        </p:txBody>
      </p:sp>
      <p:sp>
        <p:nvSpPr>
          <p:cNvPr id="13" name="TextBox 12">
            <a:extLst>
              <a:ext uri="{FF2B5EF4-FFF2-40B4-BE49-F238E27FC236}">
                <a16:creationId xmlns:a16="http://schemas.microsoft.com/office/drawing/2014/main" id="{B67715C4-010C-FE5B-BA17-393386DB7A63}"/>
              </a:ext>
            </a:extLst>
          </p:cNvPr>
          <p:cNvSpPr txBox="1"/>
          <p:nvPr/>
        </p:nvSpPr>
        <p:spPr>
          <a:xfrm>
            <a:off x="5061439" y="1821884"/>
            <a:ext cx="195775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err="1">
                <a:latin typeface="Arial Nova Cond" panose="020B0506020202020204" pitchFamily="34" charset="0"/>
              </a:rPr>
              <a:t>Overtop</a:t>
            </a:r>
            <a:endParaRPr lang="en-US" dirty="0">
              <a:latin typeface="Arial Nova Cond" panose="020B0506020202020204" pitchFamily="34" charset="0"/>
            </a:endParaRPr>
          </a:p>
        </p:txBody>
      </p:sp>
      <p:sp>
        <p:nvSpPr>
          <p:cNvPr id="14" name="TextBox 13">
            <a:extLst>
              <a:ext uri="{FF2B5EF4-FFF2-40B4-BE49-F238E27FC236}">
                <a16:creationId xmlns:a16="http://schemas.microsoft.com/office/drawing/2014/main" id="{4B79080C-79AF-BE6F-AD65-D6B3BE04B9E7}"/>
              </a:ext>
            </a:extLst>
          </p:cNvPr>
          <p:cNvSpPr txBox="1"/>
          <p:nvPr/>
        </p:nvSpPr>
        <p:spPr>
          <a:xfrm>
            <a:off x="5061439" y="3495019"/>
            <a:ext cx="195775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a:latin typeface="Arial Nova Cond" panose="020B0506020202020204" pitchFamily="34" charset="0"/>
              </a:rPr>
              <a:t>Flood control</a:t>
            </a:r>
            <a:endParaRPr lang="en-US" dirty="0">
              <a:latin typeface="Arial Nova Cond" panose="020B0506020202020204" pitchFamily="34" charset="0"/>
            </a:endParaRPr>
          </a:p>
        </p:txBody>
      </p:sp>
    </p:spTree>
    <p:extLst>
      <p:ext uri="{BB962C8B-B14F-4D97-AF65-F5344CB8AC3E}">
        <p14:creationId xmlns:p14="http://schemas.microsoft.com/office/powerpoint/2010/main" val="2077912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3D3F4-945B-17BA-2499-1FE39F9706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CEB956-F100-1CA8-154D-498D4B9D536B}"/>
              </a:ext>
            </a:extLst>
          </p:cNvPr>
          <p:cNvPicPr>
            <a:picLocks noChangeAspect="1"/>
          </p:cNvPicPr>
          <p:nvPr/>
        </p:nvPicPr>
        <p:blipFill>
          <a:blip r:embed="rId3"/>
          <a:stretch>
            <a:fillRect/>
          </a:stretch>
        </p:blipFill>
        <p:spPr>
          <a:xfrm>
            <a:off x="3974122" y="1750060"/>
            <a:ext cx="4076505" cy="3235133"/>
          </a:xfrm>
          <a:prstGeom prst="rect">
            <a:avLst/>
          </a:prstGeom>
        </p:spPr>
      </p:pic>
      <p:sp>
        <p:nvSpPr>
          <p:cNvPr id="2" name="Text Placeholder 1">
            <a:extLst>
              <a:ext uri="{FF2B5EF4-FFF2-40B4-BE49-F238E27FC236}">
                <a16:creationId xmlns:a16="http://schemas.microsoft.com/office/drawing/2014/main" id="{9B4D63EB-ED59-CA60-1A9C-9926002767B2}"/>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9A7DAABF-A2C7-AAC5-1B55-1C80B787029D}"/>
              </a:ext>
            </a:extLst>
          </p:cNvPr>
          <p:cNvSpPr>
            <a:spLocks noGrp="1"/>
          </p:cNvSpPr>
          <p:nvPr>
            <p:ph type="body" sz="quarter" idx="12"/>
          </p:nvPr>
        </p:nvSpPr>
        <p:spPr>
          <a:xfrm>
            <a:off x="228600" y="427038"/>
            <a:ext cx="7523163" cy="460375"/>
          </a:xfrm>
        </p:spPr>
        <p:txBody>
          <a:bodyPr/>
          <a:lstStyle/>
          <a:p>
            <a:r>
              <a:rPr lang="en-US" noProof="0" dirty="0"/>
              <a:t>5.4 Calibration</a:t>
            </a:r>
          </a:p>
        </p:txBody>
      </p:sp>
      <p:pic>
        <p:nvPicPr>
          <p:cNvPr id="6" name="Picture 5">
            <a:extLst>
              <a:ext uri="{FF2B5EF4-FFF2-40B4-BE49-F238E27FC236}">
                <a16:creationId xmlns:a16="http://schemas.microsoft.com/office/drawing/2014/main" id="{3653FF88-8B53-00C6-AF63-7AE5DD919C3C}"/>
              </a:ext>
            </a:extLst>
          </p:cNvPr>
          <p:cNvPicPr>
            <a:picLocks noChangeAspect="1"/>
          </p:cNvPicPr>
          <p:nvPr/>
        </p:nvPicPr>
        <p:blipFill>
          <a:blip r:embed="rId4"/>
          <a:stretch>
            <a:fillRect/>
          </a:stretch>
        </p:blipFill>
        <p:spPr>
          <a:xfrm>
            <a:off x="7886700" y="0"/>
            <a:ext cx="1257300" cy="1295400"/>
          </a:xfrm>
          <a:prstGeom prst="rect">
            <a:avLst/>
          </a:prstGeom>
        </p:spPr>
      </p:pic>
      <p:sp>
        <p:nvSpPr>
          <p:cNvPr id="10" name="TextBox 9">
            <a:extLst>
              <a:ext uri="{FF2B5EF4-FFF2-40B4-BE49-F238E27FC236}">
                <a16:creationId xmlns:a16="http://schemas.microsoft.com/office/drawing/2014/main" id="{62AE39D6-4ADA-C207-6493-1EE3B5C47AD2}"/>
              </a:ext>
            </a:extLst>
          </p:cNvPr>
          <p:cNvSpPr txBox="1"/>
          <p:nvPr/>
        </p:nvSpPr>
        <p:spPr>
          <a:xfrm>
            <a:off x="411041" y="1043578"/>
            <a:ext cx="3290521" cy="1477328"/>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modify GUIDE CURVE</a:t>
            </a:r>
            <a:endParaRPr lang="en-US" dirty="0">
              <a:solidFill>
                <a:schemeClr val="accent1">
                  <a:lumMod val="50000"/>
                </a:schemeClr>
              </a:solidFill>
              <a:latin typeface="Arial Nova Cond" panose="020B0506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Nova Cond" panose="020B0506020202020204" pitchFamily="34" charset="0"/>
              </a:rPr>
              <a:t>Check the release plot to verify that irrigation and energy demand have been met</a:t>
            </a:r>
          </a:p>
        </p:txBody>
      </p:sp>
      <p:sp>
        <p:nvSpPr>
          <p:cNvPr id="15" name="TextBox 14">
            <a:extLst>
              <a:ext uri="{FF2B5EF4-FFF2-40B4-BE49-F238E27FC236}">
                <a16:creationId xmlns:a16="http://schemas.microsoft.com/office/drawing/2014/main" id="{8A89E69C-2B3C-7257-5F8D-F480D0E43B12}"/>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20471418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9D808-6D19-0302-EE77-FF4621CA60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D5FB46-0227-9DDC-7D80-89E8AF9FAD3A}"/>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E7C62270-2C28-36BB-2BAB-E3D7D127ABF3}"/>
              </a:ext>
            </a:extLst>
          </p:cNvPr>
          <p:cNvSpPr>
            <a:spLocks noGrp="1"/>
          </p:cNvSpPr>
          <p:nvPr>
            <p:ph type="body" sz="quarter" idx="12"/>
          </p:nvPr>
        </p:nvSpPr>
        <p:spPr>
          <a:xfrm>
            <a:off x="228600" y="427038"/>
            <a:ext cx="7523163" cy="460375"/>
          </a:xfrm>
        </p:spPr>
        <p:txBody>
          <a:bodyPr/>
          <a:lstStyle/>
          <a:p>
            <a:r>
              <a:rPr lang="en-US" noProof="0" dirty="0"/>
              <a:t>5.5 Connection with Network module</a:t>
            </a:r>
          </a:p>
        </p:txBody>
      </p:sp>
      <p:sp>
        <p:nvSpPr>
          <p:cNvPr id="5" name="TextBox 4">
            <a:extLst>
              <a:ext uri="{FF2B5EF4-FFF2-40B4-BE49-F238E27FC236}">
                <a16:creationId xmlns:a16="http://schemas.microsoft.com/office/drawing/2014/main" id="{4DC65B73-37CB-0337-8ED4-1335E7748E54}"/>
              </a:ext>
            </a:extLst>
          </p:cNvPr>
          <p:cNvSpPr txBox="1"/>
          <p:nvPr/>
        </p:nvSpPr>
        <p:spPr>
          <a:xfrm>
            <a:off x="349495" y="1140713"/>
            <a:ext cx="4602772" cy="3139321"/>
          </a:xfrm>
          <a:prstGeom prst="rect">
            <a:avLst/>
          </a:prstGeom>
          <a:noFill/>
        </p:spPr>
        <p:txBody>
          <a:bodyPr wrap="square">
            <a:spAutoFit/>
          </a:bodyPr>
          <a:lstStyle>
            <a:defPPr>
              <a:defRPr lang="en-US"/>
            </a:defPPr>
            <a:lvl1pPr marL="342900" indent="-342900">
              <a:buAutoNum type="arabicPeriod"/>
              <a:defRPr b="1" i="1">
                <a:solidFill>
                  <a:srgbClr val="003E5E"/>
                </a:solidFill>
                <a:latin typeface="Arial Nova Cond" panose="020B0506020202020204" pitchFamily="34" charset="0"/>
                <a:cs typeface="Times New Roman" panose="02020603050405020304" pitchFamily="18" charset="0"/>
              </a:defRPr>
            </a:lvl1pPr>
            <a:lvl2pPr marL="800100" lvl="1" indent="-342900">
              <a:buAutoNum type="arabicPeriod"/>
              <a:defRPr sz="1400" b="1" i="1">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dirty="0"/>
              <a:t>SAVE TO BASE DIRECTORY</a:t>
            </a:r>
          </a:p>
          <a:p>
            <a:pPr>
              <a:buFont typeface="Arial" panose="020B0604020202020204" pitchFamily="34" charset="0"/>
              <a:buChar char="•"/>
            </a:pPr>
            <a:r>
              <a:rPr lang="en-US" b="0" i="0" dirty="0"/>
              <a:t>When you edit model data from the Simulation Module, your changes apply only to an individual Alternative and are saved in your Simulation directory</a:t>
            </a:r>
          </a:p>
          <a:p>
            <a:pPr>
              <a:buFont typeface="Arial" panose="020B0604020202020204" pitchFamily="34" charset="0"/>
              <a:buChar char="•"/>
            </a:pPr>
            <a:r>
              <a:rPr lang="en-US" b="0" i="0" dirty="0"/>
              <a:t>You can try many different operations and rules without changing the network module</a:t>
            </a:r>
          </a:p>
          <a:p>
            <a:pPr>
              <a:buFont typeface="Arial" panose="020B0604020202020204" pitchFamily="34" charset="0"/>
              <a:buChar char="•"/>
            </a:pPr>
            <a:endParaRPr lang="en-US" b="0" i="0" dirty="0"/>
          </a:p>
          <a:p>
            <a:pPr>
              <a:buFont typeface="Arial" panose="020B0604020202020204" pitchFamily="34" charset="0"/>
              <a:buChar char="•"/>
            </a:pPr>
            <a:r>
              <a:rPr lang="en-US" b="0" i="0" dirty="0"/>
              <a:t>If you want to </a:t>
            </a:r>
            <a:r>
              <a:rPr lang="en-US" dirty="0"/>
              <a:t>save your changes</a:t>
            </a:r>
          </a:p>
          <a:p>
            <a:pPr>
              <a:buFont typeface="Arial" panose="020B0604020202020204" pitchFamily="34" charset="0"/>
              <a:buChar char="•"/>
            </a:pPr>
            <a:r>
              <a:rPr lang="en-US" b="0" i="0" dirty="0"/>
              <a:t>Right click on the current simulation</a:t>
            </a:r>
          </a:p>
          <a:p>
            <a:pPr>
              <a:buFont typeface="Arial" panose="020B0604020202020204" pitchFamily="34" charset="0"/>
              <a:buChar char="•"/>
            </a:pPr>
            <a:r>
              <a:rPr lang="en-US" b="0" i="0" dirty="0"/>
              <a:t>Select </a:t>
            </a:r>
            <a:r>
              <a:rPr lang="en-US" i="0" dirty="0"/>
              <a:t>save to base directory</a:t>
            </a:r>
          </a:p>
        </p:txBody>
      </p:sp>
      <p:pic>
        <p:nvPicPr>
          <p:cNvPr id="7" name="Picture 6">
            <a:extLst>
              <a:ext uri="{FF2B5EF4-FFF2-40B4-BE49-F238E27FC236}">
                <a16:creationId xmlns:a16="http://schemas.microsoft.com/office/drawing/2014/main" id="{5B30049C-7102-2E53-F9F9-932F252601B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055577" y="2116094"/>
            <a:ext cx="3472962" cy="2473492"/>
          </a:xfrm>
          <a:prstGeom prst="rect">
            <a:avLst/>
          </a:prstGeom>
        </p:spPr>
      </p:pic>
    </p:spTree>
    <p:extLst>
      <p:ext uri="{BB962C8B-B14F-4D97-AF65-F5344CB8AC3E}">
        <p14:creationId xmlns:p14="http://schemas.microsoft.com/office/powerpoint/2010/main" val="14601218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CF64-75CC-D093-8C71-28F1A243E3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56D059-370F-0F0E-E92A-9CF491EEB1B6}"/>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D98A73FD-5DB3-C238-B00D-8FF7FBF9BD13}"/>
              </a:ext>
            </a:extLst>
          </p:cNvPr>
          <p:cNvSpPr>
            <a:spLocks noGrp="1"/>
          </p:cNvSpPr>
          <p:nvPr>
            <p:ph type="body" sz="quarter" idx="12"/>
          </p:nvPr>
        </p:nvSpPr>
        <p:spPr>
          <a:xfrm>
            <a:off x="228600" y="427038"/>
            <a:ext cx="7523163" cy="460375"/>
          </a:xfrm>
        </p:spPr>
        <p:txBody>
          <a:bodyPr/>
          <a:lstStyle/>
          <a:p>
            <a:r>
              <a:rPr lang="en-US" noProof="0" dirty="0"/>
              <a:t>5.5 Connection with Network module</a:t>
            </a:r>
          </a:p>
        </p:txBody>
      </p:sp>
      <p:sp>
        <p:nvSpPr>
          <p:cNvPr id="5" name="TextBox 4">
            <a:extLst>
              <a:ext uri="{FF2B5EF4-FFF2-40B4-BE49-F238E27FC236}">
                <a16:creationId xmlns:a16="http://schemas.microsoft.com/office/drawing/2014/main" id="{E16A126E-6A10-A2B9-CE0A-3B0D7B5636DE}"/>
              </a:ext>
            </a:extLst>
          </p:cNvPr>
          <p:cNvSpPr txBox="1"/>
          <p:nvPr/>
        </p:nvSpPr>
        <p:spPr>
          <a:xfrm>
            <a:off x="349495" y="1140713"/>
            <a:ext cx="4602772" cy="3693319"/>
          </a:xfrm>
          <a:prstGeom prst="rect">
            <a:avLst/>
          </a:prstGeom>
          <a:noFill/>
        </p:spPr>
        <p:txBody>
          <a:bodyPr wrap="square">
            <a:spAutoFit/>
          </a:bodyPr>
          <a:lstStyle>
            <a:defPPr>
              <a:defRPr lang="en-US"/>
            </a:defPPr>
            <a:lvl1pPr marL="342900" indent="-342900">
              <a:buAutoNum type="arabicPeriod"/>
              <a:defRPr b="1" i="1">
                <a:solidFill>
                  <a:srgbClr val="003E5E"/>
                </a:solidFill>
                <a:latin typeface="Arial Nova Cond" panose="020B0506020202020204" pitchFamily="34" charset="0"/>
                <a:cs typeface="Times New Roman" panose="02020603050405020304" pitchFamily="18" charset="0"/>
              </a:defRPr>
            </a:lvl1pPr>
            <a:lvl2pPr marL="800100" lvl="1" indent="-342900">
              <a:buAutoNum type="arabicPeriod"/>
              <a:defRPr sz="1400" b="1" i="1">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dirty="0"/>
              <a:t>REPLACE FROM BASE DIRECTORY</a:t>
            </a:r>
          </a:p>
          <a:p>
            <a:pPr>
              <a:buFont typeface="Arial" panose="020B0604020202020204" pitchFamily="34" charset="0"/>
              <a:buChar char="•"/>
            </a:pPr>
            <a:r>
              <a:rPr lang="en-US" b="0" i="0" dirty="0"/>
              <a:t>While editing Simulation data, if you need to revert to the original Alternative data (as it exists in the Reservoir Network module), you can replace the changed data in your Simulation directory with data from the Base directory.</a:t>
            </a:r>
          </a:p>
          <a:p>
            <a:pPr>
              <a:buFont typeface="Arial" panose="020B0604020202020204" pitchFamily="34" charset="0"/>
              <a:buChar char="•"/>
            </a:pPr>
            <a:r>
              <a:rPr lang="en-US" b="0" i="0" dirty="0"/>
              <a:t>You can try many different operations and rules without changing the network module</a:t>
            </a:r>
          </a:p>
          <a:p>
            <a:pPr>
              <a:buFont typeface="Arial" panose="020B0604020202020204" pitchFamily="34" charset="0"/>
              <a:buChar char="•"/>
            </a:pPr>
            <a:endParaRPr lang="en-US" b="0" i="0" dirty="0"/>
          </a:p>
          <a:p>
            <a:pPr>
              <a:buFont typeface="Arial" panose="020B0604020202020204" pitchFamily="34" charset="0"/>
              <a:buChar char="•"/>
            </a:pPr>
            <a:r>
              <a:rPr lang="en-US" b="0" i="0" dirty="0"/>
              <a:t>If you want to </a:t>
            </a:r>
            <a:r>
              <a:rPr lang="en-US" i="0" dirty="0"/>
              <a:t>return to the initial status</a:t>
            </a:r>
            <a:endParaRPr lang="en-US" dirty="0"/>
          </a:p>
          <a:p>
            <a:pPr>
              <a:buFont typeface="Arial" panose="020B0604020202020204" pitchFamily="34" charset="0"/>
              <a:buChar char="•"/>
            </a:pPr>
            <a:r>
              <a:rPr lang="en-US" b="0" i="0" dirty="0"/>
              <a:t>Right click on the current simulation</a:t>
            </a:r>
          </a:p>
          <a:p>
            <a:pPr>
              <a:buFont typeface="Arial" panose="020B0604020202020204" pitchFamily="34" charset="0"/>
              <a:buChar char="•"/>
            </a:pPr>
            <a:r>
              <a:rPr lang="en-US" b="0" i="0" dirty="0"/>
              <a:t>Select </a:t>
            </a:r>
            <a:r>
              <a:rPr lang="en-US" i="0" dirty="0"/>
              <a:t>replace from base directory</a:t>
            </a:r>
          </a:p>
        </p:txBody>
      </p:sp>
      <p:pic>
        <p:nvPicPr>
          <p:cNvPr id="7" name="Picture 6">
            <a:extLst>
              <a:ext uri="{FF2B5EF4-FFF2-40B4-BE49-F238E27FC236}">
                <a16:creationId xmlns:a16="http://schemas.microsoft.com/office/drawing/2014/main" id="{898B5DFE-2A5E-0CAA-49A4-7BAED8B4574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055577" y="2116094"/>
            <a:ext cx="3472962" cy="2473492"/>
          </a:xfrm>
          <a:prstGeom prst="rect">
            <a:avLst/>
          </a:prstGeom>
        </p:spPr>
      </p:pic>
    </p:spTree>
    <p:extLst>
      <p:ext uri="{BB962C8B-B14F-4D97-AF65-F5344CB8AC3E}">
        <p14:creationId xmlns:p14="http://schemas.microsoft.com/office/powerpoint/2010/main" val="24520964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69F8-FF16-CFA6-510B-9E7A9D8ED2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8DFAAA-C32F-A897-46C8-B1A918935D9A}"/>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4" name="Text Placeholder 7">
            <a:extLst>
              <a:ext uri="{FF2B5EF4-FFF2-40B4-BE49-F238E27FC236}">
                <a16:creationId xmlns:a16="http://schemas.microsoft.com/office/drawing/2014/main" id="{94772454-5CD7-064F-15B5-E1BB7FE5A412}"/>
              </a:ext>
            </a:extLst>
          </p:cNvPr>
          <p:cNvSpPr>
            <a:spLocks noGrp="1"/>
          </p:cNvSpPr>
          <p:nvPr>
            <p:ph type="body" sz="quarter" idx="12"/>
          </p:nvPr>
        </p:nvSpPr>
        <p:spPr>
          <a:xfrm>
            <a:off x="228600" y="427038"/>
            <a:ext cx="7523163" cy="460375"/>
          </a:xfrm>
        </p:spPr>
        <p:txBody>
          <a:bodyPr/>
          <a:lstStyle/>
          <a:p>
            <a:r>
              <a:rPr lang="en-US" noProof="0" dirty="0"/>
              <a:t>5.6 Reports</a:t>
            </a:r>
          </a:p>
        </p:txBody>
      </p:sp>
      <p:sp>
        <p:nvSpPr>
          <p:cNvPr id="5" name="TextBox 4">
            <a:extLst>
              <a:ext uri="{FF2B5EF4-FFF2-40B4-BE49-F238E27FC236}">
                <a16:creationId xmlns:a16="http://schemas.microsoft.com/office/drawing/2014/main" id="{5394831A-E2B2-B086-2E9B-88C4859780C8}"/>
              </a:ext>
            </a:extLst>
          </p:cNvPr>
          <p:cNvSpPr txBox="1"/>
          <p:nvPr/>
        </p:nvSpPr>
        <p:spPr>
          <a:xfrm>
            <a:off x="437418" y="1068115"/>
            <a:ext cx="4602772" cy="923330"/>
          </a:xfrm>
          <a:prstGeom prst="rect">
            <a:avLst/>
          </a:prstGeom>
          <a:noFill/>
        </p:spPr>
        <p:txBody>
          <a:bodyPr wrap="square">
            <a:spAutoFit/>
          </a:bodyPr>
          <a:lstStyle>
            <a:defPPr>
              <a:defRPr lang="en-US"/>
            </a:defPPr>
            <a:lvl1pPr indent="0">
              <a:buNone/>
              <a:defRPr b="1" i="1">
                <a:solidFill>
                  <a:srgbClr val="003E5E"/>
                </a:solidFill>
                <a:latin typeface="Arial Nova Cond" panose="020B0506020202020204" pitchFamily="34" charset="0"/>
                <a:cs typeface="Times New Roman" panose="02020603050405020304" pitchFamily="18" charset="0"/>
              </a:defRPr>
            </a:lvl1pPr>
            <a:lvl2pPr marL="800100" lvl="1" indent="-342900">
              <a:buAutoNum type="arabicPeriod"/>
              <a:defRPr sz="1400" b="1" i="1">
                <a:solidFill>
                  <a:srgbClr val="003E5E"/>
                </a:solidFill>
                <a:latin typeface="Arial Nova Cond" panose="020B0506020202020204" pitchFamily="34" charset="0"/>
                <a:cs typeface="Times New Roman" panose="02020603050405020304" pitchFamily="18" charset="0"/>
              </a:defRPr>
            </a:lvl2pPr>
          </a:lstStyle>
          <a:p>
            <a:r>
              <a:rPr lang="en-US" dirty="0"/>
              <a:t>SOME USEFUL REPORTS</a:t>
            </a:r>
          </a:p>
          <a:p>
            <a:pPr marL="285750" indent="-285750">
              <a:buFont typeface="Arial" panose="020B0604020202020204" pitchFamily="34" charset="0"/>
              <a:buChar char="•"/>
            </a:pPr>
            <a:r>
              <a:rPr lang="en-US" b="0" i="0" dirty="0"/>
              <a:t>Open the Reports summary </a:t>
            </a:r>
          </a:p>
          <a:p>
            <a:pPr marL="285750" indent="-285750">
              <a:buFont typeface="Arial" panose="020B0604020202020204" pitchFamily="34" charset="0"/>
              <a:buChar char="•"/>
            </a:pPr>
            <a:r>
              <a:rPr lang="en-US" b="0" i="0" dirty="0"/>
              <a:t>Click on power summary</a:t>
            </a:r>
          </a:p>
        </p:txBody>
      </p:sp>
      <p:pic>
        <p:nvPicPr>
          <p:cNvPr id="11" name="Picture 10">
            <a:extLst>
              <a:ext uri="{FF2B5EF4-FFF2-40B4-BE49-F238E27FC236}">
                <a16:creationId xmlns:a16="http://schemas.microsoft.com/office/drawing/2014/main" id="{92F3B605-2577-2E20-90E7-D4FE50A185CC}"/>
              </a:ext>
            </a:extLst>
          </p:cNvPr>
          <p:cNvPicPr>
            <a:picLocks noChangeAspect="1"/>
          </p:cNvPicPr>
          <p:nvPr/>
        </p:nvPicPr>
        <p:blipFill>
          <a:blip r:embed="rId3"/>
          <a:stretch>
            <a:fillRect/>
          </a:stretch>
        </p:blipFill>
        <p:spPr>
          <a:xfrm>
            <a:off x="389686" y="2088443"/>
            <a:ext cx="4274009" cy="2576027"/>
          </a:xfrm>
          <a:prstGeom prst="rect">
            <a:avLst/>
          </a:prstGeom>
        </p:spPr>
      </p:pic>
      <p:sp>
        <p:nvSpPr>
          <p:cNvPr id="12" name="Rectangle 11">
            <a:extLst>
              <a:ext uri="{FF2B5EF4-FFF2-40B4-BE49-F238E27FC236}">
                <a16:creationId xmlns:a16="http://schemas.microsoft.com/office/drawing/2014/main" id="{5287FDD8-71B8-60EE-DC6F-A4958B6FA54A}"/>
              </a:ext>
            </a:extLst>
          </p:cNvPr>
          <p:cNvSpPr/>
          <p:nvPr/>
        </p:nvSpPr>
        <p:spPr>
          <a:xfrm>
            <a:off x="366607" y="4086710"/>
            <a:ext cx="3504469" cy="263769"/>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latin typeface="Arial Nova Cond" panose="020B0506020202020204" pitchFamily="34" charset="0"/>
            </a:endParaRPr>
          </a:p>
        </p:txBody>
      </p:sp>
      <p:sp>
        <p:nvSpPr>
          <p:cNvPr id="13" name="TextBox 12">
            <a:extLst>
              <a:ext uri="{FF2B5EF4-FFF2-40B4-BE49-F238E27FC236}">
                <a16:creationId xmlns:a16="http://schemas.microsoft.com/office/drawing/2014/main" id="{7863559D-4A3B-0D7E-F0C6-E53FB261D017}"/>
              </a:ext>
            </a:extLst>
          </p:cNvPr>
          <p:cNvSpPr txBox="1"/>
          <p:nvPr/>
        </p:nvSpPr>
        <p:spPr>
          <a:xfrm>
            <a:off x="5318134" y="4482646"/>
            <a:ext cx="3227989"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471148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26869-0942-73EF-C927-A93BDE80B1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0D2A6D-BB3E-F8C4-0DEE-075781FE5964}"/>
              </a:ext>
            </a:extLst>
          </p:cNvPr>
          <p:cNvSpPr>
            <a:spLocks noGrp="1"/>
          </p:cNvSpPr>
          <p:nvPr>
            <p:ph type="body" sz="quarter" idx="11"/>
          </p:nvPr>
        </p:nvSpPr>
        <p:spPr/>
        <p:txBody>
          <a:bodyPr/>
          <a:lstStyle/>
          <a:p>
            <a:r>
              <a:rPr lang="en-US" noProof="0" dirty="0"/>
              <a:t>5. </a:t>
            </a:r>
            <a:r>
              <a:rPr lang="en-US" noProof="0" dirty="0">
                <a:latin typeface="Arial Nova Cond" panose="020B0506020202020204" pitchFamily="34" charset="0"/>
              </a:rPr>
              <a:t>Simulation Module</a:t>
            </a:r>
          </a:p>
        </p:txBody>
      </p:sp>
      <p:sp>
        <p:nvSpPr>
          <p:cNvPr id="5" name="TextBox 4">
            <a:extLst>
              <a:ext uri="{FF2B5EF4-FFF2-40B4-BE49-F238E27FC236}">
                <a16:creationId xmlns:a16="http://schemas.microsoft.com/office/drawing/2014/main" id="{E205B282-7A8A-0760-5497-7D753C9D518D}"/>
              </a:ext>
            </a:extLst>
          </p:cNvPr>
          <p:cNvSpPr txBox="1"/>
          <p:nvPr/>
        </p:nvSpPr>
        <p:spPr>
          <a:xfrm>
            <a:off x="437417" y="1068115"/>
            <a:ext cx="5374297" cy="2585323"/>
          </a:xfrm>
          <a:prstGeom prst="rect">
            <a:avLst/>
          </a:prstGeom>
          <a:noFill/>
        </p:spPr>
        <p:txBody>
          <a:bodyPr wrap="square">
            <a:spAutoFit/>
          </a:bodyPr>
          <a:lstStyle>
            <a:defPPr>
              <a:defRPr lang="en-US"/>
            </a:defPPr>
            <a:lvl1pPr indent="0">
              <a:buNone/>
              <a:defRPr b="1" i="1">
                <a:solidFill>
                  <a:srgbClr val="003E5E"/>
                </a:solidFill>
                <a:latin typeface="Arial Nova Cond" panose="020B0506020202020204" pitchFamily="34" charset="0"/>
                <a:cs typeface="Times New Roman" panose="02020603050405020304" pitchFamily="18" charset="0"/>
              </a:defRPr>
            </a:lvl1pPr>
            <a:lvl2pPr marL="800100" lvl="1" indent="-342900">
              <a:buAutoNum type="arabicPeriod"/>
              <a:defRPr sz="1400" b="1" i="1">
                <a:solidFill>
                  <a:srgbClr val="003E5E"/>
                </a:solidFill>
                <a:latin typeface="Arial Nova Cond" panose="020B0506020202020204" pitchFamily="34" charset="0"/>
                <a:cs typeface="Times New Roman" panose="02020603050405020304" pitchFamily="18" charset="0"/>
              </a:defRPr>
            </a:lvl2pPr>
          </a:lstStyle>
          <a:p>
            <a:r>
              <a:rPr lang="en-US" dirty="0"/>
              <a:t>Exercise for the existing conditions:</a:t>
            </a:r>
          </a:p>
          <a:p>
            <a:pPr marL="285750" indent="-285750">
              <a:buFont typeface="Arial" panose="020B0604020202020204" pitchFamily="34" charset="0"/>
              <a:buChar char="•"/>
            </a:pPr>
            <a:r>
              <a:rPr lang="en-US" b="0" i="0" dirty="0"/>
              <a:t>Try to double the energy production without affecting the irrigation needs.</a:t>
            </a:r>
          </a:p>
          <a:p>
            <a:pPr marL="285750" indent="-285750">
              <a:buFont typeface="Arial" panose="020B0604020202020204" pitchFamily="34" charset="0"/>
              <a:buChar char="•"/>
            </a:pPr>
            <a:r>
              <a:rPr lang="en-US" b="0" i="0" dirty="0"/>
              <a:t>Try to double the irrigation need without affecting the energy production.</a:t>
            </a:r>
          </a:p>
          <a:p>
            <a:pPr marL="285750" indent="-285750">
              <a:buFont typeface="Arial" panose="020B0604020202020204" pitchFamily="34" charset="0"/>
              <a:buChar char="•"/>
            </a:pPr>
            <a:r>
              <a:rPr lang="en-US" b="0" i="0" dirty="0"/>
              <a:t>Try to add a rule to have a minimum flow of 200 m3/s at a DS control point (</a:t>
            </a:r>
            <a:r>
              <a:rPr lang="en-US" b="0" i="0" dirty="0" err="1"/>
              <a:t>Embamadre</a:t>
            </a:r>
            <a:r>
              <a:rPr lang="en-US" b="0" i="0" dirty="0"/>
              <a:t>)</a:t>
            </a:r>
          </a:p>
          <a:p>
            <a:pPr marL="285750" indent="-285750">
              <a:buFont typeface="Arial" panose="020B0604020202020204" pitchFamily="34" charset="0"/>
              <a:buChar char="•"/>
            </a:pPr>
            <a:endParaRPr lang="en-US" b="0" i="0" dirty="0"/>
          </a:p>
          <a:p>
            <a:pPr marL="285750" indent="-285750">
              <a:buFont typeface="Arial" panose="020B0604020202020204" pitchFamily="34" charset="0"/>
              <a:buChar char="•"/>
            </a:pPr>
            <a:endParaRPr lang="en-US" b="0" i="0" dirty="0"/>
          </a:p>
        </p:txBody>
      </p:sp>
      <p:sp>
        <p:nvSpPr>
          <p:cNvPr id="6" name="TextBox 5">
            <a:extLst>
              <a:ext uri="{FF2B5EF4-FFF2-40B4-BE49-F238E27FC236}">
                <a16:creationId xmlns:a16="http://schemas.microsoft.com/office/drawing/2014/main" id="{BC7801D7-E8CB-A025-5FFB-9CAB29EF9307}"/>
              </a:ext>
            </a:extLst>
          </p:cNvPr>
          <p:cNvSpPr txBox="1"/>
          <p:nvPr/>
        </p:nvSpPr>
        <p:spPr>
          <a:xfrm>
            <a:off x="437416" y="3173295"/>
            <a:ext cx="5374297" cy="1200329"/>
          </a:xfrm>
          <a:prstGeom prst="rect">
            <a:avLst/>
          </a:prstGeom>
          <a:noFill/>
        </p:spPr>
        <p:txBody>
          <a:bodyPr wrap="square">
            <a:spAutoFit/>
          </a:bodyPr>
          <a:lstStyle>
            <a:defPPr>
              <a:defRPr lang="en-US"/>
            </a:defPPr>
            <a:lvl1pPr indent="0">
              <a:buNone/>
              <a:defRPr b="1" i="1">
                <a:solidFill>
                  <a:srgbClr val="003E5E"/>
                </a:solidFill>
                <a:latin typeface="Arial Nova Cond" panose="020B0506020202020204" pitchFamily="34" charset="0"/>
                <a:cs typeface="Times New Roman" panose="02020603050405020304" pitchFamily="18" charset="0"/>
              </a:defRPr>
            </a:lvl1pPr>
            <a:lvl2pPr marL="800100" lvl="1" indent="-342900">
              <a:buAutoNum type="arabicPeriod"/>
              <a:defRPr sz="1400" b="1" i="1">
                <a:solidFill>
                  <a:srgbClr val="003E5E"/>
                </a:solidFill>
                <a:latin typeface="Arial Nova Cond" panose="020B0506020202020204" pitchFamily="34" charset="0"/>
                <a:cs typeface="Times New Roman" panose="02020603050405020304" pitchFamily="18" charset="0"/>
              </a:defRPr>
            </a:lvl2pPr>
          </a:lstStyle>
          <a:p>
            <a:r>
              <a:rPr lang="en-US" dirty="0"/>
              <a:t>Exercise for the future conditions:</a:t>
            </a:r>
          </a:p>
          <a:p>
            <a:pPr marL="285750" indent="-285750">
              <a:buFont typeface="Arial" panose="020B0604020202020204" pitchFamily="34" charset="0"/>
              <a:buChar char="•"/>
            </a:pPr>
            <a:r>
              <a:rPr lang="en-US" b="0" i="0" dirty="0"/>
              <a:t>Make a future network</a:t>
            </a:r>
          </a:p>
          <a:p>
            <a:pPr marL="285750" indent="-285750">
              <a:buFont typeface="Arial" panose="020B0604020202020204" pitchFamily="34" charset="0"/>
              <a:buChar char="•"/>
            </a:pPr>
            <a:r>
              <a:rPr lang="en-US" b="0" i="0" dirty="0"/>
              <a:t>Make an alternative</a:t>
            </a:r>
          </a:p>
          <a:p>
            <a:pPr marL="285750" indent="-285750">
              <a:buFont typeface="Arial" panose="020B0604020202020204" pitchFamily="34" charset="0"/>
              <a:buChar char="•"/>
            </a:pPr>
            <a:r>
              <a:rPr lang="en-US" b="0" i="0" dirty="0"/>
              <a:t>Make a future simulation</a:t>
            </a:r>
          </a:p>
        </p:txBody>
      </p:sp>
      <p:sp>
        <p:nvSpPr>
          <p:cNvPr id="7" name="Text Placeholder 6">
            <a:extLst>
              <a:ext uri="{FF2B5EF4-FFF2-40B4-BE49-F238E27FC236}">
                <a16:creationId xmlns:a16="http://schemas.microsoft.com/office/drawing/2014/main" id="{DB827702-43C6-ADEC-3D3F-A6C5A4090F5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9900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0960-520C-9929-88AF-A86F646A3A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24D1A69-7279-2F45-996F-EDF9D59D15FE}"/>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6" name="CasellaDiTesto 5">
            <a:extLst>
              <a:ext uri="{FF2B5EF4-FFF2-40B4-BE49-F238E27FC236}">
                <a16:creationId xmlns:a16="http://schemas.microsoft.com/office/drawing/2014/main" id="{C4311123-D08D-1957-85FE-E50935939E19}"/>
              </a:ext>
            </a:extLst>
          </p:cNvPr>
          <p:cNvSpPr txBox="1"/>
          <p:nvPr/>
        </p:nvSpPr>
        <p:spPr>
          <a:xfrm>
            <a:off x="228528" y="876405"/>
            <a:ext cx="5201284"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DOWNLOAD HEC-RESSIM 3.5</a:t>
            </a:r>
          </a:p>
        </p:txBody>
      </p:sp>
      <p:sp>
        <p:nvSpPr>
          <p:cNvPr id="7" name="TextBox 6">
            <a:extLst>
              <a:ext uri="{FF2B5EF4-FFF2-40B4-BE49-F238E27FC236}">
                <a16:creationId xmlns:a16="http://schemas.microsoft.com/office/drawing/2014/main" id="{207602F5-E4DC-1779-DD3B-B796F3993023}"/>
              </a:ext>
            </a:extLst>
          </p:cNvPr>
          <p:cNvSpPr txBox="1"/>
          <p:nvPr/>
        </p:nvSpPr>
        <p:spPr>
          <a:xfrm>
            <a:off x="625289" y="4780201"/>
            <a:ext cx="7893422" cy="369332"/>
          </a:xfrm>
          <a:prstGeom prst="rect">
            <a:avLst/>
          </a:prstGeom>
          <a:noFill/>
        </p:spPr>
        <p:txBody>
          <a:bodyPr wrap="square">
            <a:spAutoFit/>
          </a:bodyPr>
          <a:lstStyle/>
          <a:p>
            <a:r>
              <a:rPr lang="en-US" noProof="0" dirty="0">
                <a:latin typeface="Arial Nova Cond" panose="020B0506020202020204" pitchFamily="34" charset="0"/>
              </a:rPr>
              <a:t>https://www.hec.usace.army.mil/software/hec-ressim/downloads.aspx</a:t>
            </a:r>
          </a:p>
        </p:txBody>
      </p:sp>
      <p:pic>
        <p:nvPicPr>
          <p:cNvPr id="10" name="Picture 9">
            <a:extLst>
              <a:ext uri="{FF2B5EF4-FFF2-40B4-BE49-F238E27FC236}">
                <a16:creationId xmlns:a16="http://schemas.microsoft.com/office/drawing/2014/main" id="{99794818-C1F5-CD33-4704-D3B463E6B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622" y="1282876"/>
            <a:ext cx="6642847" cy="3497325"/>
          </a:xfrm>
          <a:prstGeom prst="rect">
            <a:avLst/>
          </a:prstGeom>
        </p:spPr>
      </p:pic>
      <p:sp>
        <p:nvSpPr>
          <p:cNvPr id="11" name="Rectangle 10">
            <a:extLst>
              <a:ext uri="{FF2B5EF4-FFF2-40B4-BE49-F238E27FC236}">
                <a16:creationId xmlns:a16="http://schemas.microsoft.com/office/drawing/2014/main" id="{C6BCA356-52BD-121D-B1BC-A86BC0A6FC52}"/>
              </a:ext>
            </a:extLst>
          </p:cNvPr>
          <p:cNvSpPr/>
          <p:nvPr/>
        </p:nvSpPr>
        <p:spPr>
          <a:xfrm>
            <a:off x="349622" y="3138118"/>
            <a:ext cx="1676402" cy="35858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2" name="Rectangle 11">
            <a:extLst>
              <a:ext uri="{FF2B5EF4-FFF2-40B4-BE49-F238E27FC236}">
                <a16:creationId xmlns:a16="http://schemas.microsoft.com/office/drawing/2014/main" id="{2F75E261-7461-EB43-AEEB-8432A20CEE37}"/>
              </a:ext>
            </a:extLst>
          </p:cNvPr>
          <p:cNvSpPr/>
          <p:nvPr/>
        </p:nvSpPr>
        <p:spPr>
          <a:xfrm>
            <a:off x="2094479" y="3779866"/>
            <a:ext cx="2966369" cy="35858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2" name="Picture 1">
            <a:extLst>
              <a:ext uri="{FF2B5EF4-FFF2-40B4-BE49-F238E27FC236}">
                <a16:creationId xmlns:a16="http://schemas.microsoft.com/office/drawing/2014/main" id="{45AF6276-3297-A7DB-78AF-1CD54D2C1BD0}"/>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BA730202-1C86-7167-5EBC-B3196C2BFCAE}"/>
              </a:ext>
            </a:extLst>
          </p:cNvPr>
          <p:cNvSpPr>
            <a:spLocks noGrp="1"/>
          </p:cNvSpPr>
          <p:nvPr>
            <p:ph type="body" sz="quarter" idx="12"/>
          </p:nvPr>
        </p:nvSpPr>
        <p:spPr>
          <a:xfrm>
            <a:off x="228600" y="426541"/>
            <a:ext cx="7523408" cy="460375"/>
          </a:xfrm>
        </p:spPr>
        <p:txBody>
          <a:bodyPr/>
          <a:lstStyle/>
          <a:p>
            <a:r>
              <a:rPr lang="en-US" noProof="0" dirty="0"/>
              <a:t>2.1 Download</a:t>
            </a:r>
          </a:p>
        </p:txBody>
      </p:sp>
    </p:spTree>
    <p:extLst>
      <p:ext uri="{BB962C8B-B14F-4D97-AF65-F5344CB8AC3E}">
        <p14:creationId xmlns:p14="http://schemas.microsoft.com/office/powerpoint/2010/main" val="182260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11F6-EE42-7689-F61F-9729316EF4B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F62944B-950D-3E9B-6554-0DC91441744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15972" y="1264977"/>
            <a:ext cx="3550280" cy="3305617"/>
          </a:xfrm>
          <a:prstGeom prst="rect">
            <a:avLst/>
          </a:prstGeom>
          <a:ln w="3175">
            <a:solidFill>
              <a:schemeClr val="tx1"/>
            </a:solidFill>
          </a:ln>
        </p:spPr>
      </p:pic>
      <p:sp>
        <p:nvSpPr>
          <p:cNvPr id="3" name="Text Placeholder 2">
            <a:extLst>
              <a:ext uri="{FF2B5EF4-FFF2-40B4-BE49-F238E27FC236}">
                <a16:creationId xmlns:a16="http://schemas.microsoft.com/office/drawing/2014/main" id="{E0AB6D0B-DC1D-7A40-A556-32C617B050D5}"/>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6" name="CasellaDiTesto 5">
            <a:extLst>
              <a:ext uri="{FF2B5EF4-FFF2-40B4-BE49-F238E27FC236}">
                <a16:creationId xmlns:a16="http://schemas.microsoft.com/office/drawing/2014/main" id="{20413607-ABD1-AEB9-C2DC-20DEEB536B37}"/>
              </a:ext>
            </a:extLst>
          </p:cNvPr>
          <p:cNvSpPr txBox="1"/>
          <p:nvPr/>
        </p:nvSpPr>
        <p:spPr>
          <a:xfrm>
            <a:off x="228528" y="881982"/>
            <a:ext cx="5201284"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DOUBLE CLICK ON HEC-ResSim.exe </a:t>
            </a:r>
          </a:p>
        </p:txBody>
      </p:sp>
      <p:sp>
        <p:nvSpPr>
          <p:cNvPr id="11" name="Rectangle 10">
            <a:extLst>
              <a:ext uri="{FF2B5EF4-FFF2-40B4-BE49-F238E27FC236}">
                <a16:creationId xmlns:a16="http://schemas.microsoft.com/office/drawing/2014/main" id="{A5D5522D-A524-8606-3F35-71584506E342}"/>
              </a:ext>
            </a:extLst>
          </p:cNvPr>
          <p:cNvSpPr/>
          <p:nvPr/>
        </p:nvSpPr>
        <p:spPr>
          <a:xfrm>
            <a:off x="314710" y="3760023"/>
            <a:ext cx="1676402" cy="35858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4" name="Picture 3">
            <a:extLst>
              <a:ext uri="{FF2B5EF4-FFF2-40B4-BE49-F238E27FC236}">
                <a16:creationId xmlns:a16="http://schemas.microsoft.com/office/drawing/2014/main" id="{5C5AE3F6-935F-4992-6053-9DC53F0270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9674" y="1394185"/>
            <a:ext cx="4092669" cy="3305617"/>
          </a:xfrm>
          <a:prstGeom prst="rect">
            <a:avLst/>
          </a:prstGeom>
          <a:ln w="3175">
            <a:solidFill>
              <a:schemeClr val="tx1"/>
            </a:solidFill>
          </a:ln>
        </p:spPr>
      </p:pic>
      <p:sp>
        <p:nvSpPr>
          <p:cNvPr id="5" name="Arrow: Down 4">
            <a:extLst>
              <a:ext uri="{FF2B5EF4-FFF2-40B4-BE49-F238E27FC236}">
                <a16:creationId xmlns:a16="http://schemas.microsoft.com/office/drawing/2014/main" id="{0CB81258-B460-9390-1E79-3CC9534CD81B}"/>
              </a:ext>
            </a:extLst>
          </p:cNvPr>
          <p:cNvSpPr/>
          <p:nvPr/>
        </p:nvSpPr>
        <p:spPr>
          <a:xfrm rot="16200000">
            <a:off x="4000647" y="3690962"/>
            <a:ext cx="484632" cy="4967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pic>
        <p:nvPicPr>
          <p:cNvPr id="2" name="Picture 1">
            <a:extLst>
              <a:ext uri="{FF2B5EF4-FFF2-40B4-BE49-F238E27FC236}">
                <a16:creationId xmlns:a16="http://schemas.microsoft.com/office/drawing/2014/main" id="{7FFCC284-9D4D-DC56-EDB4-AD598535186A}"/>
              </a:ext>
            </a:extLst>
          </p:cNvPr>
          <p:cNvPicPr>
            <a:picLocks noChangeAspect="1"/>
          </p:cNvPicPr>
          <p:nvPr/>
        </p:nvPicPr>
        <p:blipFill>
          <a:blip r:embed="rId5"/>
          <a:stretch>
            <a:fillRect/>
          </a:stretch>
        </p:blipFill>
        <p:spPr>
          <a:xfrm>
            <a:off x="7886700" y="0"/>
            <a:ext cx="1257300" cy="1295400"/>
          </a:xfrm>
          <a:prstGeom prst="rect">
            <a:avLst/>
          </a:prstGeom>
        </p:spPr>
      </p:pic>
      <p:sp>
        <p:nvSpPr>
          <p:cNvPr id="7" name="Text Placeholder 7">
            <a:extLst>
              <a:ext uri="{FF2B5EF4-FFF2-40B4-BE49-F238E27FC236}">
                <a16:creationId xmlns:a16="http://schemas.microsoft.com/office/drawing/2014/main" id="{24FD5C7B-1457-3AE4-CE10-EC2A381769C2}"/>
              </a:ext>
            </a:extLst>
          </p:cNvPr>
          <p:cNvSpPr>
            <a:spLocks noGrp="1"/>
          </p:cNvSpPr>
          <p:nvPr>
            <p:ph type="body" sz="quarter" idx="12"/>
          </p:nvPr>
        </p:nvSpPr>
        <p:spPr>
          <a:xfrm>
            <a:off x="228600" y="426541"/>
            <a:ext cx="7523408" cy="460375"/>
          </a:xfrm>
        </p:spPr>
        <p:txBody>
          <a:bodyPr/>
          <a:lstStyle/>
          <a:p>
            <a:r>
              <a:rPr lang="en-US" noProof="0" dirty="0"/>
              <a:t>2.1 Download</a:t>
            </a:r>
          </a:p>
        </p:txBody>
      </p:sp>
    </p:spTree>
    <p:extLst>
      <p:ext uri="{BB962C8B-B14F-4D97-AF65-F5344CB8AC3E}">
        <p14:creationId xmlns:p14="http://schemas.microsoft.com/office/powerpoint/2010/main" val="26286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E43F-996B-ABDE-064D-06ABB55F3B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D66F79-B5F9-EAB4-EB61-F99620188A0C}"/>
              </a:ext>
            </a:extLst>
          </p:cNvPr>
          <p:cNvPicPr>
            <a:picLocks noChangeAspect="1"/>
          </p:cNvPicPr>
          <p:nvPr/>
        </p:nvPicPr>
        <p:blipFill>
          <a:blip r:embed="rId3"/>
          <a:stretch>
            <a:fillRect/>
          </a:stretch>
        </p:blipFill>
        <p:spPr>
          <a:xfrm>
            <a:off x="7886700" y="0"/>
            <a:ext cx="1257300" cy="1295400"/>
          </a:xfrm>
          <a:prstGeom prst="rect">
            <a:avLst/>
          </a:prstGeom>
        </p:spPr>
      </p:pic>
      <p:sp>
        <p:nvSpPr>
          <p:cNvPr id="3" name="Text Placeholder 2">
            <a:extLst>
              <a:ext uri="{FF2B5EF4-FFF2-40B4-BE49-F238E27FC236}">
                <a16:creationId xmlns:a16="http://schemas.microsoft.com/office/drawing/2014/main" id="{2DB28740-0C51-276D-1B43-2DC922905271}"/>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pic>
        <p:nvPicPr>
          <p:cNvPr id="8" name="Picture 7">
            <a:extLst>
              <a:ext uri="{FF2B5EF4-FFF2-40B4-BE49-F238E27FC236}">
                <a16:creationId xmlns:a16="http://schemas.microsoft.com/office/drawing/2014/main" id="{9B01D88A-B25B-3665-5AA4-79205D4132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3107" y="665838"/>
            <a:ext cx="5631207" cy="4515760"/>
          </a:xfrm>
          <a:prstGeom prst="rect">
            <a:avLst/>
          </a:prstGeom>
        </p:spPr>
      </p:pic>
      <p:sp>
        <p:nvSpPr>
          <p:cNvPr id="9" name="CasellaDiTesto 5">
            <a:extLst>
              <a:ext uri="{FF2B5EF4-FFF2-40B4-BE49-F238E27FC236}">
                <a16:creationId xmlns:a16="http://schemas.microsoft.com/office/drawing/2014/main" id="{22633AD7-28BD-FB9F-B49E-D82F03A9E561}"/>
              </a:ext>
            </a:extLst>
          </p:cNvPr>
          <p:cNvSpPr txBox="1"/>
          <p:nvPr/>
        </p:nvSpPr>
        <p:spPr>
          <a:xfrm>
            <a:off x="871750" y="626319"/>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Title bar</a:t>
            </a:r>
          </a:p>
        </p:txBody>
      </p:sp>
      <p:sp>
        <p:nvSpPr>
          <p:cNvPr id="10" name="Rectangle 9">
            <a:extLst>
              <a:ext uri="{FF2B5EF4-FFF2-40B4-BE49-F238E27FC236}">
                <a16:creationId xmlns:a16="http://schemas.microsoft.com/office/drawing/2014/main" id="{B6ACCB6C-0C64-BAD4-9B58-704BA06F0703}"/>
              </a:ext>
            </a:extLst>
          </p:cNvPr>
          <p:cNvSpPr/>
          <p:nvPr/>
        </p:nvSpPr>
        <p:spPr>
          <a:xfrm>
            <a:off x="2363107" y="665702"/>
            <a:ext cx="4257290" cy="194692"/>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cxnSp>
        <p:nvCxnSpPr>
          <p:cNvPr id="13" name="Straight Arrow Connector 12">
            <a:extLst>
              <a:ext uri="{FF2B5EF4-FFF2-40B4-BE49-F238E27FC236}">
                <a16:creationId xmlns:a16="http://schemas.microsoft.com/office/drawing/2014/main" id="{3BC8193E-3D37-5082-3042-237A7DD59966}"/>
              </a:ext>
            </a:extLst>
          </p:cNvPr>
          <p:cNvCxnSpPr>
            <a:cxnSpLocks/>
            <a:endCxn id="10" idx="1"/>
          </p:cNvCxnSpPr>
          <p:nvPr/>
        </p:nvCxnSpPr>
        <p:spPr>
          <a:xfrm>
            <a:off x="2075290" y="763048"/>
            <a:ext cx="2878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5">
            <a:extLst>
              <a:ext uri="{FF2B5EF4-FFF2-40B4-BE49-F238E27FC236}">
                <a16:creationId xmlns:a16="http://schemas.microsoft.com/office/drawing/2014/main" id="{8E30656E-DDC2-3DCB-BB5A-2E28D0AB5650}"/>
              </a:ext>
            </a:extLst>
          </p:cNvPr>
          <p:cNvSpPr txBox="1"/>
          <p:nvPr/>
        </p:nvSpPr>
        <p:spPr>
          <a:xfrm>
            <a:off x="315967" y="834068"/>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Menu bar</a:t>
            </a:r>
          </a:p>
        </p:txBody>
      </p:sp>
      <p:cxnSp>
        <p:nvCxnSpPr>
          <p:cNvPr id="18" name="Straight Arrow Connector 17">
            <a:extLst>
              <a:ext uri="{FF2B5EF4-FFF2-40B4-BE49-F238E27FC236}">
                <a16:creationId xmlns:a16="http://schemas.microsoft.com/office/drawing/2014/main" id="{572D295C-36C2-3733-5B53-CF16890233AB}"/>
              </a:ext>
            </a:extLst>
          </p:cNvPr>
          <p:cNvCxnSpPr>
            <a:cxnSpLocks/>
            <a:stCxn id="17" idx="3"/>
            <a:endCxn id="22" idx="1"/>
          </p:cNvCxnSpPr>
          <p:nvPr/>
        </p:nvCxnSpPr>
        <p:spPr>
          <a:xfrm>
            <a:off x="1530613" y="972568"/>
            <a:ext cx="8324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F78AA27-5EAB-2746-FA76-ED80EB65D208}"/>
              </a:ext>
            </a:extLst>
          </p:cNvPr>
          <p:cNvSpPr/>
          <p:nvPr/>
        </p:nvSpPr>
        <p:spPr>
          <a:xfrm>
            <a:off x="2363107" y="875222"/>
            <a:ext cx="4257290" cy="194692"/>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25" name="CasellaDiTesto 5">
            <a:extLst>
              <a:ext uri="{FF2B5EF4-FFF2-40B4-BE49-F238E27FC236}">
                <a16:creationId xmlns:a16="http://schemas.microsoft.com/office/drawing/2014/main" id="{2997ED92-5E88-B60F-D680-F6F66717BC91}"/>
              </a:ext>
            </a:extLst>
          </p:cNvPr>
          <p:cNvSpPr txBox="1"/>
          <p:nvPr/>
        </p:nvSpPr>
        <p:spPr>
          <a:xfrm>
            <a:off x="696894" y="1088101"/>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Module toolbar</a:t>
            </a:r>
          </a:p>
        </p:txBody>
      </p:sp>
      <p:cxnSp>
        <p:nvCxnSpPr>
          <p:cNvPr id="26" name="Straight Arrow Connector 25">
            <a:extLst>
              <a:ext uri="{FF2B5EF4-FFF2-40B4-BE49-F238E27FC236}">
                <a16:creationId xmlns:a16="http://schemas.microsoft.com/office/drawing/2014/main" id="{06BE6BCC-A109-B2EA-E61A-611CCDFC15E2}"/>
              </a:ext>
            </a:extLst>
          </p:cNvPr>
          <p:cNvCxnSpPr>
            <a:cxnSpLocks/>
            <a:stCxn id="25" idx="3"/>
            <a:endCxn id="29" idx="1"/>
          </p:cNvCxnSpPr>
          <p:nvPr/>
        </p:nvCxnSpPr>
        <p:spPr>
          <a:xfrm flipV="1">
            <a:off x="1911540" y="1223483"/>
            <a:ext cx="451567" cy="3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1B7E88B-A157-624A-5649-EE3D8253A533}"/>
              </a:ext>
            </a:extLst>
          </p:cNvPr>
          <p:cNvSpPr/>
          <p:nvPr/>
        </p:nvSpPr>
        <p:spPr>
          <a:xfrm>
            <a:off x="2363107" y="1114416"/>
            <a:ext cx="1759141" cy="21813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32" name="Rectangle 31">
            <a:extLst>
              <a:ext uri="{FF2B5EF4-FFF2-40B4-BE49-F238E27FC236}">
                <a16:creationId xmlns:a16="http://schemas.microsoft.com/office/drawing/2014/main" id="{94EEFC8B-8403-1F46-BE32-D57B26487A82}"/>
              </a:ext>
            </a:extLst>
          </p:cNvPr>
          <p:cNvSpPr/>
          <p:nvPr/>
        </p:nvSpPr>
        <p:spPr>
          <a:xfrm>
            <a:off x="5159220" y="1114416"/>
            <a:ext cx="1759141" cy="21813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37" name="Rectangle 36">
            <a:extLst>
              <a:ext uri="{FF2B5EF4-FFF2-40B4-BE49-F238E27FC236}">
                <a16:creationId xmlns:a16="http://schemas.microsoft.com/office/drawing/2014/main" id="{3538B00D-A572-038B-18B7-13F2CEE114AD}"/>
              </a:ext>
            </a:extLst>
          </p:cNvPr>
          <p:cNvSpPr/>
          <p:nvPr/>
        </p:nvSpPr>
        <p:spPr>
          <a:xfrm>
            <a:off x="2363107" y="1387499"/>
            <a:ext cx="317339" cy="312174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39" name="CasellaDiTesto 5">
            <a:extLst>
              <a:ext uri="{FF2B5EF4-FFF2-40B4-BE49-F238E27FC236}">
                <a16:creationId xmlns:a16="http://schemas.microsoft.com/office/drawing/2014/main" id="{847367FF-C007-0E2F-EE56-32CB27CAEA9F}"/>
              </a:ext>
            </a:extLst>
          </p:cNvPr>
          <p:cNvSpPr txBox="1"/>
          <p:nvPr/>
        </p:nvSpPr>
        <p:spPr>
          <a:xfrm>
            <a:off x="712134" y="2809873"/>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Map toolbar</a:t>
            </a:r>
          </a:p>
        </p:txBody>
      </p:sp>
      <p:cxnSp>
        <p:nvCxnSpPr>
          <p:cNvPr id="40" name="Straight Arrow Connector 39">
            <a:extLst>
              <a:ext uri="{FF2B5EF4-FFF2-40B4-BE49-F238E27FC236}">
                <a16:creationId xmlns:a16="http://schemas.microsoft.com/office/drawing/2014/main" id="{D80BEC47-1865-C801-A1E9-B0D35A959285}"/>
              </a:ext>
            </a:extLst>
          </p:cNvPr>
          <p:cNvCxnSpPr>
            <a:cxnSpLocks/>
            <a:stCxn id="39" idx="3"/>
            <a:endCxn id="37" idx="1"/>
          </p:cNvCxnSpPr>
          <p:nvPr/>
        </p:nvCxnSpPr>
        <p:spPr>
          <a:xfrm>
            <a:off x="1926780" y="2948373"/>
            <a:ext cx="436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3D007E4-8F95-5104-E0C5-D3A493121CC7}"/>
              </a:ext>
            </a:extLst>
          </p:cNvPr>
          <p:cNvSpPr/>
          <p:nvPr/>
        </p:nvSpPr>
        <p:spPr>
          <a:xfrm>
            <a:off x="3567741" y="1525998"/>
            <a:ext cx="3350620" cy="312174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48" name="CasellaDiTesto 5">
            <a:extLst>
              <a:ext uri="{FF2B5EF4-FFF2-40B4-BE49-F238E27FC236}">
                <a16:creationId xmlns:a16="http://schemas.microsoft.com/office/drawing/2014/main" id="{EEDC2350-9C75-FB1C-75FD-82316528ED70}"/>
              </a:ext>
            </a:extLst>
          </p:cNvPr>
          <p:cNvSpPr txBox="1"/>
          <p:nvPr/>
        </p:nvSpPr>
        <p:spPr>
          <a:xfrm>
            <a:off x="4506741" y="2809872"/>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Map</a:t>
            </a:r>
          </a:p>
        </p:txBody>
      </p:sp>
      <p:sp>
        <p:nvSpPr>
          <p:cNvPr id="49" name="Rectangle 48">
            <a:extLst>
              <a:ext uri="{FF2B5EF4-FFF2-40B4-BE49-F238E27FC236}">
                <a16:creationId xmlns:a16="http://schemas.microsoft.com/office/drawing/2014/main" id="{D7C454DF-1705-177A-1ABB-B981F2072DD9}"/>
              </a:ext>
            </a:extLst>
          </p:cNvPr>
          <p:cNvSpPr/>
          <p:nvPr/>
        </p:nvSpPr>
        <p:spPr>
          <a:xfrm>
            <a:off x="2378095" y="4990567"/>
            <a:ext cx="5250867" cy="19103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50" name="CasellaDiTesto 5">
            <a:extLst>
              <a:ext uri="{FF2B5EF4-FFF2-40B4-BE49-F238E27FC236}">
                <a16:creationId xmlns:a16="http://schemas.microsoft.com/office/drawing/2014/main" id="{3769DE9E-89C9-6004-DA6F-4C3D0D1E70A2}"/>
              </a:ext>
            </a:extLst>
          </p:cNvPr>
          <p:cNvSpPr txBox="1"/>
          <p:nvPr/>
        </p:nvSpPr>
        <p:spPr>
          <a:xfrm>
            <a:off x="628000" y="4951952"/>
            <a:ext cx="1214646" cy="276999"/>
          </a:xfrm>
          <a:prstGeom prst="rect">
            <a:avLst/>
          </a:prstGeom>
          <a:no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Status bar</a:t>
            </a:r>
          </a:p>
        </p:txBody>
      </p:sp>
      <p:cxnSp>
        <p:nvCxnSpPr>
          <p:cNvPr id="51" name="Straight Arrow Connector 50">
            <a:extLst>
              <a:ext uri="{FF2B5EF4-FFF2-40B4-BE49-F238E27FC236}">
                <a16:creationId xmlns:a16="http://schemas.microsoft.com/office/drawing/2014/main" id="{CBBCC201-8861-D7A9-3ED0-C9DA552E4471}"/>
              </a:ext>
            </a:extLst>
          </p:cNvPr>
          <p:cNvCxnSpPr>
            <a:cxnSpLocks/>
            <a:stCxn id="50" idx="3"/>
            <a:endCxn id="49" idx="1"/>
          </p:cNvCxnSpPr>
          <p:nvPr/>
        </p:nvCxnSpPr>
        <p:spPr>
          <a:xfrm flipV="1">
            <a:off x="1842646" y="5086083"/>
            <a:ext cx="535449" cy="4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asellaDiTesto 5">
            <a:extLst>
              <a:ext uri="{FF2B5EF4-FFF2-40B4-BE49-F238E27FC236}">
                <a16:creationId xmlns:a16="http://schemas.microsoft.com/office/drawing/2014/main" id="{4B58E630-0978-532F-5864-A8A72B2BF658}"/>
              </a:ext>
            </a:extLst>
          </p:cNvPr>
          <p:cNvSpPr txBox="1"/>
          <p:nvPr/>
        </p:nvSpPr>
        <p:spPr>
          <a:xfrm>
            <a:off x="6574142" y="1518492"/>
            <a:ext cx="2355876" cy="276999"/>
          </a:xfrm>
          <a:prstGeom prst="rect">
            <a:avLst/>
          </a:prstGeom>
          <a:solidFill>
            <a:schemeClr val="bg1"/>
          </a:solidFill>
        </p:spPr>
        <p:txBody>
          <a:bodyPr wrap="square">
            <a:spAutoFit/>
          </a:bodyPr>
          <a:lstStyle/>
          <a:p>
            <a:pPr algn="r"/>
            <a:r>
              <a:rPr lang="en-US" sz="1200" b="1" i="1" noProof="0" dirty="0">
                <a:solidFill>
                  <a:srgbClr val="003E5E"/>
                </a:solidFill>
                <a:latin typeface="Arial Nova Cond" panose="020B0506020202020204" pitchFamily="34" charset="0"/>
                <a:cs typeface="Times New Roman" panose="02020603050405020304" pitchFamily="18" charset="0"/>
              </a:rPr>
              <a:t>Configuration or Network selector</a:t>
            </a:r>
          </a:p>
        </p:txBody>
      </p:sp>
      <p:cxnSp>
        <p:nvCxnSpPr>
          <p:cNvPr id="34" name="Straight Arrow Connector 33">
            <a:extLst>
              <a:ext uri="{FF2B5EF4-FFF2-40B4-BE49-F238E27FC236}">
                <a16:creationId xmlns:a16="http://schemas.microsoft.com/office/drawing/2014/main" id="{88AD3EC4-CA5B-7EE9-A523-25C943DD1437}"/>
              </a:ext>
            </a:extLst>
          </p:cNvPr>
          <p:cNvCxnSpPr>
            <a:cxnSpLocks/>
            <a:stCxn id="33" idx="1"/>
            <a:endCxn id="32" idx="2"/>
          </p:cNvCxnSpPr>
          <p:nvPr/>
        </p:nvCxnSpPr>
        <p:spPr>
          <a:xfrm flipH="1" flipV="1">
            <a:off x="6038791" y="1332550"/>
            <a:ext cx="535351" cy="324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032B0B33-FA28-8DBA-CDB4-AA855CE72EFE}"/>
              </a:ext>
            </a:extLst>
          </p:cNvPr>
          <p:cNvSpPr txBox="1"/>
          <p:nvPr/>
        </p:nvSpPr>
        <p:spPr>
          <a:xfrm>
            <a:off x="6213668" y="4055470"/>
            <a:ext cx="2613140" cy="369332"/>
          </a:xfrm>
          <a:prstGeom prst="rect">
            <a:avLst/>
          </a:prstGeom>
          <a:solidFill>
            <a:schemeClr val="bg1"/>
          </a:solid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Graphical User Interface</a:t>
            </a:r>
          </a:p>
        </p:txBody>
      </p:sp>
      <p:sp>
        <p:nvSpPr>
          <p:cNvPr id="4" name="Text Placeholder 7">
            <a:extLst>
              <a:ext uri="{FF2B5EF4-FFF2-40B4-BE49-F238E27FC236}">
                <a16:creationId xmlns:a16="http://schemas.microsoft.com/office/drawing/2014/main" id="{83D21D27-0A90-DE7B-B55B-C084CACF314D}"/>
              </a:ext>
            </a:extLst>
          </p:cNvPr>
          <p:cNvSpPr>
            <a:spLocks noGrp="1"/>
          </p:cNvSpPr>
          <p:nvPr>
            <p:ph type="body" sz="quarter" idx="12"/>
          </p:nvPr>
        </p:nvSpPr>
        <p:spPr>
          <a:xfrm>
            <a:off x="228600" y="426541"/>
            <a:ext cx="7523408" cy="460375"/>
          </a:xfrm>
        </p:spPr>
        <p:txBody>
          <a:bodyPr/>
          <a:lstStyle/>
          <a:p>
            <a:r>
              <a:rPr lang="en-US" noProof="0" dirty="0"/>
              <a:t>2.2 GUI</a:t>
            </a:r>
          </a:p>
        </p:txBody>
      </p:sp>
    </p:spTree>
    <p:extLst>
      <p:ext uri="{BB962C8B-B14F-4D97-AF65-F5344CB8AC3E}">
        <p14:creationId xmlns:p14="http://schemas.microsoft.com/office/powerpoint/2010/main" val="243441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9983-7A33-B076-7310-07F2FA1F06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B9068F-40D9-2ED5-2C60-92EAC3492332}"/>
              </a:ext>
            </a:extLst>
          </p:cNvPr>
          <p:cNvPicPr>
            <a:picLocks noChangeAspect="1"/>
          </p:cNvPicPr>
          <p:nvPr/>
        </p:nvPicPr>
        <p:blipFill>
          <a:blip r:embed="rId3"/>
          <a:stretch>
            <a:fillRect/>
          </a:stretch>
        </p:blipFill>
        <p:spPr>
          <a:xfrm>
            <a:off x="7886700" y="0"/>
            <a:ext cx="1257300" cy="1295400"/>
          </a:xfrm>
          <a:prstGeom prst="rect">
            <a:avLst/>
          </a:prstGeom>
        </p:spPr>
      </p:pic>
      <p:sp>
        <p:nvSpPr>
          <p:cNvPr id="3" name="Text Placeholder 2">
            <a:extLst>
              <a:ext uri="{FF2B5EF4-FFF2-40B4-BE49-F238E27FC236}">
                <a16:creationId xmlns:a16="http://schemas.microsoft.com/office/drawing/2014/main" id="{DDC3F812-9A0D-A941-099C-1ABE5AA18FB7}"/>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15" name="TextBox 14">
            <a:extLst>
              <a:ext uri="{FF2B5EF4-FFF2-40B4-BE49-F238E27FC236}">
                <a16:creationId xmlns:a16="http://schemas.microsoft.com/office/drawing/2014/main" id="{6AEA8AD3-994B-BE13-2824-7BD5FCF4E446}"/>
              </a:ext>
            </a:extLst>
          </p:cNvPr>
          <p:cNvSpPr txBox="1"/>
          <p:nvPr/>
        </p:nvSpPr>
        <p:spPr>
          <a:xfrm>
            <a:off x="981515" y="766663"/>
            <a:ext cx="4604275"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a SHORTCUT</a:t>
            </a:r>
          </a:p>
        </p:txBody>
      </p:sp>
      <p:grpSp>
        <p:nvGrpSpPr>
          <p:cNvPr id="49" name="Group 48">
            <a:extLst>
              <a:ext uri="{FF2B5EF4-FFF2-40B4-BE49-F238E27FC236}">
                <a16:creationId xmlns:a16="http://schemas.microsoft.com/office/drawing/2014/main" id="{B27675F0-2CB7-3C33-EDB6-DF5FAE199F65}"/>
              </a:ext>
            </a:extLst>
          </p:cNvPr>
          <p:cNvGrpSpPr/>
          <p:nvPr/>
        </p:nvGrpSpPr>
        <p:grpSpPr>
          <a:xfrm>
            <a:off x="487017" y="1083365"/>
            <a:ext cx="8316247" cy="4191655"/>
            <a:chOff x="278794" y="838290"/>
            <a:chExt cx="8586412" cy="4357437"/>
          </a:xfrm>
        </p:grpSpPr>
        <p:pic>
          <p:nvPicPr>
            <p:cNvPr id="11" name="Picture 10">
              <a:extLst>
                <a:ext uri="{FF2B5EF4-FFF2-40B4-BE49-F238E27FC236}">
                  <a16:creationId xmlns:a16="http://schemas.microsoft.com/office/drawing/2014/main" id="{680952C0-08ED-883D-876D-FE37F54858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4" y="838290"/>
              <a:ext cx="8586412" cy="4357437"/>
            </a:xfrm>
            <a:prstGeom prst="rect">
              <a:avLst/>
            </a:prstGeom>
          </p:spPr>
        </p:pic>
        <p:sp>
          <p:nvSpPr>
            <p:cNvPr id="8" name="Google Shape;68;p3">
              <a:extLst>
                <a:ext uri="{FF2B5EF4-FFF2-40B4-BE49-F238E27FC236}">
                  <a16:creationId xmlns:a16="http://schemas.microsoft.com/office/drawing/2014/main" id="{9AE62B99-03B4-969C-51AA-52AEC702D8EC}"/>
                </a:ext>
              </a:extLst>
            </p:cNvPr>
            <p:cNvSpPr/>
            <p:nvPr/>
          </p:nvSpPr>
          <p:spPr>
            <a:xfrm>
              <a:off x="2104830" y="916381"/>
              <a:ext cx="251752" cy="258930"/>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9" name="Google Shape;69;p3">
              <a:extLst>
                <a:ext uri="{FF2B5EF4-FFF2-40B4-BE49-F238E27FC236}">
                  <a16:creationId xmlns:a16="http://schemas.microsoft.com/office/drawing/2014/main" id="{E74871BD-0160-0FC4-D0BC-9C5A4CDC1FE5}"/>
                </a:ext>
              </a:extLst>
            </p:cNvPr>
            <p:cNvSpPr/>
            <p:nvPr/>
          </p:nvSpPr>
          <p:spPr>
            <a:xfrm>
              <a:off x="748627" y="3314006"/>
              <a:ext cx="742715" cy="253200"/>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10" name="Google Shape;70;p3">
              <a:extLst>
                <a:ext uri="{FF2B5EF4-FFF2-40B4-BE49-F238E27FC236}">
                  <a16:creationId xmlns:a16="http://schemas.microsoft.com/office/drawing/2014/main" id="{8B1E49F8-EBD3-F141-9F87-6A6FC9905200}"/>
                </a:ext>
              </a:extLst>
            </p:cNvPr>
            <p:cNvSpPr/>
            <p:nvPr/>
          </p:nvSpPr>
          <p:spPr>
            <a:xfrm>
              <a:off x="3211201" y="4238923"/>
              <a:ext cx="525000" cy="253200"/>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2" name="Google Shape;71;p3">
              <a:extLst>
                <a:ext uri="{FF2B5EF4-FFF2-40B4-BE49-F238E27FC236}">
                  <a16:creationId xmlns:a16="http://schemas.microsoft.com/office/drawing/2014/main" id="{FA1D28CB-D468-38F4-1E40-23F0D873C65B}"/>
                </a:ext>
              </a:extLst>
            </p:cNvPr>
            <p:cNvCxnSpPr>
              <a:cxnSpLocks/>
              <a:stCxn id="8" idx="2"/>
              <a:endCxn id="9" idx="0"/>
            </p:cNvCxnSpPr>
            <p:nvPr/>
          </p:nvCxnSpPr>
          <p:spPr>
            <a:xfrm flipH="1">
              <a:off x="1119985" y="1175311"/>
              <a:ext cx="1110721" cy="2138695"/>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3" name="Google Shape;73;p3">
              <a:extLst>
                <a:ext uri="{FF2B5EF4-FFF2-40B4-BE49-F238E27FC236}">
                  <a16:creationId xmlns:a16="http://schemas.microsoft.com/office/drawing/2014/main" id="{7B411931-7721-FB24-17D0-715CA58D707F}"/>
                </a:ext>
              </a:extLst>
            </p:cNvPr>
            <p:cNvCxnSpPr>
              <a:cxnSpLocks/>
              <a:stCxn id="9" idx="2"/>
              <a:endCxn id="7" idx="0"/>
            </p:cNvCxnSpPr>
            <p:nvPr/>
          </p:nvCxnSpPr>
          <p:spPr>
            <a:xfrm flipH="1">
              <a:off x="863412" y="3567206"/>
              <a:ext cx="256573" cy="533293"/>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6" name="Google Shape;74;p3">
              <a:extLst>
                <a:ext uri="{FF2B5EF4-FFF2-40B4-BE49-F238E27FC236}">
                  <a16:creationId xmlns:a16="http://schemas.microsoft.com/office/drawing/2014/main" id="{BCDACB09-721F-236A-4346-DDDB11566EDF}"/>
                </a:ext>
              </a:extLst>
            </p:cNvPr>
            <p:cNvCxnSpPr>
              <a:cxnSpLocks/>
              <a:stCxn id="10" idx="3"/>
              <a:endCxn id="17" idx="1"/>
            </p:cNvCxnSpPr>
            <p:nvPr/>
          </p:nvCxnSpPr>
          <p:spPr>
            <a:xfrm flipV="1">
              <a:off x="3736201" y="1749554"/>
              <a:ext cx="717710" cy="2615969"/>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17" name="Google Shape;75;p3">
              <a:extLst>
                <a:ext uri="{FF2B5EF4-FFF2-40B4-BE49-F238E27FC236}">
                  <a16:creationId xmlns:a16="http://schemas.microsoft.com/office/drawing/2014/main" id="{13353DAA-DA07-D1F3-CC95-8AB617D79BD1}"/>
                </a:ext>
              </a:extLst>
            </p:cNvPr>
            <p:cNvSpPr/>
            <p:nvPr/>
          </p:nvSpPr>
          <p:spPr>
            <a:xfrm>
              <a:off x="4453911" y="1643156"/>
              <a:ext cx="520860" cy="212795"/>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7" name="Google Shape;70;p3">
              <a:extLst>
                <a:ext uri="{FF2B5EF4-FFF2-40B4-BE49-F238E27FC236}">
                  <a16:creationId xmlns:a16="http://schemas.microsoft.com/office/drawing/2014/main" id="{8933F396-3716-2A66-DB5A-5E5A207D4893}"/>
                </a:ext>
              </a:extLst>
            </p:cNvPr>
            <p:cNvSpPr/>
            <p:nvPr/>
          </p:nvSpPr>
          <p:spPr>
            <a:xfrm>
              <a:off x="606839" y="4100499"/>
              <a:ext cx="513145" cy="177172"/>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21" name="Google Shape;76;p3">
              <a:extLst>
                <a:ext uri="{FF2B5EF4-FFF2-40B4-BE49-F238E27FC236}">
                  <a16:creationId xmlns:a16="http://schemas.microsoft.com/office/drawing/2014/main" id="{8932A053-DA51-F996-E657-B0DEEE24D562}"/>
                </a:ext>
              </a:extLst>
            </p:cNvPr>
            <p:cNvCxnSpPr>
              <a:cxnSpLocks/>
              <a:stCxn id="7" idx="3"/>
              <a:endCxn id="10" idx="1"/>
            </p:cNvCxnSpPr>
            <p:nvPr/>
          </p:nvCxnSpPr>
          <p:spPr>
            <a:xfrm>
              <a:off x="1119984" y="4189085"/>
              <a:ext cx="2091217" cy="176438"/>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26" name="Google Shape;74;p3">
              <a:extLst>
                <a:ext uri="{FF2B5EF4-FFF2-40B4-BE49-F238E27FC236}">
                  <a16:creationId xmlns:a16="http://schemas.microsoft.com/office/drawing/2014/main" id="{E2D43F6F-E8B3-039A-4510-A40A17B6F543}"/>
                </a:ext>
              </a:extLst>
            </p:cNvPr>
            <p:cNvCxnSpPr>
              <a:cxnSpLocks/>
              <a:stCxn id="17" idx="3"/>
              <a:endCxn id="29" idx="1"/>
            </p:cNvCxnSpPr>
            <p:nvPr/>
          </p:nvCxnSpPr>
          <p:spPr>
            <a:xfrm>
              <a:off x="4974771" y="1749554"/>
              <a:ext cx="2687058" cy="29623"/>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9" name="Google Shape;75;p3">
              <a:extLst>
                <a:ext uri="{FF2B5EF4-FFF2-40B4-BE49-F238E27FC236}">
                  <a16:creationId xmlns:a16="http://schemas.microsoft.com/office/drawing/2014/main" id="{A9F6AC3A-94B6-A814-67FC-66F380382780}"/>
                </a:ext>
              </a:extLst>
            </p:cNvPr>
            <p:cNvSpPr/>
            <p:nvPr/>
          </p:nvSpPr>
          <p:spPr>
            <a:xfrm>
              <a:off x="7661829" y="1647212"/>
              <a:ext cx="382423" cy="263929"/>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42" name="Google Shape;74;p3">
              <a:extLst>
                <a:ext uri="{FF2B5EF4-FFF2-40B4-BE49-F238E27FC236}">
                  <a16:creationId xmlns:a16="http://schemas.microsoft.com/office/drawing/2014/main" id="{849B28FC-4A6C-EEBD-FE0E-E0FDA78AF667}"/>
                </a:ext>
              </a:extLst>
            </p:cNvPr>
            <p:cNvCxnSpPr>
              <a:cxnSpLocks/>
              <a:stCxn id="29" idx="2"/>
              <a:endCxn id="45" idx="0"/>
            </p:cNvCxnSpPr>
            <p:nvPr/>
          </p:nvCxnSpPr>
          <p:spPr>
            <a:xfrm flipH="1">
              <a:off x="6395357" y="1911141"/>
              <a:ext cx="1457684" cy="779300"/>
            </a:xfrm>
            <a:prstGeom prst="straightConnector1">
              <a:avLst/>
            </a:prstGeom>
            <a:noFill/>
            <a:ln w="38100" cap="flat" cmpd="sng">
              <a:solidFill>
                <a:srgbClr val="FFC000"/>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45" name="Google Shape;75;p3">
              <a:extLst>
                <a:ext uri="{FF2B5EF4-FFF2-40B4-BE49-F238E27FC236}">
                  <a16:creationId xmlns:a16="http://schemas.microsoft.com/office/drawing/2014/main" id="{219BA408-D840-1DD0-1D6C-97EF4EE0EEB2}"/>
                </a:ext>
              </a:extLst>
            </p:cNvPr>
            <p:cNvSpPr/>
            <p:nvPr/>
          </p:nvSpPr>
          <p:spPr>
            <a:xfrm>
              <a:off x="5290458" y="2690441"/>
              <a:ext cx="2209798" cy="876765"/>
            </a:xfrm>
            <a:prstGeom prst="rect">
              <a:avLst/>
            </a:prstGeom>
            <a:noFill/>
            <a:ln w="38100" cap="flat" cmpd="sng">
              <a:solidFill>
                <a:srgbClr val="FFC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grpSp>
      <p:sp>
        <p:nvSpPr>
          <p:cNvPr id="51" name="TextBox 50">
            <a:extLst>
              <a:ext uri="{FF2B5EF4-FFF2-40B4-BE49-F238E27FC236}">
                <a16:creationId xmlns:a16="http://schemas.microsoft.com/office/drawing/2014/main" id="{7293DF7F-F596-0B2A-4740-D0D618CCB88D}"/>
              </a:ext>
            </a:extLst>
          </p:cNvPr>
          <p:cNvSpPr txBox="1"/>
          <p:nvPr/>
        </p:nvSpPr>
        <p:spPr>
          <a:xfrm>
            <a:off x="2636517" y="1155195"/>
            <a:ext cx="3170077" cy="369332"/>
          </a:xfrm>
          <a:prstGeom prst="rect">
            <a:avLst/>
          </a:prstGeom>
          <a:solidFill>
            <a:schemeClr val="bg1">
              <a:alpha val="72000"/>
            </a:schemeClr>
          </a:solidFill>
          <a:ln>
            <a:solidFill>
              <a:srgbClr val="F7B316"/>
            </a:solidFill>
          </a:ln>
        </p:spPr>
        <p:txBody>
          <a:bodyPr wrap="square">
            <a:spAutoFit/>
          </a:bodyPr>
          <a:lstStyle/>
          <a:p>
            <a:pPr marL="342900" indent="-342900">
              <a:buFont typeface="+mj-lt"/>
              <a:buAutoNum type="arabicPeriod"/>
            </a:pPr>
            <a:r>
              <a:rPr lang="en-US" b="1" noProof="0" dirty="0">
                <a:solidFill>
                  <a:srgbClr val="003E5E"/>
                </a:solidFill>
                <a:latin typeface="Arial Nova Cond" panose="020B0506020202020204" pitchFamily="34" charset="0"/>
                <a:cs typeface="Times New Roman" panose="02020603050405020304" pitchFamily="18" charset="0"/>
              </a:rPr>
              <a:t>Menu bar: Tools – Options</a:t>
            </a:r>
          </a:p>
        </p:txBody>
      </p:sp>
      <p:sp>
        <p:nvSpPr>
          <p:cNvPr id="52" name="TextBox 51">
            <a:extLst>
              <a:ext uri="{FF2B5EF4-FFF2-40B4-BE49-F238E27FC236}">
                <a16:creationId xmlns:a16="http://schemas.microsoft.com/office/drawing/2014/main" id="{917E719F-004B-0FFE-37D8-5B161C830482}"/>
              </a:ext>
            </a:extLst>
          </p:cNvPr>
          <p:cNvSpPr txBox="1"/>
          <p:nvPr/>
        </p:nvSpPr>
        <p:spPr>
          <a:xfrm>
            <a:off x="1519873" y="2944674"/>
            <a:ext cx="1841028"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2. Add shortcut</a:t>
            </a:r>
          </a:p>
        </p:txBody>
      </p:sp>
      <p:sp>
        <p:nvSpPr>
          <p:cNvPr id="53" name="TextBox 52">
            <a:extLst>
              <a:ext uri="{FF2B5EF4-FFF2-40B4-BE49-F238E27FC236}">
                <a16:creationId xmlns:a16="http://schemas.microsoft.com/office/drawing/2014/main" id="{BEE58815-57AE-DBC3-65B8-22C02E62733C}"/>
              </a:ext>
            </a:extLst>
          </p:cNvPr>
          <p:cNvSpPr txBox="1"/>
          <p:nvPr/>
        </p:nvSpPr>
        <p:spPr>
          <a:xfrm>
            <a:off x="340735" y="4475453"/>
            <a:ext cx="2358275" cy="646331"/>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3. Name the shortcut: “RESSIM TRAINING”</a:t>
            </a:r>
          </a:p>
        </p:txBody>
      </p:sp>
      <p:sp>
        <p:nvSpPr>
          <p:cNvPr id="54" name="TextBox 53">
            <a:extLst>
              <a:ext uri="{FF2B5EF4-FFF2-40B4-BE49-F238E27FC236}">
                <a16:creationId xmlns:a16="http://schemas.microsoft.com/office/drawing/2014/main" id="{43F4EEBE-73C4-FEC9-8D44-8961C0C9808E}"/>
              </a:ext>
            </a:extLst>
          </p:cNvPr>
          <p:cNvSpPr txBox="1"/>
          <p:nvPr/>
        </p:nvSpPr>
        <p:spPr>
          <a:xfrm>
            <a:off x="3189681" y="4578032"/>
            <a:ext cx="138232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4. Browse</a:t>
            </a:r>
          </a:p>
        </p:txBody>
      </p:sp>
      <p:sp>
        <p:nvSpPr>
          <p:cNvPr id="55" name="TextBox 54">
            <a:extLst>
              <a:ext uri="{FF2B5EF4-FFF2-40B4-BE49-F238E27FC236}">
                <a16:creationId xmlns:a16="http://schemas.microsoft.com/office/drawing/2014/main" id="{B42F0522-03B8-8EC6-C342-0E459ABB3D6C}"/>
              </a:ext>
            </a:extLst>
          </p:cNvPr>
          <p:cNvSpPr txBox="1"/>
          <p:nvPr/>
        </p:nvSpPr>
        <p:spPr>
          <a:xfrm>
            <a:off x="4420272" y="2016297"/>
            <a:ext cx="1539134" cy="646331"/>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5. Select the parent folder</a:t>
            </a:r>
          </a:p>
        </p:txBody>
      </p:sp>
      <p:sp>
        <p:nvSpPr>
          <p:cNvPr id="56" name="TextBox 55">
            <a:extLst>
              <a:ext uri="{FF2B5EF4-FFF2-40B4-BE49-F238E27FC236}">
                <a16:creationId xmlns:a16="http://schemas.microsoft.com/office/drawing/2014/main" id="{1B75D98B-97CF-3848-8A5B-E4E4422251B5}"/>
              </a:ext>
            </a:extLst>
          </p:cNvPr>
          <p:cNvSpPr txBox="1"/>
          <p:nvPr/>
        </p:nvSpPr>
        <p:spPr>
          <a:xfrm>
            <a:off x="6831730" y="2227665"/>
            <a:ext cx="2407600" cy="646331"/>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6. Create a new folder “RESSIM_TRAINING”</a:t>
            </a:r>
          </a:p>
        </p:txBody>
      </p:sp>
      <p:sp>
        <p:nvSpPr>
          <p:cNvPr id="59" name="TextBox 58">
            <a:extLst>
              <a:ext uri="{FF2B5EF4-FFF2-40B4-BE49-F238E27FC236}">
                <a16:creationId xmlns:a16="http://schemas.microsoft.com/office/drawing/2014/main" id="{B7A942DF-460D-EC65-6A17-0013588DC362}"/>
              </a:ext>
            </a:extLst>
          </p:cNvPr>
          <p:cNvSpPr txBox="1"/>
          <p:nvPr/>
        </p:nvSpPr>
        <p:spPr>
          <a:xfrm>
            <a:off x="6333416" y="4557763"/>
            <a:ext cx="2407600" cy="646331"/>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7. OK to close all the open windows</a:t>
            </a:r>
          </a:p>
        </p:txBody>
      </p:sp>
      <p:sp>
        <p:nvSpPr>
          <p:cNvPr id="4" name="Text Placeholder 7">
            <a:extLst>
              <a:ext uri="{FF2B5EF4-FFF2-40B4-BE49-F238E27FC236}">
                <a16:creationId xmlns:a16="http://schemas.microsoft.com/office/drawing/2014/main" id="{C0F8A6F8-B31A-4350-F599-97271C7A2DE8}"/>
              </a:ext>
            </a:extLst>
          </p:cNvPr>
          <p:cNvSpPr>
            <a:spLocks noGrp="1"/>
          </p:cNvSpPr>
          <p:nvPr>
            <p:ph type="body" sz="quarter" idx="12"/>
          </p:nvPr>
        </p:nvSpPr>
        <p:spPr>
          <a:xfrm>
            <a:off x="228600" y="426541"/>
            <a:ext cx="7523408" cy="460375"/>
          </a:xfrm>
        </p:spPr>
        <p:txBody>
          <a:bodyPr/>
          <a:lstStyle/>
          <a:p>
            <a:r>
              <a:rPr lang="en-US" noProof="0" dirty="0"/>
              <a:t>2.2 GUI</a:t>
            </a:r>
          </a:p>
        </p:txBody>
      </p:sp>
    </p:spTree>
    <p:extLst>
      <p:ext uri="{BB962C8B-B14F-4D97-AF65-F5344CB8AC3E}">
        <p14:creationId xmlns:p14="http://schemas.microsoft.com/office/powerpoint/2010/main" val="174692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DB23-25D3-4615-7829-4ADC02CE7C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4A3825-3573-468D-EEED-7DA3EB99CED5}"/>
              </a:ext>
            </a:extLst>
          </p:cNvPr>
          <p:cNvPicPr>
            <a:picLocks noChangeAspect="1"/>
          </p:cNvPicPr>
          <p:nvPr/>
        </p:nvPicPr>
        <p:blipFill>
          <a:blip r:embed="rId3"/>
          <a:stretch>
            <a:fillRect/>
          </a:stretch>
        </p:blipFill>
        <p:spPr>
          <a:xfrm>
            <a:off x="7886700" y="0"/>
            <a:ext cx="1257300" cy="1295400"/>
          </a:xfrm>
          <a:prstGeom prst="rect">
            <a:avLst/>
          </a:prstGeom>
        </p:spPr>
      </p:pic>
      <p:pic>
        <p:nvPicPr>
          <p:cNvPr id="8" name="Picture 7">
            <a:extLst>
              <a:ext uri="{FF2B5EF4-FFF2-40B4-BE49-F238E27FC236}">
                <a16:creationId xmlns:a16="http://schemas.microsoft.com/office/drawing/2014/main" id="{C491BF3B-589C-1A48-499D-F0BB6ADC4A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6786" y="686157"/>
            <a:ext cx="4226420" cy="4425988"/>
          </a:xfrm>
          <a:prstGeom prst="rect">
            <a:avLst/>
          </a:prstGeom>
        </p:spPr>
      </p:pic>
      <p:sp>
        <p:nvSpPr>
          <p:cNvPr id="3" name="Text Placeholder 2">
            <a:extLst>
              <a:ext uri="{FF2B5EF4-FFF2-40B4-BE49-F238E27FC236}">
                <a16:creationId xmlns:a16="http://schemas.microsoft.com/office/drawing/2014/main" id="{47E561FD-33BB-3F20-3765-F533BE650BC0}"/>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19" name="CasellaDiTesto 5">
            <a:extLst>
              <a:ext uri="{FF2B5EF4-FFF2-40B4-BE49-F238E27FC236}">
                <a16:creationId xmlns:a16="http://schemas.microsoft.com/office/drawing/2014/main" id="{AF81E6BE-212C-B098-0F44-912948FAF178}"/>
              </a:ext>
            </a:extLst>
          </p:cNvPr>
          <p:cNvSpPr txBox="1"/>
          <p:nvPr/>
        </p:nvSpPr>
        <p:spPr>
          <a:xfrm>
            <a:off x="324359" y="939495"/>
            <a:ext cx="3920251" cy="4247317"/>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a  WATERSHED</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Module toolbar on Watershed setup</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Menu bar: File – new watershed  </a:t>
            </a: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Name the project “</a:t>
            </a:r>
            <a:r>
              <a:rPr lang="en-US" b="1" noProof="0" dirty="0">
                <a:solidFill>
                  <a:srgbClr val="003E5E"/>
                </a:solidFill>
                <a:latin typeface="Arial Nova Cond" panose="020B0506020202020204" pitchFamily="34" charset="0"/>
                <a:cs typeface="Times New Roman" panose="02020603050405020304" pitchFamily="18" charset="0"/>
              </a:rPr>
              <a:t>ATBARA_LESSON1</a:t>
            </a:r>
            <a:r>
              <a:rPr lang="en-US" noProof="0" dirty="0">
                <a:solidFill>
                  <a:srgbClr val="003E5E"/>
                </a:solidFill>
                <a:latin typeface="Arial Nova Cond" panose="020B0506020202020204" pitchFamily="34" charset="0"/>
                <a:cs typeface="Times New Roman" panose="02020603050405020304" pitchFamily="18" charset="0"/>
              </a:rPr>
              <a: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Click on select location.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Choose the shortcut “</a:t>
            </a:r>
            <a:r>
              <a:rPr lang="en-US" b="1" noProof="0" dirty="0">
                <a:solidFill>
                  <a:srgbClr val="003E5E"/>
                </a:solidFill>
                <a:latin typeface="Arial Nova Cond" panose="020B0506020202020204" pitchFamily="34" charset="0"/>
                <a:cs typeface="Times New Roman" panose="02020603050405020304" pitchFamily="18" charset="0"/>
              </a:rPr>
              <a:t>RESSIM TRAINING</a:t>
            </a:r>
            <a:r>
              <a:rPr lang="en-US" noProof="0" dirty="0">
                <a:solidFill>
                  <a:srgbClr val="003E5E"/>
                </a:solidFill>
                <a:latin typeface="Arial Nova Cond" panose="020B0506020202020204" pitchFamily="34" charset="0"/>
                <a:cs typeface="Times New Roman" panose="02020603050405020304" pitchFamily="18" charset="0"/>
              </a:rPr>
              <a:t>” (double click)</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Click on “</a:t>
            </a:r>
            <a:r>
              <a:rPr lang="en-US" b="1" noProof="0" dirty="0">
                <a:solidFill>
                  <a:srgbClr val="003E5E"/>
                </a:solidFill>
                <a:latin typeface="Arial Nova Cond" panose="020B0506020202020204" pitchFamily="34" charset="0"/>
                <a:cs typeface="Times New Roman" panose="02020603050405020304" pitchFamily="18" charset="0"/>
              </a:rPr>
              <a:t>OPEN</a:t>
            </a:r>
            <a:r>
              <a:rPr lang="en-US" noProof="0" dirty="0">
                <a:solidFill>
                  <a:srgbClr val="003E5E"/>
                </a:solidFill>
                <a:latin typeface="Arial Nova Cond" panose="020B0506020202020204" pitchFamily="34" charset="0"/>
                <a:cs typeface="Times New Roman" panose="02020603050405020304" pitchFamily="18" charset="0"/>
              </a:rPr>
              <a:t>”</a:t>
            </a:r>
          </a:p>
        </p:txBody>
      </p:sp>
      <p:sp>
        <p:nvSpPr>
          <p:cNvPr id="4" name="Google Shape;84;g1d146e0e42f_0_0">
            <a:extLst>
              <a:ext uri="{FF2B5EF4-FFF2-40B4-BE49-F238E27FC236}">
                <a16:creationId xmlns:a16="http://schemas.microsoft.com/office/drawing/2014/main" id="{88B6B43A-4EF8-1A33-1B5C-1C995ECA347C}"/>
              </a:ext>
            </a:extLst>
          </p:cNvPr>
          <p:cNvSpPr/>
          <p:nvPr/>
        </p:nvSpPr>
        <p:spPr>
          <a:xfrm>
            <a:off x="4854757" y="1005890"/>
            <a:ext cx="892900" cy="147996"/>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5" name="Google Shape;85;g1d146e0e42f_0_0">
            <a:extLst>
              <a:ext uri="{FF2B5EF4-FFF2-40B4-BE49-F238E27FC236}">
                <a16:creationId xmlns:a16="http://schemas.microsoft.com/office/drawing/2014/main" id="{AA5CF02B-C4E1-559E-4E17-9AB7961F01DA}"/>
              </a:ext>
            </a:extLst>
          </p:cNvPr>
          <p:cNvSpPr/>
          <p:nvPr/>
        </p:nvSpPr>
        <p:spPr>
          <a:xfrm>
            <a:off x="4911857" y="1415144"/>
            <a:ext cx="1641343" cy="293914"/>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7" name="Google Shape;86;g1d146e0e42f_0_0">
            <a:extLst>
              <a:ext uri="{FF2B5EF4-FFF2-40B4-BE49-F238E27FC236}">
                <a16:creationId xmlns:a16="http://schemas.microsoft.com/office/drawing/2014/main" id="{73158F45-DC8A-6AC4-5466-8D320AE83302}"/>
              </a:ext>
            </a:extLst>
          </p:cNvPr>
          <p:cNvSpPr/>
          <p:nvPr/>
        </p:nvSpPr>
        <p:spPr>
          <a:xfrm>
            <a:off x="5298857" y="1855231"/>
            <a:ext cx="1641342" cy="202169"/>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1" name="Google Shape;87;g1d146e0e42f_0_0">
            <a:extLst>
              <a:ext uri="{FF2B5EF4-FFF2-40B4-BE49-F238E27FC236}">
                <a16:creationId xmlns:a16="http://schemas.microsoft.com/office/drawing/2014/main" id="{17B7D38E-D771-EDE4-E6D8-F83B3A478621}"/>
              </a:ext>
            </a:extLst>
          </p:cNvPr>
          <p:cNvCxnSpPr>
            <a:cxnSpLocks/>
            <a:stCxn id="4" idx="0"/>
            <a:endCxn id="12" idx="3"/>
          </p:cNvCxnSpPr>
          <p:nvPr/>
        </p:nvCxnSpPr>
        <p:spPr>
          <a:xfrm flipH="1" flipV="1">
            <a:off x="4735286" y="873100"/>
            <a:ext cx="565921" cy="132790"/>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4" name="Google Shape;88;g1d146e0e42f_0_0">
            <a:extLst>
              <a:ext uri="{FF2B5EF4-FFF2-40B4-BE49-F238E27FC236}">
                <a16:creationId xmlns:a16="http://schemas.microsoft.com/office/drawing/2014/main" id="{5C45C9FE-1327-C21F-5112-9B05EAC4B3B1}"/>
              </a:ext>
            </a:extLst>
          </p:cNvPr>
          <p:cNvCxnSpPr>
            <a:cxnSpLocks/>
            <a:stCxn id="5" idx="2"/>
            <a:endCxn id="7" idx="0"/>
          </p:cNvCxnSpPr>
          <p:nvPr/>
        </p:nvCxnSpPr>
        <p:spPr>
          <a:xfrm>
            <a:off x="5732529" y="1709058"/>
            <a:ext cx="386999" cy="146173"/>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5" name="Google Shape;89;g1d146e0e42f_0_0">
            <a:extLst>
              <a:ext uri="{FF2B5EF4-FFF2-40B4-BE49-F238E27FC236}">
                <a16:creationId xmlns:a16="http://schemas.microsoft.com/office/drawing/2014/main" id="{6F476505-9F8C-BC5B-49C5-2A9DF1BFEE9B}"/>
              </a:ext>
            </a:extLst>
          </p:cNvPr>
          <p:cNvCxnSpPr>
            <a:cxnSpLocks/>
            <a:endCxn id="21" idx="0"/>
          </p:cNvCxnSpPr>
          <p:nvPr/>
        </p:nvCxnSpPr>
        <p:spPr>
          <a:xfrm>
            <a:off x="6119528" y="2057400"/>
            <a:ext cx="1632552" cy="1154131"/>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21" name="Google Shape;90;g1d146e0e42f_0_0">
            <a:extLst>
              <a:ext uri="{FF2B5EF4-FFF2-40B4-BE49-F238E27FC236}">
                <a16:creationId xmlns:a16="http://schemas.microsoft.com/office/drawing/2014/main" id="{568630E6-D1BC-2E9E-DA63-5AB8549187E6}"/>
              </a:ext>
            </a:extLst>
          </p:cNvPr>
          <p:cNvSpPr/>
          <p:nvPr/>
        </p:nvSpPr>
        <p:spPr>
          <a:xfrm>
            <a:off x="7303280" y="3211531"/>
            <a:ext cx="897600" cy="126600"/>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pic>
        <p:nvPicPr>
          <p:cNvPr id="24" name="Picture 23">
            <a:extLst>
              <a:ext uri="{FF2B5EF4-FFF2-40B4-BE49-F238E27FC236}">
                <a16:creationId xmlns:a16="http://schemas.microsoft.com/office/drawing/2014/main" id="{C40E5923-5E5A-2B27-E972-F5558EB16B7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841859" y="1855231"/>
            <a:ext cx="1602270" cy="1737360"/>
          </a:xfrm>
          <a:prstGeom prst="rect">
            <a:avLst/>
          </a:prstGeom>
        </p:spPr>
      </p:pic>
      <p:sp>
        <p:nvSpPr>
          <p:cNvPr id="12" name="Google Shape;84;g1d146e0e42f_0_0">
            <a:extLst>
              <a:ext uri="{FF2B5EF4-FFF2-40B4-BE49-F238E27FC236}">
                <a16:creationId xmlns:a16="http://schemas.microsoft.com/office/drawing/2014/main" id="{2E2FAC85-49FC-772D-F9E4-7F2894F0197A}"/>
              </a:ext>
            </a:extLst>
          </p:cNvPr>
          <p:cNvSpPr/>
          <p:nvPr/>
        </p:nvSpPr>
        <p:spPr>
          <a:xfrm>
            <a:off x="4451851" y="799102"/>
            <a:ext cx="283435" cy="147996"/>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7" name="Google Shape;88;g1d146e0e42f_0_0">
            <a:extLst>
              <a:ext uri="{FF2B5EF4-FFF2-40B4-BE49-F238E27FC236}">
                <a16:creationId xmlns:a16="http://schemas.microsoft.com/office/drawing/2014/main" id="{7BA1900D-7802-4846-BC0F-1ED940B9034E}"/>
              </a:ext>
            </a:extLst>
          </p:cNvPr>
          <p:cNvCxnSpPr>
            <a:cxnSpLocks/>
          </p:cNvCxnSpPr>
          <p:nvPr/>
        </p:nvCxnSpPr>
        <p:spPr>
          <a:xfrm>
            <a:off x="4592130" y="1005890"/>
            <a:ext cx="283435" cy="409253"/>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31" name="Google Shape;90;g1d146e0e42f_0_0">
            <a:extLst>
              <a:ext uri="{FF2B5EF4-FFF2-40B4-BE49-F238E27FC236}">
                <a16:creationId xmlns:a16="http://schemas.microsoft.com/office/drawing/2014/main" id="{50D96055-D0A4-27A9-B598-F1529438C75D}"/>
              </a:ext>
            </a:extLst>
          </p:cNvPr>
          <p:cNvSpPr/>
          <p:nvPr/>
        </p:nvSpPr>
        <p:spPr>
          <a:xfrm>
            <a:off x="7553652" y="4582774"/>
            <a:ext cx="567091" cy="217826"/>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32" name="Google Shape;89;g1d146e0e42f_0_0">
            <a:extLst>
              <a:ext uri="{FF2B5EF4-FFF2-40B4-BE49-F238E27FC236}">
                <a16:creationId xmlns:a16="http://schemas.microsoft.com/office/drawing/2014/main" id="{01990F89-D51C-4D7E-6816-4CBDF8A71C80}"/>
              </a:ext>
            </a:extLst>
          </p:cNvPr>
          <p:cNvCxnSpPr>
            <a:cxnSpLocks/>
            <a:stCxn id="21" idx="2"/>
            <a:endCxn id="31" idx="0"/>
          </p:cNvCxnSpPr>
          <p:nvPr/>
        </p:nvCxnSpPr>
        <p:spPr>
          <a:xfrm>
            <a:off x="7752080" y="3338131"/>
            <a:ext cx="85118" cy="1244643"/>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6" name="Text Placeholder 7">
            <a:extLst>
              <a:ext uri="{FF2B5EF4-FFF2-40B4-BE49-F238E27FC236}">
                <a16:creationId xmlns:a16="http://schemas.microsoft.com/office/drawing/2014/main" id="{CD7B6491-2EFC-6864-DC2B-8623B0CC47F7}"/>
              </a:ext>
            </a:extLst>
          </p:cNvPr>
          <p:cNvSpPr>
            <a:spLocks noGrp="1"/>
          </p:cNvSpPr>
          <p:nvPr>
            <p:ph type="body" sz="quarter" idx="12"/>
          </p:nvPr>
        </p:nvSpPr>
        <p:spPr>
          <a:xfrm>
            <a:off x="228600" y="426541"/>
            <a:ext cx="7523408" cy="460375"/>
          </a:xfrm>
        </p:spPr>
        <p:txBody>
          <a:bodyPr/>
          <a:lstStyle/>
          <a:p>
            <a:r>
              <a:rPr lang="en-US" noProof="0" dirty="0"/>
              <a:t>2.2 GUI</a:t>
            </a:r>
          </a:p>
        </p:txBody>
      </p:sp>
    </p:spTree>
    <p:extLst>
      <p:ext uri="{BB962C8B-B14F-4D97-AF65-F5344CB8AC3E}">
        <p14:creationId xmlns:p14="http://schemas.microsoft.com/office/powerpoint/2010/main" val="4053821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D4991-FAC8-A44A-C3D2-B47A71A682AA}"/>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F994D83-3E32-ABD8-13E0-416C22AE2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3975" y="2284697"/>
            <a:ext cx="3524825" cy="2870300"/>
          </a:xfrm>
          <a:prstGeom prst="rect">
            <a:avLst/>
          </a:prstGeom>
        </p:spPr>
      </p:pic>
      <p:sp>
        <p:nvSpPr>
          <p:cNvPr id="3" name="Text Placeholder 2">
            <a:extLst>
              <a:ext uri="{FF2B5EF4-FFF2-40B4-BE49-F238E27FC236}">
                <a16:creationId xmlns:a16="http://schemas.microsoft.com/office/drawing/2014/main" id="{94DB1065-D9B1-A0C3-49F9-D0945380CD49}"/>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19" name="CasellaDiTesto 5">
            <a:extLst>
              <a:ext uri="{FF2B5EF4-FFF2-40B4-BE49-F238E27FC236}">
                <a16:creationId xmlns:a16="http://schemas.microsoft.com/office/drawing/2014/main" id="{E5BF5FD8-B34F-92E0-13E7-EAA1227DF394}"/>
              </a:ext>
            </a:extLst>
          </p:cNvPr>
          <p:cNvSpPr txBox="1"/>
          <p:nvPr/>
        </p:nvSpPr>
        <p:spPr>
          <a:xfrm>
            <a:off x="325450" y="813542"/>
            <a:ext cx="3985814" cy="92333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a  WATERSHED</a:t>
            </a:r>
          </a:p>
          <a:p>
            <a:endParaRPr lang="en-US" b="1" i="1" noProof="0" dirty="0">
              <a:solidFill>
                <a:srgbClr val="003E5E"/>
              </a:solidFill>
              <a:latin typeface="Arial Nova Cond" panose="020B0506020202020204" pitchFamily="34" charset="0"/>
              <a:cs typeface="Times New Roman" panose="02020603050405020304" pitchFamily="18" charset="0"/>
            </a:endParaRPr>
          </a:p>
          <a:p>
            <a:r>
              <a:rPr lang="en-US" noProof="0" dirty="0">
                <a:solidFill>
                  <a:srgbClr val="003E5E"/>
                </a:solidFill>
                <a:latin typeface="Arial Nova Cond" panose="020B0506020202020204" pitchFamily="34" charset="0"/>
                <a:cs typeface="Times New Roman" panose="02020603050405020304" pitchFamily="18" charset="0"/>
              </a:rPr>
              <a:t>7. Choose </a:t>
            </a:r>
            <a:r>
              <a:rPr lang="en-US" b="1" noProof="0" dirty="0">
                <a:solidFill>
                  <a:srgbClr val="003E5E"/>
                </a:solidFill>
                <a:latin typeface="Arial Nova Cond" panose="020B0506020202020204" pitchFamily="34" charset="0"/>
                <a:cs typeface="Times New Roman" panose="02020603050405020304" pitchFamily="18" charset="0"/>
              </a:rPr>
              <a:t>“SI” </a:t>
            </a:r>
            <a:r>
              <a:rPr lang="en-US" noProof="0" dirty="0">
                <a:solidFill>
                  <a:srgbClr val="003E5E"/>
                </a:solidFill>
                <a:latin typeface="Arial Nova Cond" panose="020B0506020202020204" pitchFamily="34" charset="0"/>
                <a:cs typeface="Times New Roman" panose="02020603050405020304" pitchFamily="18" charset="0"/>
              </a:rPr>
              <a:t>as Units for the project</a:t>
            </a:r>
            <a:endParaRPr lang="en-US" b="1" noProof="0" dirty="0">
              <a:solidFill>
                <a:srgbClr val="003E5E"/>
              </a:solidFill>
              <a:latin typeface="Arial Nova Cond" panose="020B0506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697378EA-A7BE-A1D0-8D1C-9ED629ED69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723" y="3310740"/>
            <a:ext cx="1836492" cy="1844257"/>
          </a:xfrm>
          <a:prstGeom prst="rect">
            <a:avLst/>
          </a:prstGeom>
          <a:ln w="3175">
            <a:solidFill>
              <a:schemeClr val="tx1"/>
            </a:solidFill>
          </a:ln>
        </p:spPr>
      </p:pic>
      <p:sp>
        <p:nvSpPr>
          <p:cNvPr id="18" name="Arrow: Down 17">
            <a:extLst>
              <a:ext uri="{FF2B5EF4-FFF2-40B4-BE49-F238E27FC236}">
                <a16:creationId xmlns:a16="http://schemas.microsoft.com/office/drawing/2014/main" id="{59498844-4E64-C30C-631D-2750AF3B97D1}"/>
              </a:ext>
            </a:extLst>
          </p:cNvPr>
          <p:cNvSpPr/>
          <p:nvPr/>
        </p:nvSpPr>
        <p:spPr>
          <a:xfrm>
            <a:off x="6764071" y="1887044"/>
            <a:ext cx="484632" cy="4967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pic>
        <p:nvPicPr>
          <p:cNvPr id="4" name="Picture 3">
            <a:extLst>
              <a:ext uri="{FF2B5EF4-FFF2-40B4-BE49-F238E27FC236}">
                <a16:creationId xmlns:a16="http://schemas.microsoft.com/office/drawing/2014/main" id="{388C71BA-5902-0755-4690-C838DCA23D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1756785"/>
            <a:ext cx="2503714" cy="1349782"/>
          </a:xfrm>
          <a:prstGeom prst="rect">
            <a:avLst/>
          </a:prstGeom>
        </p:spPr>
      </p:pic>
      <p:sp>
        <p:nvSpPr>
          <p:cNvPr id="6" name="TextBox 5">
            <a:extLst>
              <a:ext uri="{FF2B5EF4-FFF2-40B4-BE49-F238E27FC236}">
                <a16:creationId xmlns:a16="http://schemas.microsoft.com/office/drawing/2014/main" id="{665FBB24-22F6-0956-C97A-FD41E9579D9A}"/>
              </a:ext>
            </a:extLst>
          </p:cNvPr>
          <p:cNvSpPr txBox="1"/>
          <p:nvPr/>
        </p:nvSpPr>
        <p:spPr>
          <a:xfrm>
            <a:off x="4572000" y="1127672"/>
            <a:ext cx="3524825"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9. </a:t>
            </a:r>
            <a:r>
              <a:rPr lang="en-US" b="1" noProof="0" dirty="0">
                <a:solidFill>
                  <a:srgbClr val="003E5E"/>
                </a:solidFill>
                <a:latin typeface="Arial Nova Cond" panose="020B0506020202020204" pitchFamily="34" charset="0"/>
                <a:cs typeface="Times New Roman" panose="02020603050405020304" pitchFamily="18" charset="0"/>
              </a:rPr>
              <a:t>OK</a:t>
            </a:r>
            <a:r>
              <a:rPr lang="en-US" noProof="0" dirty="0">
                <a:solidFill>
                  <a:srgbClr val="003E5E"/>
                </a:solidFill>
                <a:latin typeface="Arial Nova Cond" panose="020B0506020202020204" pitchFamily="34" charset="0"/>
                <a:cs typeface="Times New Roman" panose="02020603050405020304" pitchFamily="18" charset="0"/>
              </a:rPr>
              <a:t> to close all the open windows</a:t>
            </a:r>
          </a:p>
        </p:txBody>
      </p:sp>
      <p:sp>
        <p:nvSpPr>
          <p:cNvPr id="8" name="TextBox 7">
            <a:extLst>
              <a:ext uri="{FF2B5EF4-FFF2-40B4-BE49-F238E27FC236}">
                <a16:creationId xmlns:a16="http://schemas.microsoft.com/office/drawing/2014/main" id="{4CA4CFD0-9281-3FA4-F39E-05A7636D58D7}"/>
              </a:ext>
            </a:extLst>
          </p:cNvPr>
          <p:cNvSpPr txBox="1"/>
          <p:nvPr/>
        </p:nvSpPr>
        <p:spPr>
          <a:xfrm>
            <a:off x="325450" y="3377838"/>
            <a:ext cx="2338635" cy="1477328"/>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8. Select time zone in the “</a:t>
            </a:r>
            <a:r>
              <a:rPr lang="en-US" b="1" noProof="0" dirty="0">
                <a:solidFill>
                  <a:srgbClr val="003E5E"/>
                </a:solidFill>
                <a:latin typeface="Arial Nova Cond" panose="020B0506020202020204" pitchFamily="34" charset="0"/>
                <a:cs typeface="Times New Roman" panose="02020603050405020304" pitchFamily="18" charset="0"/>
              </a:rPr>
              <a:t>International Time Zones</a:t>
            </a:r>
            <a:r>
              <a:rPr lang="en-US" noProof="0" dirty="0">
                <a:solidFill>
                  <a:srgbClr val="003E5E"/>
                </a:solidFill>
                <a:latin typeface="Arial Nova Cond" panose="020B0506020202020204" pitchFamily="34" charset="0"/>
                <a:cs typeface="Times New Roman" panose="02020603050405020304" pitchFamily="18" charset="0"/>
              </a:rPr>
              <a:t>” </a:t>
            </a:r>
          </a:p>
          <a:p>
            <a:r>
              <a:rPr lang="en-US" noProof="0" dirty="0">
                <a:solidFill>
                  <a:srgbClr val="003E5E"/>
                </a:solidFill>
                <a:latin typeface="Arial Nova Cond" panose="020B0506020202020204" pitchFamily="34" charset="0"/>
                <a:cs typeface="Times New Roman" panose="02020603050405020304" pitchFamily="18" charset="0"/>
              </a:rPr>
              <a:t>(any time zone </a:t>
            </a:r>
          </a:p>
          <a:p>
            <a:r>
              <a:rPr lang="en-US" b="1" noProof="0" dirty="0">
                <a:solidFill>
                  <a:srgbClr val="003E5E"/>
                </a:solidFill>
                <a:latin typeface="Arial Nova Cond" panose="020B0506020202020204" pitchFamily="34" charset="0"/>
                <a:cs typeface="Times New Roman" panose="02020603050405020304" pitchFamily="18" charset="0"/>
              </a:rPr>
              <a:t>GMT +3.00</a:t>
            </a:r>
            <a:r>
              <a:rPr lang="en-US" noProof="0" dirty="0">
                <a:solidFill>
                  <a:srgbClr val="003E5E"/>
                </a:solidFill>
                <a:latin typeface="Arial Nova Cond" panose="020B050602020202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267F0A94-2A73-E5AC-5DBD-EF7888F19E6A}"/>
              </a:ext>
            </a:extLst>
          </p:cNvPr>
          <p:cNvSpPr txBox="1"/>
          <p:nvPr/>
        </p:nvSpPr>
        <p:spPr>
          <a:xfrm>
            <a:off x="4572000" y="1616770"/>
            <a:ext cx="3524825"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10. </a:t>
            </a:r>
            <a:r>
              <a:rPr lang="en-US" b="1" noProof="0" dirty="0">
                <a:solidFill>
                  <a:srgbClr val="003E5E"/>
                </a:solidFill>
                <a:latin typeface="Arial Nova Cond" panose="020B0506020202020204" pitchFamily="34" charset="0"/>
                <a:cs typeface="Times New Roman" panose="02020603050405020304" pitchFamily="18" charset="0"/>
              </a:rPr>
              <a:t>Receipt</a:t>
            </a:r>
          </a:p>
        </p:txBody>
      </p:sp>
      <p:sp>
        <p:nvSpPr>
          <p:cNvPr id="2" name="Text Placeholder 7">
            <a:extLst>
              <a:ext uri="{FF2B5EF4-FFF2-40B4-BE49-F238E27FC236}">
                <a16:creationId xmlns:a16="http://schemas.microsoft.com/office/drawing/2014/main" id="{F15C1650-23F0-3BFB-608F-0B5ECC9E9381}"/>
              </a:ext>
            </a:extLst>
          </p:cNvPr>
          <p:cNvSpPr>
            <a:spLocks noGrp="1"/>
          </p:cNvSpPr>
          <p:nvPr>
            <p:ph type="body" sz="quarter" idx="12"/>
          </p:nvPr>
        </p:nvSpPr>
        <p:spPr>
          <a:xfrm>
            <a:off x="228600" y="426541"/>
            <a:ext cx="7523408" cy="460375"/>
          </a:xfrm>
        </p:spPr>
        <p:txBody>
          <a:bodyPr/>
          <a:lstStyle/>
          <a:p>
            <a:r>
              <a:rPr lang="en-US" noProof="0" dirty="0"/>
              <a:t>2.2 GUI</a:t>
            </a:r>
          </a:p>
        </p:txBody>
      </p:sp>
    </p:spTree>
    <p:extLst>
      <p:ext uri="{BB962C8B-B14F-4D97-AF65-F5344CB8AC3E}">
        <p14:creationId xmlns:p14="http://schemas.microsoft.com/office/powerpoint/2010/main" val="174304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4D62-D502-F80B-6899-F82A6D133C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72FEE4-C294-29EC-FEC6-C53415198B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2363" y="856536"/>
            <a:ext cx="4484429" cy="4001927"/>
          </a:xfrm>
          <a:prstGeom prst="rect">
            <a:avLst/>
          </a:prstGeom>
        </p:spPr>
      </p:pic>
      <p:sp>
        <p:nvSpPr>
          <p:cNvPr id="3" name="Text Placeholder 2">
            <a:extLst>
              <a:ext uri="{FF2B5EF4-FFF2-40B4-BE49-F238E27FC236}">
                <a16:creationId xmlns:a16="http://schemas.microsoft.com/office/drawing/2014/main" id="{4D10C98E-8178-A0D7-3338-C3BC343C0AC4}"/>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19" name="CasellaDiTesto 5">
            <a:extLst>
              <a:ext uri="{FF2B5EF4-FFF2-40B4-BE49-F238E27FC236}">
                <a16:creationId xmlns:a16="http://schemas.microsoft.com/office/drawing/2014/main" id="{7D6C763B-44B2-B25F-9BE9-98F430910F40}"/>
              </a:ext>
            </a:extLst>
          </p:cNvPr>
          <p:cNvSpPr txBox="1"/>
          <p:nvPr/>
        </p:nvSpPr>
        <p:spPr>
          <a:xfrm>
            <a:off x="228600" y="972266"/>
            <a:ext cx="3985814" cy="923330"/>
          </a:xfrm>
          <a:prstGeom prst="rect">
            <a:avLst/>
          </a:prstGeom>
          <a:noFill/>
        </p:spPr>
        <p:txBody>
          <a:bodyPr wrap="square">
            <a:spAutoFit/>
          </a:bodyPr>
          <a:lstStyle/>
          <a:p>
            <a:endParaRPr lang="en-US" b="1" i="1" noProof="0" dirty="0">
              <a:solidFill>
                <a:srgbClr val="003E5E"/>
              </a:solidFill>
              <a:latin typeface="Arial Nova Cond" panose="020B0506020202020204" pitchFamily="34" charset="0"/>
              <a:cs typeface="Times New Roman" panose="02020603050405020304" pitchFamily="18" charset="0"/>
            </a:endParaRPr>
          </a:p>
          <a:p>
            <a:r>
              <a:rPr lang="en-US" noProof="0" dirty="0">
                <a:solidFill>
                  <a:srgbClr val="003E5E"/>
                </a:solidFill>
                <a:latin typeface="Arial Nova Cond" panose="020B0506020202020204" pitchFamily="34" charset="0"/>
                <a:cs typeface="Times New Roman" panose="02020603050405020304" pitchFamily="18" charset="0"/>
              </a:rPr>
              <a:t>Switch between the modules:</a:t>
            </a:r>
          </a:p>
          <a:p>
            <a:r>
              <a:rPr lang="en-US" noProof="0" dirty="0">
                <a:solidFill>
                  <a:srgbClr val="003E5E"/>
                </a:solidFill>
                <a:latin typeface="Arial Nova Cond" panose="020B0506020202020204" pitchFamily="34" charset="0"/>
                <a:cs typeface="Times New Roman" panose="02020603050405020304" pitchFamily="18" charset="0"/>
              </a:rPr>
              <a:t>The user interface will change</a:t>
            </a:r>
          </a:p>
        </p:txBody>
      </p:sp>
      <p:sp>
        <p:nvSpPr>
          <p:cNvPr id="18" name="Arrow: Down 17">
            <a:extLst>
              <a:ext uri="{FF2B5EF4-FFF2-40B4-BE49-F238E27FC236}">
                <a16:creationId xmlns:a16="http://schemas.microsoft.com/office/drawing/2014/main" id="{5890B4CA-7536-400D-3F56-92BCFBC9FB50}"/>
              </a:ext>
            </a:extLst>
          </p:cNvPr>
          <p:cNvSpPr/>
          <p:nvPr/>
        </p:nvSpPr>
        <p:spPr>
          <a:xfrm rot="10800000">
            <a:off x="4173271" y="1406891"/>
            <a:ext cx="484632" cy="4967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2" name="Text Placeholder 7">
            <a:extLst>
              <a:ext uri="{FF2B5EF4-FFF2-40B4-BE49-F238E27FC236}">
                <a16:creationId xmlns:a16="http://schemas.microsoft.com/office/drawing/2014/main" id="{D0CED7A2-60CE-9822-5829-97EE14864870}"/>
              </a:ext>
            </a:extLst>
          </p:cNvPr>
          <p:cNvSpPr>
            <a:spLocks noGrp="1"/>
          </p:cNvSpPr>
          <p:nvPr>
            <p:ph type="body" sz="quarter" idx="12"/>
          </p:nvPr>
        </p:nvSpPr>
        <p:spPr>
          <a:xfrm>
            <a:off x="228600" y="426541"/>
            <a:ext cx="7523408" cy="460375"/>
          </a:xfrm>
        </p:spPr>
        <p:txBody>
          <a:bodyPr/>
          <a:lstStyle/>
          <a:p>
            <a:r>
              <a:rPr lang="en-US" noProof="0" dirty="0"/>
              <a:t>2.3 Modules</a:t>
            </a:r>
          </a:p>
        </p:txBody>
      </p:sp>
    </p:spTree>
    <p:extLst>
      <p:ext uri="{BB962C8B-B14F-4D97-AF65-F5344CB8AC3E}">
        <p14:creationId xmlns:p14="http://schemas.microsoft.com/office/powerpoint/2010/main" val="25618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82B52-B0B7-09D7-9367-78EFACD6C30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65D1287-AD6D-292E-5EE3-D17E93F9FE3D}"/>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2" name="Google Shape;66;g227f6219bd5_0_0">
            <a:extLst>
              <a:ext uri="{FF2B5EF4-FFF2-40B4-BE49-F238E27FC236}">
                <a16:creationId xmlns:a16="http://schemas.microsoft.com/office/drawing/2014/main" id="{D479B8DE-CBD2-CA5F-EC3C-B8D1E60D83F6}"/>
              </a:ext>
            </a:extLst>
          </p:cNvPr>
          <p:cNvSpPr/>
          <p:nvPr/>
        </p:nvSpPr>
        <p:spPr>
          <a:xfrm>
            <a:off x="325450" y="1160299"/>
            <a:ext cx="2520000" cy="3888693"/>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1 - WATERSHED SETUP MODULE</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stream alignment</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Basemaps</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Reservoir position</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Diversion position</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Computation points</a:t>
            </a:r>
          </a:p>
          <a:p>
            <a:pPr marL="139700" marR="0" lvl="0" algn="l" rtl="0">
              <a:lnSpc>
                <a:spcPct val="100000"/>
              </a:lnSpc>
              <a:spcBef>
                <a:spcPts val="0"/>
              </a:spcBef>
              <a:spcAft>
                <a:spcPts val="0"/>
              </a:spcAft>
              <a:buClr>
                <a:srgbClr val="000000"/>
              </a:buClr>
              <a:buSzPts val="1400"/>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4" name="Google Shape;67;g227f6219bd5_0_0">
            <a:extLst>
              <a:ext uri="{FF2B5EF4-FFF2-40B4-BE49-F238E27FC236}">
                <a16:creationId xmlns:a16="http://schemas.microsoft.com/office/drawing/2014/main" id="{524639B8-388A-BC41-3455-1E2155B1B16A}"/>
              </a:ext>
            </a:extLst>
          </p:cNvPr>
          <p:cNvSpPr/>
          <p:nvPr/>
        </p:nvSpPr>
        <p:spPr>
          <a:xfrm>
            <a:off x="780050" y="3224972"/>
            <a:ext cx="2340000" cy="1620000"/>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noProof="0" dirty="0">
                <a:solidFill>
                  <a:srgbClr val="000000"/>
                </a:solidFill>
                <a:latin typeface="Arial Nova Cond" panose="020B0506020202020204" pitchFamily="34" charset="0"/>
                <a:ea typeface="Arial"/>
                <a:cs typeface="Arial"/>
                <a:sym typeface="Arial"/>
              </a:rPr>
              <a:t>WATERSHED CONFIGURATION</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Select hydraulics elements</a:t>
            </a:r>
          </a:p>
        </p:txBody>
      </p:sp>
      <p:sp>
        <p:nvSpPr>
          <p:cNvPr id="5" name="Google Shape;68;g227f6219bd5_0_0">
            <a:extLst>
              <a:ext uri="{FF2B5EF4-FFF2-40B4-BE49-F238E27FC236}">
                <a16:creationId xmlns:a16="http://schemas.microsoft.com/office/drawing/2014/main" id="{626B1718-C1CF-2932-05C6-9C4CA862DDF9}"/>
              </a:ext>
            </a:extLst>
          </p:cNvPr>
          <p:cNvSpPr/>
          <p:nvPr/>
        </p:nvSpPr>
        <p:spPr>
          <a:xfrm>
            <a:off x="3208325" y="1160300"/>
            <a:ext cx="2520000" cy="3888692"/>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2 - RESERVOIR NETWORK MODULE</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reservoirs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junctions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reaches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diversions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state variables</a:t>
            </a:r>
          </a:p>
          <a:p>
            <a:pPr marL="0" marR="0" lvl="0" indent="0" algn="l" rtl="0">
              <a:lnSpc>
                <a:spcPct val="100000"/>
              </a:lnSpc>
              <a:spcBef>
                <a:spcPts val="0"/>
              </a:spcBef>
              <a:spcAft>
                <a:spcPts val="0"/>
              </a:spcAft>
              <a:buClr>
                <a:srgbClr val="000000"/>
              </a:buClr>
              <a:buSzPts val="1400"/>
              <a:buFont typeface="Arial"/>
              <a:buNone/>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1" name="Google Shape;70;g227f6219bd5_0_0">
            <a:extLst>
              <a:ext uri="{FF2B5EF4-FFF2-40B4-BE49-F238E27FC236}">
                <a16:creationId xmlns:a16="http://schemas.microsoft.com/office/drawing/2014/main" id="{39B58A7B-D86D-89CC-EB4A-AAA4D67FCA42}"/>
              </a:ext>
            </a:extLst>
          </p:cNvPr>
          <p:cNvSpPr/>
          <p:nvPr/>
        </p:nvSpPr>
        <p:spPr>
          <a:xfrm>
            <a:off x="6091200" y="1159075"/>
            <a:ext cx="2520000" cy="3888692"/>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3 – SIMULATION MODULE</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time window </a:t>
            </a:r>
          </a:p>
          <a:p>
            <a:pPr marL="0" marR="0" lvl="0" indent="0" algn="l" rtl="0">
              <a:lnSpc>
                <a:spcPct val="100000"/>
              </a:lnSpc>
              <a:spcBef>
                <a:spcPts val="0"/>
              </a:spcBef>
              <a:spcAft>
                <a:spcPts val="0"/>
              </a:spcAft>
              <a:buClr>
                <a:srgbClr val="000000"/>
              </a:buClr>
              <a:buSzPts val="1400"/>
              <a:buFont typeface="Arial"/>
              <a:buNone/>
            </a:pPr>
            <a:endParaRPr lang="en-US" sz="1600" b="0" i="0" u="none" strike="noStrike" cap="none" noProof="0" dirty="0">
              <a:solidFill>
                <a:srgbClr val="000000"/>
              </a:solidFill>
              <a:latin typeface="Arial Nova Cond" panose="020B0506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4" name="Google Shape;72;g227f6219bd5_0_0">
            <a:extLst>
              <a:ext uri="{FF2B5EF4-FFF2-40B4-BE49-F238E27FC236}">
                <a16:creationId xmlns:a16="http://schemas.microsoft.com/office/drawing/2014/main" id="{C4A81256-774A-CC7E-D91D-5D2BCBBFE18D}"/>
              </a:ext>
            </a:extLst>
          </p:cNvPr>
          <p:cNvSpPr/>
          <p:nvPr/>
        </p:nvSpPr>
        <p:spPr>
          <a:xfrm>
            <a:off x="2780450" y="1832425"/>
            <a:ext cx="679200" cy="339600"/>
          </a:xfrm>
          <a:prstGeom prst="rightArrow">
            <a:avLst>
              <a:gd name="adj1" fmla="val 50000"/>
              <a:gd name="adj2" fmla="val 50000"/>
            </a:avLst>
          </a:prstGeom>
          <a:ln>
            <a:headEnd type="none" w="sm" len="sm"/>
            <a:tailEnd type="none" w="sm" len="sm"/>
          </a:ln>
        </p:spPr>
        <p:style>
          <a:lnRef idx="2">
            <a:schemeClr val="dk1">
              <a:shade val="15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5" name="Google Shape;73;g227f6219bd5_0_0">
            <a:extLst>
              <a:ext uri="{FF2B5EF4-FFF2-40B4-BE49-F238E27FC236}">
                <a16:creationId xmlns:a16="http://schemas.microsoft.com/office/drawing/2014/main" id="{6EBE044A-DDE7-234D-AADB-8AD2A4C856E1}"/>
              </a:ext>
            </a:extLst>
          </p:cNvPr>
          <p:cNvSpPr/>
          <p:nvPr/>
        </p:nvSpPr>
        <p:spPr>
          <a:xfrm>
            <a:off x="5649650" y="1832425"/>
            <a:ext cx="679200" cy="339600"/>
          </a:xfrm>
          <a:prstGeom prst="rightArrow">
            <a:avLst>
              <a:gd name="adj1" fmla="val 50000"/>
              <a:gd name="adj2" fmla="val 50000"/>
            </a:avLst>
          </a:prstGeom>
          <a:ln>
            <a:headEnd type="none" w="sm" len="sm"/>
            <a:tailEnd type="none" w="sm" len="sm"/>
          </a:ln>
        </p:spPr>
        <p:style>
          <a:lnRef idx="2">
            <a:schemeClr val="dk1">
              <a:shade val="15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Nova Cond" panose="020B0506020202020204" pitchFamily="34" charset="0"/>
              <a:ea typeface="Arial"/>
              <a:cs typeface="Arial"/>
              <a:sym typeface="Arial"/>
            </a:endParaRPr>
          </a:p>
        </p:txBody>
      </p:sp>
      <p:sp>
        <p:nvSpPr>
          <p:cNvPr id="7" name="Google Shape;69;g227f6219bd5_0_0">
            <a:extLst>
              <a:ext uri="{FF2B5EF4-FFF2-40B4-BE49-F238E27FC236}">
                <a16:creationId xmlns:a16="http://schemas.microsoft.com/office/drawing/2014/main" id="{D5A7882A-19D1-D210-A639-E0357EF9DCFD}"/>
              </a:ext>
            </a:extLst>
          </p:cNvPr>
          <p:cNvSpPr/>
          <p:nvPr/>
        </p:nvSpPr>
        <p:spPr>
          <a:xfrm>
            <a:off x="3605175" y="3224972"/>
            <a:ext cx="5213375" cy="1620000"/>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noProof="0" dirty="0">
                <a:solidFill>
                  <a:srgbClr val="000000"/>
                </a:solidFill>
                <a:latin typeface="Arial Nova Cond" panose="020B0506020202020204" pitchFamily="34" charset="0"/>
                <a:ea typeface="Arial"/>
                <a:cs typeface="Arial"/>
                <a:sym typeface="Arial"/>
              </a:rPr>
              <a:t>ALTERNATIVES</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networks</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operations</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initial conditions</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boundary conditions</a:t>
            </a:r>
          </a:p>
        </p:txBody>
      </p:sp>
      <p:sp>
        <p:nvSpPr>
          <p:cNvPr id="6" name="Text Placeholder 7">
            <a:extLst>
              <a:ext uri="{FF2B5EF4-FFF2-40B4-BE49-F238E27FC236}">
                <a16:creationId xmlns:a16="http://schemas.microsoft.com/office/drawing/2014/main" id="{B0CAE886-7A74-22EC-DBC7-E98E3D93AA48}"/>
              </a:ext>
            </a:extLst>
          </p:cNvPr>
          <p:cNvSpPr>
            <a:spLocks noGrp="1"/>
          </p:cNvSpPr>
          <p:nvPr>
            <p:ph type="body" sz="quarter" idx="12"/>
          </p:nvPr>
        </p:nvSpPr>
        <p:spPr>
          <a:xfrm>
            <a:off x="228600" y="426541"/>
            <a:ext cx="7523408" cy="460375"/>
          </a:xfrm>
        </p:spPr>
        <p:txBody>
          <a:bodyPr/>
          <a:lstStyle/>
          <a:p>
            <a:r>
              <a:rPr lang="en-US" noProof="0" dirty="0"/>
              <a:t>2.3 Modules</a:t>
            </a:r>
          </a:p>
        </p:txBody>
      </p:sp>
    </p:spTree>
    <p:extLst>
      <p:ext uri="{BB962C8B-B14F-4D97-AF65-F5344CB8AC3E}">
        <p14:creationId xmlns:p14="http://schemas.microsoft.com/office/powerpoint/2010/main" val="239519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BC0A92-393A-D244-90EA-404A082B023C}"/>
              </a:ext>
            </a:extLst>
          </p:cNvPr>
          <p:cNvSpPr>
            <a:spLocks noGrp="1"/>
          </p:cNvSpPr>
          <p:nvPr>
            <p:ph type="body" sz="quarter" idx="11"/>
          </p:nvPr>
        </p:nvSpPr>
        <p:spPr/>
        <p:txBody>
          <a:bodyPr>
            <a:normAutofit/>
          </a:bodyPr>
          <a:lstStyle/>
          <a:p>
            <a:r>
              <a:rPr lang="en-US" noProof="0" dirty="0">
                <a:latin typeface="Arial Nova Cond" panose="020B0506020202020204" pitchFamily="34" charset="0"/>
              </a:rPr>
              <a:t>Schedule</a:t>
            </a:r>
          </a:p>
        </p:txBody>
      </p:sp>
      <p:sp>
        <p:nvSpPr>
          <p:cNvPr id="4" name="TextBox 3">
            <a:extLst>
              <a:ext uri="{FF2B5EF4-FFF2-40B4-BE49-F238E27FC236}">
                <a16:creationId xmlns:a16="http://schemas.microsoft.com/office/drawing/2014/main" id="{FF8122D6-B025-8915-33DC-1EB5DEAE679D}"/>
              </a:ext>
            </a:extLst>
          </p:cNvPr>
          <p:cNvSpPr txBox="1"/>
          <p:nvPr/>
        </p:nvSpPr>
        <p:spPr>
          <a:xfrm>
            <a:off x="228672" y="764619"/>
            <a:ext cx="4581426" cy="3293209"/>
          </a:xfrm>
          <a:prstGeom prst="rect">
            <a:avLst/>
          </a:prstGeom>
          <a:noFill/>
        </p:spPr>
        <p:txBody>
          <a:bodyPr wrap="square">
            <a:spAutoFit/>
          </a:bodyPr>
          <a:lstStyle/>
          <a:p>
            <a:pPr marL="342900" indent="-342900">
              <a:buAutoNum type="arabicPeriod"/>
            </a:pPr>
            <a:r>
              <a:rPr lang="en-US" b="1" i="1" noProof="0" dirty="0">
                <a:solidFill>
                  <a:srgbClr val="003E5E"/>
                </a:solidFill>
                <a:latin typeface="Arial Nova Cond" panose="020B0506020202020204" pitchFamily="34" charset="0"/>
                <a:cs typeface="Times New Roman" panose="02020603050405020304" pitchFamily="18" charset="0"/>
              </a:rPr>
              <a:t>BASIC PRINCIPLES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Operational goals by purpose</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Reservoir system data requirement</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Simulation considerations</a:t>
            </a:r>
          </a:p>
          <a:p>
            <a:pPr marL="342900" indent="-342900">
              <a:buAutoNum type="arabicPeriod"/>
            </a:pPr>
            <a:r>
              <a:rPr lang="en-US" b="1" i="1" noProof="0" dirty="0">
                <a:solidFill>
                  <a:srgbClr val="003E5E"/>
                </a:solidFill>
                <a:latin typeface="Arial Nova Cond" panose="020B0506020202020204" pitchFamily="34" charset="0"/>
                <a:cs typeface="Times New Roman" panose="02020603050405020304" pitchFamily="18" charset="0"/>
              </a:rPr>
              <a:t>INTRODUCING RESSIM</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Download</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GUI</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Modules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Directory</a:t>
            </a:r>
          </a:p>
          <a:p>
            <a:pPr marL="342900" indent="-342900">
              <a:buAutoNum type="arabicPeriod"/>
            </a:pPr>
            <a:r>
              <a:rPr lang="en-US" b="1" i="1" noProof="0" dirty="0">
                <a:solidFill>
                  <a:srgbClr val="003E5E"/>
                </a:solidFill>
                <a:latin typeface="Arial Nova Cond" panose="020B0506020202020204" pitchFamily="34" charset="0"/>
                <a:cs typeface="Times New Roman" panose="02020603050405020304" pitchFamily="18" charset="0"/>
              </a:rPr>
              <a:t>WATERSHED SETUP MODULE</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Background maps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Stream alignment</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Schematic elements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Watershed configuration</a:t>
            </a:r>
          </a:p>
        </p:txBody>
      </p:sp>
      <p:sp>
        <p:nvSpPr>
          <p:cNvPr id="7" name="TextBox 6">
            <a:extLst>
              <a:ext uri="{FF2B5EF4-FFF2-40B4-BE49-F238E27FC236}">
                <a16:creationId xmlns:a16="http://schemas.microsoft.com/office/drawing/2014/main" id="{EE689592-0236-4626-D524-4A033F1123FA}"/>
              </a:ext>
            </a:extLst>
          </p:cNvPr>
          <p:cNvSpPr txBox="1"/>
          <p:nvPr/>
        </p:nvSpPr>
        <p:spPr>
          <a:xfrm>
            <a:off x="4487518" y="764619"/>
            <a:ext cx="4581938" cy="3662541"/>
          </a:xfrm>
          <a:prstGeom prst="rect">
            <a:avLst/>
          </a:prstGeom>
          <a:noFill/>
        </p:spPr>
        <p:txBody>
          <a:bodyPr wrap="square">
            <a:spAutoFit/>
          </a:bodyPr>
          <a:lstStyle/>
          <a:p>
            <a:pPr marL="342900" indent="-342900">
              <a:buFont typeface="+mj-lt"/>
              <a:buAutoNum type="arabicPeriod" startAt="4"/>
            </a:pPr>
            <a:r>
              <a:rPr lang="en-US" b="1" i="1" noProof="0" dirty="0">
                <a:solidFill>
                  <a:srgbClr val="003E5E"/>
                </a:solidFill>
                <a:latin typeface="Arial Nova Cond" panose="020B0506020202020204" pitchFamily="34" charset="0"/>
                <a:cs typeface="Times New Roman" panose="02020603050405020304" pitchFamily="18" charset="0"/>
              </a:rPr>
              <a:t>RESERVOIR NETWORK MODULE</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Create network</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Routing reaches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Element properties: junctions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Element properties: reaches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Element properties: diversions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Element properties: reservoirs</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Reports </a:t>
            </a:r>
          </a:p>
          <a:p>
            <a:pPr marL="800100" lvl="1" indent="-342900">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Alternatives</a:t>
            </a:r>
          </a:p>
          <a:p>
            <a:pPr marL="342900" indent="-342900">
              <a:buAutoNum type="arabicPeriod" startAt="4"/>
            </a:pPr>
            <a:r>
              <a:rPr lang="en-US" b="1" i="1" noProof="0" dirty="0">
                <a:solidFill>
                  <a:srgbClr val="003E5E"/>
                </a:solidFill>
                <a:latin typeface="Arial Nova Cond" panose="020B0506020202020204" pitchFamily="34" charset="0"/>
                <a:cs typeface="Times New Roman" panose="02020603050405020304" pitchFamily="18" charset="0"/>
              </a:rPr>
              <a:t>SIMULATION</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Create a simulation</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Computing a simulation</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Viewing the results</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Calibration</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Connection with Network Module</a:t>
            </a:r>
          </a:p>
          <a:p>
            <a:pPr marL="800100" lvl="1" indent="-342900">
              <a:buFont typeface="+mj-lt"/>
              <a:buAutoNum type="arabicPeriod"/>
            </a:pPr>
            <a:r>
              <a:rPr lang="en-US" sz="1400" b="1" i="1" noProof="0" dirty="0">
                <a:solidFill>
                  <a:srgbClr val="003E5E"/>
                </a:solidFill>
                <a:latin typeface="Arial Nova Cond" panose="020B0506020202020204" pitchFamily="34" charset="0"/>
                <a:cs typeface="Times New Roman" panose="02020603050405020304" pitchFamily="18" charset="0"/>
              </a:rPr>
              <a:t>Reports</a:t>
            </a:r>
          </a:p>
        </p:txBody>
      </p:sp>
    </p:spTree>
    <p:extLst>
      <p:ext uri="{BB962C8B-B14F-4D97-AF65-F5344CB8AC3E}">
        <p14:creationId xmlns:p14="http://schemas.microsoft.com/office/powerpoint/2010/main" val="299035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77BAB-01A3-9785-91AB-A0C5B5C906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908FBC6-AB5F-D62C-C22A-08018AFEE6FD}"/>
              </a:ext>
            </a:extLst>
          </p:cNvPr>
          <p:cNvSpPr>
            <a:spLocks noGrp="1"/>
          </p:cNvSpPr>
          <p:nvPr>
            <p:ph type="body" sz="quarter" idx="11"/>
          </p:nvPr>
        </p:nvSpPr>
        <p:spPr/>
        <p:txBody>
          <a:bodyPr>
            <a:normAutofit/>
          </a:bodyPr>
          <a:lstStyle/>
          <a:p>
            <a:r>
              <a:rPr lang="en-US" noProof="0" dirty="0"/>
              <a:t>2. </a:t>
            </a:r>
            <a:r>
              <a:rPr lang="en-US" noProof="0" dirty="0">
                <a:latin typeface="Arial Nova Cond" panose="020B0506020202020204" pitchFamily="34" charset="0"/>
              </a:rPr>
              <a:t>Introducing RESSIM</a:t>
            </a:r>
          </a:p>
        </p:txBody>
      </p:sp>
      <p:sp>
        <p:nvSpPr>
          <p:cNvPr id="19" name="CasellaDiTesto 5">
            <a:extLst>
              <a:ext uri="{FF2B5EF4-FFF2-40B4-BE49-F238E27FC236}">
                <a16:creationId xmlns:a16="http://schemas.microsoft.com/office/drawing/2014/main" id="{5B8A1AEF-AC84-B3B0-60A2-15FE13C08F2E}"/>
              </a:ext>
            </a:extLst>
          </p:cNvPr>
          <p:cNvSpPr txBox="1"/>
          <p:nvPr/>
        </p:nvSpPr>
        <p:spPr>
          <a:xfrm>
            <a:off x="325450" y="804522"/>
            <a:ext cx="3985814" cy="1754326"/>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Close and Open projects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Save Watershed on File dropdown menu</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Close the </a:t>
            </a:r>
            <a:r>
              <a:rPr lang="en-US" noProof="0" dirty="0" err="1">
                <a:solidFill>
                  <a:srgbClr val="003E5E"/>
                </a:solidFill>
                <a:latin typeface="Arial Nova Cond" panose="020B0506020202020204" pitchFamily="34" charset="0"/>
                <a:cs typeface="Times New Roman" panose="02020603050405020304" pitchFamily="18" charset="0"/>
              </a:rPr>
              <a:t>ResSim</a:t>
            </a:r>
            <a:r>
              <a:rPr lang="en-US" noProof="0" dirty="0">
                <a:solidFill>
                  <a:srgbClr val="003E5E"/>
                </a:solidFill>
                <a:latin typeface="Arial Nova Cond" panose="020B0506020202020204" pitchFamily="34" charset="0"/>
                <a:cs typeface="Times New Roman" panose="02020603050405020304" pitchFamily="18" charset="0"/>
              </a:rPr>
              <a:t> </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18" name="Arrow: Down 17">
            <a:extLst>
              <a:ext uri="{FF2B5EF4-FFF2-40B4-BE49-F238E27FC236}">
                <a16:creationId xmlns:a16="http://schemas.microsoft.com/office/drawing/2014/main" id="{230BD478-0F0C-D3E1-ABD4-BFD653C08070}"/>
              </a:ext>
            </a:extLst>
          </p:cNvPr>
          <p:cNvSpPr/>
          <p:nvPr/>
        </p:nvSpPr>
        <p:spPr>
          <a:xfrm rot="16200000">
            <a:off x="4501704" y="1251943"/>
            <a:ext cx="484632" cy="4967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pic>
        <p:nvPicPr>
          <p:cNvPr id="4" name="Picture 3">
            <a:extLst>
              <a:ext uri="{FF2B5EF4-FFF2-40B4-BE49-F238E27FC236}">
                <a16:creationId xmlns:a16="http://schemas.microsoft.com/office/drawing/2014/main" id="{7AA0D32F-43A6-7014-1E1B-BFF692A8C5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72744" y="956751"/>
            <a:ext cx="2143968" cy="1815289"/>
          </a:xfrm>
          <a:prstGeom prst="rect">
            <a:avLst/>
          </a:prstGeom>
        </p:spPr>
      </p:pic>
      <p:pic>
        <p:nvPicPr>
          <p:cNvPr id="7" name="Picture 6">
            <a:extLst>
              <a:ext uri="{FF2B5EF4-FFF2-40B4-BE49-F238E27FC236}">
                <a16:creationId xmlns:a16="http://schemas.microsoft.com/office/drawing/2014/main" id="{B36868B7-862E-22D6-EA8D-1CAACA02BA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639" y="2357560"/>
            <a:ext cx="3649436" cy="2707646"/>
          </a:xfrm>
          <a:prstGeom prst="rect">
            <a:avLst/>
          </a:prstGeom>
        </p:spPr>
      </p:pic>
      <p:sp>
        <p:nvSpPr>
          <p:cNvPr id="9" name="TextBox 8">
            <a:extLst>
              <a:ext uri="{FF2B5EF4-FFF2-40B4-BE49-F238E27FC236}">
                <a16:creationId xmlns:a16="http://schemas.microsoft.com/office/drawing/2014/main" id="{77A048A1-3521-25DC-D049-DE2CB6BFB5B5}"/>
              </a:ext>
            </a:extLst>
          </p:cNvPr>
          <p:cNvSpPr txBox="1"/>
          <p:nvPr/>
        </p:nvSpPr>
        <p:spPr>
          <a:xfrm>
            <a:off x="4311264" y="2942960"/>
            <a:ext cx="4582884" cy="2031325"/>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Re-open the </a:t>
            </a:r>
            <a:r>
              <a:rPr lang="en-US" noProof="0" dirty="0" err="1">
                <a:solidFill>
                  <a:srgbClr val="003E5E"/>
                </a:solidFill>
                <a:latin typeface="Arial Nova Cond" panose="020B0506020202020204" pitchFamily="34" charset="0"/>
                <a:cs typeface="Times New Roman" panose="02020603050405020304" pitchFamily="18" charset="0"/>
              </a:rPr>
              <a:t>ResSim</a:t>
            </a:r>
            <a:r>
              <a:rPr lang="en-US" noProof="0" dirty="0">
                <a:solidFill>
                  <a:srgbClr val="003E5E"/>
                </a:solidFill>
                <a:latin typeface="Arial Nova Cond" panose="020B0506020202020204" pitchFamily="34" charset="0"/>
                <a:cs typeface="Times New Roman" panose="02020603050405020304" pitchFamily="18" charset="0"/>
              </a:rPr>
              <a:t> and go to Open Watershed on File dropdown menu</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 the window “</a:t>
            </a:r>
            <a:r>
              <a:rPr lang="en-US" noProof="0" dirty="0" err="1">
                <a:solidFill>
                  <a:srgbClr val="003E5E"/>
                </a:solidFill>
                <a:latin typeface="Arial Nova Cond" panose="020B0506020202020204" pitchFamily="34" charset="0"/>
                <a:cs typeface="Times New Roman" panose="02020603050405020304" pitchFamily="18" charset="0"/>
              </a:rPr>
              <a:t>RESSIM_Training</a:t>
            </a:r>
            <a:r>
              <a:rPr lang="en-US" noProof="0" dirty="0">
                <a:solidFill>
                  <a:srgbClr val="003E5E"/>
                </a:solidFill>
                <a:latin typeface="Arial Nova Cond" panose="020B0506020202020204" pitchFamily="34" charset="0"/>
                <a:cs typeface="Times New Roman" panose="02020603050405020304" pitchFamily="18" charset="0"/>
              </a:rPr>
              <a:t>” between the available shortcut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Double click on ATBARA_LESSON1</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Choose ATBARA_LESSON1.wksp</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Open</a:t>
            </a:r>
          </a:p>
        </p:txBody>
      </p:sp>
      <p:sp>
        <p:nvSpPr>
          <p:cNvPr id="10" name="Google Shape;84;g1d146e0e42f_0_0">
            <a:extLst>
              <a:ext uri="{FF2B5EF4-FFF2-40B4-BE49-F238E27FC236}">
                <a16:creationId xmlns:a16="http://schemas.microsoft.com/office/drawing/2014/main" id="{A8AE3C36-ACD6-4603-BAD6-0BE657894090}"/>
              </a:ext>
            </a:extLst>
          </p:cNvPr>
          <p:cNvSpPr/>
          <p:nvPr/>
        </p:nvSpPr>
        <p:spPr>
          <a:xfrm>
            <a:off x="3004186" y="3146672"/>
            <a:ext cx="892900" cy="147996"/>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1" name="Google Shape;87;g1d146e0e42f_0_0">
            <a:extLst>
              <a:ext uri="{FF2B5EF4-FFF2-40B4-BE49-F238E27FC236}">
                <a16:creationId xmlns:a16="http://schemas.microsoft.com/office/drawing/2014/main" id="{C450DD85-3C36-F0B9-BF1E-FAC0D1439FCA}"/>
              </a:ext>
            </a:extLst>
          </p:cNvPr>
          <p:cNvCxnSpPr>
            <a:cxnSpLocks/>
            <a:stCxn id="10" idx="0"/>
          </p:cNvCxnSpPr>
          <p:nvPr/>
        </p:nvCxnSpPr>
        <p:spPr>
          <a:xfrm flipH="1" flipV="1">
            <a:off x="2242457" y="2942960"/>
            <a:ext cx="1208179" cy="203712"/>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13" name="Google Shape;84;g1d146e0e42f_0_0">
            <a:extLst>
              <a:ext uri="{FF2B5EF4-FFF2-40B4-BE49-F238E27FC236}">
                <a16:creationId xmlns:a16="http://schemas.microsoft.com/office/drawing/2014/main" id="{47B268B3-88A4-DAC1-96AF-6824463F5DC2}"/>
              </a:ext>
            </a:extLst>
          </p:cNvPr>
          <p:cNvSpPr/>
          <p:nvPr/>
        </p:nvSpPr>
        <p:spPr>
          <a:xfrm>
            <a:off x="1181367" y="2842573"/>
            <a:ext cx="1061089" cy="203712"/>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4" name="Google Shape;87;g1d146e0e42f_0_0">
            <a:extLst>
              <a:ext uri="{FF2B5EF4-FFF2-40B4-BE49-F238E27FC236}">
                <a16:creationId xmlns:a16="http://schemas.microsoft.com/office/drawing/2014/main" id="{4922DD44-9343-2DC2-27CA-779717E74AF0}"/>
              </a:ext>
            </a:extLst>
          </p:cNvPr>
          <p:cNvCxnSpPr>
            <a:cxnSpLocks/>
          </p:cNvCxnSpPr>
          <p:nvPr/>
        </p:nvCxnSpPr>
        <p:spPr>
          <a:xfrm>
            <a:off x="1550018" y="3046285"/>
            <a:ext cx="1900618" cy="1601915"/>
          </a:xfrm>
          <a:prstGeom prst="straightConnector1">
            <a:avLst/>
          </a:prstGeom>
          <a:noFill/>
          <a:ln w="38100" cap="flat" cmpd="sng">
            <a:solidFill>
              <a:srgbClr val="F7B316"/>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17" name="Google Shape;84;g1d146e0e42f_0_0">
            <a:extLst>
              <a:ext uri="{FF2B5EF4-FFF2-40B4-BE49-F238E27FC236}">
                <a16:creationId xmlns:a16="http://schemas.microsoft.com/office/drawing/2014/main" id="{B606E6A6-C16E-0011-9397-B5431C24EB27}"/>
              </a:ext>
            </a:extLst>
          </p:cNvPr>
          <p:cNvSpPr/>
          <p:nvPr/>
        </p:nvSpPr>
        <p:spPr>
          <a:xfrm>
            <a:off x="3450636" y="4520675"/>
            <a:ext cx="577078" cy="227912"/>
          </a:xfrm>
          <a:prstGeom prst="rect">
            <a:avLst/>
          </a:prstGeom>
          <a:noFill/>
          <a:ln w="38100" cap="flat" cmpd="sng">
            <a:solidFill>
              <a:srgbClr val="F7B31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pic>
        <p:nvPicPr>
          <p:cNvPr id="2" name="Picture 1">
            <a:extLst>
              <a:ext uri="{FF2B5EF4-FFF2-40B4-BE49-F238E27FC236}">
                <a16:creationId xmlns:a16="http://schemas.microsoft.com/office/drawing/2014/main" id="{ACE0067E-1CAD-0709-EEC3-82C896866D62}"/>
              </a:ext>
            </a:extLst>
          </p:cNvPr>
          <p:cNvPicPr>
            <a:picLocks noChangeAspect="1"/>
          </p:cNvPicPr>
          <p:nvPr/>
        </p:nvPicPr>
        <p:blipFill>
          <a:blip r:embed="rId5"/>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D3C62E3B-DF02-8B4E-C4AF-7DA6E19CC48D}"/>
              </a:ext>
            </a:extLst>
          </p:cNvPr>
          <p:cNvSpPr>
            <a:spLocks noGrp="1"/>
          </p:cNvSpPr>
          <p:nvPr>
            <p:ph type="body" sz="quarter" idx="12"/>
          </p:nvPr>
        </p:nvSpPr>
        <p:spPr>
          <a:xfrm>
            <a:off x="228600" y="426541"/>
            <a:ext cx="7523408" cy="460375"/>
          </a:xfrm>
        </p:spPr>
        <p:txBody>
          <a:bodyPr/>
          <a:lstStyle/>
          <a:p>
            <a:r>
              <a:rPr lang="en-US" noProof="0" dirty="0"/>
              <a:t>2.3 Modules</a:t>
            </a:r>
          </a:p>
        </p:txBody>
      </p:sp>
    </p:spTree>
    <p:extLst>
      <p:ext uri="{BB962C8B-B14F-4D97-AF65-F5344CB8AC3E}">
        <p14:creationId xmlns:p14="http://schemas.microsoft.com/office/powerpoint/2010/main" val="3908991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8EA502-0EF9-7D57-CF4E-B92D6CEC8C78}"/>
              </a:ext>
            </a:extLst>
          </p:cNvPr>
          <p:cNvSpPr>
            <a:spLocks noGrp="1"/>
          </p:cNvSpPr>
          <p:nvPr>
            <p:ph type="body" sz="quarter" idx="11"/>
          </p:nvPr>
        </p:nvSpPr>
        <p:spPr/>
        <p:txBody>
          <a:bodyPr/>
          <a:lstStyle/>
          <a:p>
            <a:r>
              <a:rPr lang="en-US" noProof="0" dirty="0"/>
              <a:t>2. </a:t>
            </a:r>
            <a:r>
              <a:rPr lang="en-US" noProof="0" dirty="0">
                <a:latin typeface="Arial Nova Cond" panose="020B0506020202020204" pitchFamily="34" charset="0"/>
              </a:rPr>
              <a:t>Introducing RESSIM</a:t>
            </a:r>
          </a:p>
        </p:txBody>
      </p:sp>
      <p:sp>
        <p:nvSpPr>
          <p:cNvPr id="4" name="CasellaDiTesto 5">
            <a:extLst>
              <a:ext uri="{FF2B5EF4-FFF2-40B4-BE49-F238E27FC236}">
                <a16:creationId xmlns:a16="http://schemas.microsoft.com/office/drawing/2014/main" id="{F3A66C4C-2ABC-C788-E7C0-5F220433AEC3}"/>
              </a:ext>
            </a:extLst>
          </p:cNvPr>
          <p:cNvSpPr txBox="1"/>
          <p:nvPr/>
        </p:nvSpPr>
        <p:spPr>
          <a:xfrm>
            <a:off x="228600" y="1063572"/>
            <a:ext cx="3479334" cy="341632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DIRECTORY</a:t>
            </a:r>
          </a:p>
          <a:p>
            <a:endParaRPr lang="en-US" b="1" i="1" noProof="0" dirty="0">
              <a:solidFill>
                <a:srgbClr val="003E5E"/>
              </a:solidFill>
              <a:latin typeface="Arial Nova Cond" panose="020B0506020202020204" pitchFamily="34" charset="0"/>
              <a:cs typeface="Times New Roman" panose="02020603050405020304" pitchFamily="18" charset="0"/>
            </a:endParaRPr>
          </a:p>
          <a:p>
            <a:r>
              <a:rPr lang="en-US" b="1" i="1" noProof="0" dirty="0">
                <a:solidFill>
                  <a:srgbClr val="003E5E"/>
                </a:solidFill>
                <a:latin typeface="Arial Nova Cond" panose="020B0506020202020204" pitchFamily="34" charset="0"/>
                <a:cs typeface="Times New Roman" panose="02020603050405020304" pitchFamily="18" charset="0"/>
              </a:rPr>
              <a:t>“maps”: </a:t>
            </a:r>
            <a:r>
              <a:rPr lang="en-US" noProof="0" dirty="0">
                <a:solidFill>
                  <a:srgbClr val="003E5E"/>
                </a:solidFill>
                <a:latin typeface="Arial Nova Cond" panose="020B0506020202020204" pitchFamily="34" charset="0"/>
                <a:cs typeface="Times New Roman" panose="02020603050405020304" pitchFamily="18" charset="0"/>
              </a:rPr>
              <a:t>for the georeferenced files</a:t>
            </a:r>
          </a:p>
          <a:p>
            <a:r>
              <a:rPr lang="en-US" b="1" noProof="0" dirty="0">
                <a:solidFill>
                  <a:srgbClr val="003E5E"/>
                </a:solidFill>
                <a:latin typeface="Arial Nova Cond" panose="020B0506020202020204" pitchFamily="34" charset="0"/>
                <a:cs typeface="Times New Roman" panose="02020603050405020304" pitchFamily="18" charset="0"/>
              </a:rPr>
              <a:t>“shared”: </a:t>
            </a:r>
            <a:r>
              <a:rPr lang="en-US" noProof="0" dirty="0">
                <a:solidFill>
                  <a:srgbClr val="003E5E"/>
                </a:solidFill>
                <a:latin typeface="Arial Nova Cond" panose="020B0506020202020204" pitchFamily="34" charset="0"/>
                <a:cs typeface="Times New Roman" panose="02020603050405020304" pitchFamily="18" charset="0"/>
              </a:rPr>
              <a:t>for the initial and boundary conditions</a:t>
            </a:r>
          </a:p>
          <a:p>
            <a:r>
              <a:rPr lang="en-US" b="1" noProof="0" dirty="0">
                <a:solidFill>
                  <a:srgbClr val="003E5E"/>
                </a:solidFill>
                <a:latin typeface="Arial Nova Cond" panose="020B0506020202020204" pitchFamily="34" charset="0"/>
                <a:cs typeface="Times New Roman" panose="02020603050405020304" pitchFamily="18" charset="0"/>
              </a:rPr>
              <a:t>“study”: </a:t>
            </a:r>
            <a:r>
              <a:rPr lang="en-US" noProof="0" dirty="0">
                <a:solidFill>
                  <a:srgbClr val="003E5E"/>
                </a:solidFill>
                <a:latin typeface="Arial Nova Cond" panose="020B0506020202020204" pitchFamily="34" charset="0"/>
                <a:cs typeface="Times New Roman" panose="02020603050405020304" pitchFamily="18" charset="0"/>
              </a:rPr>
              <a:t>contains all the project elements </a:t>
            </a:r>
          </a:p>
          <a:p>
            <a:endParaRPr lang="en-US" noProof="0" dirty="0">
              <a:solidFill>
                <a:srgbClr val="003E5E"/>
              </a:solidFill>
              <a:latin typeface="Arial Nova Cond" panose="020B0506020202020204" pitchFamily="34" charset="0"/>
              <a:cs typeface="Times New Roman" panose="02020603050405020304" pitchFamily="18" charset="0"/>
            </a:endParaRPr>
          </a:p>
          <a:p>
            <a:r>
              <a:rPr lang="en-US" b="1" noProof="0" dirty="0">
                <a:solidFill>
                  <a:srgbClr val="003E5E"/>
                </a:solidFill>
                <a:latin typeface="Arial Nova Cond" panose="020B0506020202020204" pitchFamily="34" charset="0"/>
                <a:cs typeface="Times New Roman" panose="02020603050405020304" pitchFamily="18" charset="0"/>
              </a:rPr>
              <a:t>“*.</a:t>
            </a:r>
            <a:r>
              <a:rPr lang="en-US" b="1" noProof="0" dirty="0" err="1">
                <a:solidFill>
                  <a:srgbClr val="003E5E"/>
                </a:solidFill>
                <a:latin typeface="Arial Nova Cond" panose="020B0506020202020204" pitchFamily="34" charset="0"/>
                <a:cs typeface="Times New Roman" panose="02020603050405020304" pitchFamily="18" charset="0"/>
              </a:rPr>
              <a:t>wksp</a:t>
            </a:r>
            <a:r>
              <a:rPr lang="en-US" b="1" noProof="0" dirty="0">
                <a:solidFill>
                  <a:srgbClr val="003E5E"/>
                </a:solidFill>
                <a:latin typeface="Arial Nova Cond" panose="020B0506020202020204" pitchFamily="34" charset="0"/>
                <a:cs typeface="Times New Roman" panose="02020603050405020304" pitchFamily="18" charset="0"/>
              </a:rPr>
              <a:t>”: </a:t>
            </a:r>
            <a:r>
              <a:rPr lang="en-US" noProof="0" dirty="0">
                <a:solidFill>
                  <a:srgbClr val="003E5E"/>
                </a:solidFill>
                <a:latin typeface="Arial Nova Cond" panose="020B0506020202020204" pitchFamily="34" charset="0"/>
                <a:cs typeface="Times New Roman" panose="02020603050405020304" pitchFamily="18" charset="0"/>
              </a:rPr>
              <a:t>is the project</a:t>
            </a:r>
          </a:p>
          <a:p>
            <a:endParaRPr lang="en-US" noProof="0" dirty="0">
              <a:solidFill>
                <a:srgbClr val="003E5E"/>
              </a:solidFill>
              <a:latin typeface="Arial Nova Cond" panose="020B0506020202020204" pitchFamily="34" charset="0"/>
              <a:cs typeface="Times New Roman" panose="02020603050405020304" pitchFamily="18" charset="0"/>
            </a:endParaRPr>
          </a:p>
          <a:p>
            <a:r>
              <a:rPr lang="en-US" b="1" noProof="0" dirty="0" err="1">
                <a:solidFill>
                  <a:srgbClr val="003E5E"/>
                </a:solidFill>
                <a:latin typeface="Arial Nova Cond" panose="020B0506020202020204" pitchFamily="34" charset="0"/>
                <a:cs typeface="Times New Roman" panose="02020603050405020304" pitchFamily="18" charset="0"/>
              </a:rPr>
              <a:t>Stream.align</a:t>
            </a:r>
            <a:r>
              <a:rPr lang="en-US" noProof="0" dirty="0">
                <a:solidFill>
                  <a:srgbClr val="003E5E"/>
                </a:solidFill>
                <a:latin typeface="Arial Nova Cond" panose="020B0506020202020204" pitchFamily="34" charset="0"/>
                <a:cs typeface="Times New Roman" panose="02020603050405020304" pitchFamily="18" charset="0"/>
              </a:rPr>
              <a:t>: contains the stream alignment you draw in the project.</a:t>
            </a:r>
          </a:p>
        </p:txBody>
      </p:sp>
      <p:pic>
        <p:nvPicPr>
          <p:cNvPr id="5" name="Picture 4">
            <a:extLst>
              <a:ext uri="{FF2B5EF4-FFF2-40B4-BE49-F238E27FC236}">
                <a16:creationId xmlns:a16="http://schemas.microsoft.com/office/drawing/2014/main" id="{B2A41986-2CA8-9BB6-C2A8-5DD6ADFC6968}"/>
              </a:ext>
            </a:extLst>
          </p:cNvPr>
          <p:cNvPicPr>
            <a:picLocks noChangeAspect="1"/>
          </p:cNvPicPr>
          <p:nvPr/>
        </p:nvPicPr>
        <p:blipFill>
          <a:blip r:embed="rId3"/>
          <a:stretch>
            <a:fillRect/>
          </a:stretch>
        </p:blipFill>
        <p:spPr>
          <a:xfrm>
            <a:off x="4450861" y="1790656"/>
            <a:ext cx="4016604" cy="2462561"/>
          </a:xfrm>
          <a:prstGeom prst="rect">
            <a:avLst/>
          </a:prstGeom>
          <a:ln>
            <a:solidFill>
              <a:schemeClr val="bg2">
                <a:lumMod val="75000"/>
              </a:schemeClr>
            </a:solidFill>
          </a:ln>
        </p:spPr>
      </p:pic>
      <p:sp>
        <p:nvSpPr>
          <p:cNvPr id="3" name="Text Placeholder 7">
            <a:extLst>
              <a:ext uri="{FF2B5EF4-FFF2-40B4-BE49-F238E27FC236}">
                <a16:creationId xmlns:a16="http://schemas.microsoft.com/office/drawing/2014/main" id="{046CD690-9AEF-F40E-97A0-83EAE95CAD66}"/>
              </a:ext>
            </a:extLst>
          </p:cNvPr>
          <p:cNvSpPr>
            <a:spLocks noGrp="1"/>
          </p:cNvSpPr>
          <p:nvPr>
            <p:ph type="body" sz="quarter" idx="12"/>
          </p:nvPr>
        </p:nvSpPr>
        <p:spPr>
          <a:xfrm>
            <a:off x="228600" y="426541"/>
            <a:ext cx="7523408" cy="460375"/>
          </a:xfrm>
        </p:spPr>
        <p:txBody>
          <a:bodyPr/>
          <a:lstStyle/>
          <a:p>
            <a:r>
              <a:rPr lang="en-US" noProof="0" dirty="0"/>
              <a:t>2.3 Directory</a:t>
            </a:r>
          </a:p>
        </p:txBody>
      </p:sp>
    </p:spTree>
    <p:extLst>
      <p:ext uri="{BB962C8B-B14F-4D97-AF65-F5344CB8AC3E}">
        <p14:creationId xmlns:p14="http://schemas.microsoft.com/office/powerpoint/2010/main" val="325552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480F9-3B07-4EC9-D575-BE6DF40B76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B0805B-9371-68D4-62D3-670C32DF4EA8}"/>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2E298F40-7FE5-90D0-DB27-9B311057250E}"/>
              </a:ext>
            </a:extLst>
          </p:cNvPr>
          <p:cNvSpPr txBox="1"/>
          <p:nvPr/>
        </p:nvSpPr>
        <p:spPr>
          <a:xfrm>
            <a:off x="518368" y="1177636"/>
            <a:ext cx="4695892" cy="2308324"/>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WATERSHED SETUP MODULE</a:t>
            </a:r>
          </a:p>
          <a:p>
            <a:endParaRPr lang="en-US" noProof="0" dirty="0">
              <a:solidFill>
                <a:srgbClr val="003E5E"/>
              </a:solidFill>
              <a:latin typeface="Arial Nova Cond" panose="020B0506020202020204" pitchFamily="34" charset="0"/>
              <a:cs typeface="Times New Roman" panose="02020603050405020304" pitchFamily="18" charset="0"/>
            </a:endParaRPr>
          </a:p>
          <a:p>
            <a:r>
              <a:rPr lang="en-US" noProof="0" dirty="0">
                <a:solidFill>
                  <a:srgbClr val="003E5E"/>
                </a:solidFill>
                <a:latin typeface="Arial Nova Cond" panose="020B0506020202020204" pitchFamily="34" charset="0"/>
                <a:cs typeface="Times New Roman" panose="02020603050405020304" pitchFamily="18" charset="0"/>
              </a:rPr>
              <a:t>Objectives:</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Insert background maps</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Create Stream Alignment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Create schematic elements</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Create two watershed configurations</a:t>
            </a:r>
          </a:p>
          <a:p>
            <a:endParaRPr lang="en-US" b="1" i="1" noProof="0" dirty="0">
              <a:solidFill>
                <a:srgbClr val="003E5E"/>
              </a:solidFill>
              <a:latin typeface="Arial Nova Cond" panose="020B0506020202020204" pitchFamily="34" charset="0"/>
              <a:cs typeface="Times New Roman" panose="02020603050405020304" pitchFamily="18" charset="0"/>
            </a:endParaRPr>
          </a:p>
        </p:txBody>
      </p:sp>
    </p:spTree>
    <p:extLst>
      <p:ext uri="{BB962C8B-B14F-4D97-AF65-F5344CB8AC3E}">
        <p14:creationId xmlns:p14="http://schemas.microsoft.com/office/powerpoint/2010/main" val="95048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2745-0F92-C424-D7B8-69F9D465AC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ABE9CF-1C23-C3BE-0493-77DCB4F1B325}"/>
              </a:ext>
            </a:extLst>
          </p:cNvPr>
          <p:cNvSpPr>
            <a:spLocks noGrp="1"/>
          </p:cNvSpPr>
          <p:nvPr>
            <p:ph type="body" sz="quarter" idx="11"/>
          </p:nvPr>
        </p:nvSpPr>
        <p:spPr/>
        <p:txBody>
          <a:bodyPr/>
          <a:lstStyle/>
          <a:p>
            <a:r>
              <a:rPr lang="en-US" noProof="0" dirty="0"/>
              <a:t>3.1 </a:t>
            </a:r>
            <a:r>
              <a:rPr lang="en-US" noProof="0" dirty="0">
                <a:latin typeface="Arial Nova Cond" panose="020B0506020202020204" pitchFamily="34" charset="0"/>
              </a:rPr>
              <a:t>Watershed Setup module. </a:t>
            </a:r>
            <a:r>
              <a:rPr lang="en-US" noProof="0" dirty="0" err="1">
                <a:latin typeface="Arial Nova Cond" panose="020B0506020202020204" pitchFamily="34" charset="0"/>
              </a:rPr>
              <a:t>Backgorund</a:t>
            </a:r>
            <a:r>
              <a:rPr lang="en-US" noProof="0" dirty="0">
                <a:latin typeface="Arial Nova Cond" panose="020B0506020202020204" pitchFamily="34" charset="0"/>
              </a:rPr>
              <a:t> maps</a:t>
            </a:r>
          </a:p>
        </p:txBody>
      </p:sp>
      <p:pic>
        <p:nvPicPr>
          <p:cNvPr id="5" name="Picture 4" descr="A map of land with text and images&#10;&#10;Description automatically generated">
            <a:extLst>
              <a:ext uri="{FF2B5EF4-FFF2-40B4-BE49-F238E27FC236}">
                <a16:creationId xmlns:a16="http://schemas.microsoft.com/office/drawing/2014/main" id="{5C9E6956-F99F-A215-B0F8-6D76DA67D8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7663070" cy="5670773"/>
          </a:xfrm>
          <a:prstGeom prst="rect">
            <a:avLst/>
          </a:prstGeom>
        </p:spPr>
      </p:pic>
    </p:spTree>
    <p:extLst>
      <p:ext uri="{BB962C8B-B14F-4D97-AF65-F5344CB8AC3E}">
        <p14:creationId xmlns:p14="http://schemas.microsoft.com/office/powerpoint/2010/main" val="328534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C240-A5C7-16A1-3377-E983DC0C9A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9BDFF6-B2AA-ABEA-3CE6-F9B1DCB38C79}"/>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30804AB4-2A63-3729-FC71-ADF59CB0FA22}"/>
              </a:ext>
            </a:extLst>
          </p:cNvPr>
          <p:cNvSpPr txBox="1"/>
          <p:nvPr/>
        </p:nvSpPr>
        <p:spPr>
          <a:xfrm>
            <a:off x="228600" y="961131"/>
            <a:ext cx="4691745" cy="120032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past the SHP into the maps folder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Copy the content of the folder “SHP”</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Past in the folder “maps” of the project</a:t>
            </a:r>
          </a:p>
          <a:p>
            <a:endParaRPr lang="en-US" b="1" i="1" noProof="0" dirty="0">
              <a:solidFill>
                <a:srgbClr val="003E5E"/>
              </a:solidFill>
              <a:latin typeface="Arial Nova Cond" panose="020B0506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E4CF742-7E36-09B5-C82B-609083FE8055}"/>
              </a:ext>
            </a:extLst>
          </p:cNvPr>
          <p:cNvPicPr>
            <a:picLocks noChangeAspect="1"/>
          </p:cNvPicPr>
          <p:nvPr/>
        </p:nvPicPr>
        <p:blipFill>
          <a:blip r:embed="rId3"/>
          <a:stretch>
            <a:fillRect/>
          </a:stretch>
        </p:blipFill>
        <p:spPr>
          <a:xfrm>
            <a:off x="4686119" y="715065"/>
            <a:ext cx="3309436" cy="4114800"/>
          </a:xfrm>
          <a:prstGeom prst="rect">
            <a:avLst/>
          </a:prstGeom>
          <a:ln>
            <a:solidFill>
              <a:schemeClr val="tx2"/>
            </a:solidFill>
          </a:ln>
        </p:spPr>
      </p:pic>
      <p:pic>
        <p:nvPicPr>
          <p:cNvPr id="8" name="Google Shape;110;p4">
            <a:extLst>
              <a:ext uri="{FF2B5EF4-FFF2-40B4-BE49-F238E27FC236}">
                <a16:creationId xmlns:a16="http://schemas.microsoft.com/office/drawing/2014/main" id="{B2045D17-7EC7-314B-7A9F-03BD9BBFF203}"/>
              </a:ext>
            </a:extLst>
          </p:cNvPr>
          <p:cNvPicPr preferRelativeResize="0"/>
          <p:nvPr/>
        </p:nvPicPr>
        <p:blipFill>
          <a:blip r:embed="rId4">
            <a:alphaModFix/>
          </a:blip>
          <a:stretch>
            <a:fillRect/>
          </a:stretch>
        </p:blipFill>
        <p:spPr>
          <a:xfrm>
            <a:off x="402591" y="2161460"/>
            <a:ext cx="2867025" cy="2095500"/>
          </a:xfrm>
          <a:prstGeom prst="rect">
            <a:avLst/>
          </a:prstGeom>
          <a:noFill/>
          <a:ln>
            <a:solidFill>
              <a:schemeClr val="tx2"/>
            </a:solidFill>
          </a:ln>
        </p:spPr>
      </p:pic>
      <p:sp>
        <p:nvSpPr>
          <p:cNvPr id="3" name="Google Shape;107;p4">
            <a:extLst>
              <a:ext uri="{FF2B5EF4-FFF2-40B4-BE49-F238E27FC236}">
                <a16:creationId xmlns:a16="http://schemas.microsoft.com/office/drawing/2014/main" id="{0BD6BAB6-8858-5954-3C95-96690F3C105D}"/>
              </a:ext>
            </a:extLst>
          </p:cNvPr>
          <p:cNvSpPr txBox="1">
            <a:spLocks/>
          </p:cNvSpPr>
          <p:nvPr/>
        </p:nvSpPr>
        <p:spPr>
          <a:xfrm>
            <a:off x="5987143" y="2906501"/>
            <a:ext cx="2754266" cy="238195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noProof="0" dirty="0">
                <a:latin typeface="Arial Nova Cond" panose="020B0506020202020204" pitchFamily="34" charset="0"/>
              </a:rPr>
              <a:t>Supported file types:</a:t>
            </a:r>
          </a:p>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SHP</a:t>
            </a:r>
          </a:p>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DEM</a:t>
            </a:r>
          </a:p>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DXF</a:t>
            </a:r>
          </a:p>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ASCII</a:t>
            </a:r>
          </a:p>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Raster</a:t>
            </a:r>
          </a:p>
          <a:p>
            <a:pPr marL="114300" indent="0">
              <a:lnSpc>
                <a:spcPct val="115000"/>
              </a:lnSpc>
              <a:spcBef>
                <a:spcPts val="0"/>
              </a:spcBef>
              <a:buSzPts val="1800"/>
              <a:buNone/>
            </a:pPr>
            <a:r>
              <a:rPr lang="en-US" b="1" u="sng" noProof="0" dirty="0">
                <a:highlight>
                  <a:srgbClr val="FFFF00"/>
                </a:highlight>
                <a:latin typeface="Arial Nova Cond" panose="020B0506020202020204" pitchFamily="34" charset="0"/>
              </a:rPr>
              <a:t>same CRS</a:t>
            </a:r>
          </a:p>
          <a:p>
            <a:pPr marL="457200" indent="-342900">
              <a:lnSpc>
                <a:spcPct val="115000"/>
              </a:lnSpc>
              <a:spcBef>
                <a:spcPts val="0"/>
              </a:spcBef>
              <a:buSzPts val="1800"/>
              <a:buFont typeface="Arial" panose="020B0604020202020204" pitchFamily="34" charset="0"/>
              <a:buChar char="●"/>
            </a:pPr>
            <a:endParaRPr lang="en-US" noProof="0" dirty="0">
              <a:latin typeface="Arial Nova Cond" panose="020B0506020202020204" pitchFamily="34" charset="0"/>
            </a:endParaRPr>
          </a:p>
        </p:txBody>
      </p:sp>
      <p:pic>
        <p:nvPicPr>
          <p:cNvPr id="5" name="Picture 4">
            <a:extLst>
              <a:ext uri="{FF2B5EF4-FFF2-40B4-BE49-F238E27FC236}">
                <a16:creationId xmlns:a16="http://schemas.microsoft.com/office/drawing/2014/main" id="{47B932BE-FDFF-F18C-0058-CE94ADDCA07E}"/>
              </a:ext>
            </a:extLst>
          </p:cNvPr>
          <p:cNvPicPr>
            <a:picLocks noChangeAspect="1"/>
          </p:cNvPicPr>
          <p:nvPr/>
        </p:nvPicPr>
        <p:blipFill>
          <a:blip r:embed="rId5"/>
          <a:stretch>
            <a:fillRect/>
          </a:stretch>
        </p:blipFill>
        <p:spPr>
          <a:xfrm>
            <a:off x="7886700" y="0"/>
            <a:ext cx="1257300" cy="1295400"/>
          </a:xfrm>
          <a:prstGeom prst="rect">
            <a:avLst/>
          </a:prstGeom>
        </p:spPr>
      </p:pic>
      <p:sp>
        <p:nvSpPr>
          <p:cNvPr id="6" name="Text Placeholder 7">
            <a:extLst>
              <a:ext uri="{FF2B5EF4-FFF2-40B4-BE49-F238E27FC236}">
                <a16:creationId xmlns:a16="http://schemas.microsoft.com/office/drawing/2014/main" id="{00EB59D0-4B5E-B6CD-C1CE-6BC4AC0E217F}"/>
              </a:ext>
            </a:extLst>
          </p:cNvPr>
          <p:cNvSpPr>
            <a:spLocks noGrp="1"/>
          </p:cNvSpPr>
          <p:nvPr>
            <p:ph type="body" sz="quarter" idx="12"/>
          </p:nvPr>
        </p:nvSpPr>
        <p:spPr>
          <a:xfrm>
            <a:off x="228600" y="426541"/>
            <a:ext cx="7523408" cy="460375"/>
          </a:xfrm>
        </p:spPr>
        <p:txBody>
          <a:bodyPr/>
          <a:lstStyle/>
          <a:p>
            <a:r>
              <a:rPr lang="en-US" noProof="0" dirty="0"/>
              <a:t>3.1 Background maps</a:t>
            </a:r>
          </a:p>
        </p:txBody>
      </p:sp>
      <p:pic>
        <p:nvPicPr>
          <p:cNvPr id="12" name="Graphic 11" descr="Line arrow: Slight curve with solid fill">
            <a:extLst>
              <a:ext uri="{FF2B5EF4-FFF2-40B4-BE49-F238E27FC236}">
                <a16:creationId xmlns:a16="http://schemas.microsoft.com/office/drawing/2014/main" id="{5376EAC9-4703-C4EC-9D04-1CBF16935B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80209" y="2334254"/>
            <a:ext cx="1795318" cy="1320217"/>
          </a:xfrm>
          <a:prstGeom prst="rect">
            <a:avLst/>
          </a:prstGeom>
        </p:spPr>
      </p:pic>
    </p:spTree>
    <p:extLst>
      <p:ext uri="{BB962C8B-B14F-4D97-AF65-F5344CB8AC3E}">
        <p14:creationId xmlns:p14="http://schemas.microsoft.com/office/powerpoint/2010/main" val="129064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EC5D-D966-74EB-0ACC-B3DEE3D9E9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493424-6F10-E4B7-2DBF-6FF740505C06}"/>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F4F9D418-764C-ECBB-C867-ABBF6F658CF8}"/>
              </a:ext>
            </a:extLst>
          </p:cNvPr>
          <p:cNvSpPr txBox="1"/>
          <p:nvPr/>
        </p:nvSpPr>
        <p:spPr>
          <a:xfrm>
            <a:off x="350693" y="898449"/>
            <a:ext cx="5551717" cy="2557623"/>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load the basemaps into the project</a:t>
            </a:r>
            <a:endParaRPr lang="en-US" noProof="0" dirty="0">
              <a:solidFill>
                <a:srgbClr val="003E5E"/>
              </a:solidFill>
              <a:latin typeface="Arial Nova Cond" panose="020B0506020202020204" pitchFamily="34" charset="0"/>
              <a:cs typeface="Times New Roman" panose="02020603050405020304" pitchFamily="18" charset="0"/>
            </a:endParaRPr>
          </a:p>
          <a:p>
            <a:pPr marL="457200" lvl="0" indent="-342900" algn="l" rtl="0">
              <a:lnSpc>
                <a:spcPct val="115000"/>
              </a:lnSpc>
              <a:spcBef>
                <a:spcPts val="0"/>
              </a:spcBef>
              <a:spcAft>
                <a:spcPts val="0"/>
              </a:spcAft>
              <a:buSzPts val="1800"/>
              <a:buFont typeface="+mj-lt"/>
              <a:buAutoNum type="arabicPeriod"/>
            </a:pPr>
            <a:r>
              <a:rPr lang="en-US" dirty="0">
                <a:solidFill>
                  <a:srgbClr val="003E5E"/>
                </a:solidFill>
                <a:latin typeface="Arial Nova Cond" panose="020B0506020202020204" pitchFamily="34" charset="0"/>
                <a:cs typeface="Times New Roman" panose="02020603050405020304" pitchFamily="18" charset="0"/>
              </a:rPr>
              <a:t>“View” </a:t>
            </a:r>
            <a:r>
              <a:rPr lang="en-US" dirty="0" err="1">
                <a:solidFill>
                  <a:srgbClr val="003E5E"/>
                </a:solidFill>
                <a:latin typeface="Arial Nova Cond" panose="020B0506020202020204" pitchFamily="34" charset="0"/>
                <a:cs typeface="Times New Roman" panose="02020603050405020304" pitchFamily="18" charset="0"/>
              </a:rPr>
              <a:t>menù</a:t>
            </a:r>
            <a:r>
              <a:rPr lang="en-US" dirty="0">
                <a:solidFill>
                  <a:srgbClr val="003E5E"/>
                </a:solidFill>
                <a:latin typeface="Arial Nova Cond" panose="020B0506020202020204" pitchFamily="34" charset="0"/>
                <a:cs typeface="Times New Roman" panose="02020603050405020304" pitchFamily="18" charset="0"/>
              </a:rPr>
              <a:t> -&gt; Layer: a dialog will appear</a:t>
            </a:r>
          </a:p>
          <a:p>
            <a:pPr marL="457200" indent="-342900">
              <a:lnSpc>
                <a:spcPct val="115000"/>
              </a:lnSpc>
              <a:buSzPts val="1800"/>
              <a:buFont typeface="+mj-lt"/>
              <a:buAutoNum type="arabicPeriod"/>
            </a:pPr>
            <a:r>
              <a:rPr lang="en-US" dirty="0">
                <a:solidFill>
                  <a:srgbClr val="003E5E"/>
                </a:solidFill>
                <a:latin typeface="Arial Nova Cond" panose="020B0506020202020204" pitchFamily="34" charset="0"/>
                <a:cs typeface="Times New Roman" panose="02020603050405020304" pitchFamily="18" charset="0"/>
              </a:rPr>
              <a:t>“Maps” </a:t>
            </a:r>
            <a:r>
              <a:rPr lang="en-US" dirty="0" err="1">
                <a:solidFill>
                  <a:srgbClr val="003E5E"/>
                </a:solidFill>
                <a:latin typeface="Arial Nova Cond" panose="020B0506020202020204" pitchFamily="34" charset="0"/>
                <a:cs typeface="Times New Roman" panose="02020603050405020304" pitchFamily="18" charset="0"/>
              </a:rPr>
              <a:t>menù</a:t>
            </a:r>
            <a:r>
              <a:rPr lang="en-US" dirty="0">
                <a:solidFill>
                  <a:srgbClr val="003E5E"/>
                </a:solidFill>
                <a:latin typeface="Arial Nova Cond" panose="020B0506020202020204" pitchFamily="34" charset="0"/>
                <a:cs typeface="Times New Roman" panose="02020603050405020304" pitchFamily="18" charset="0"/>
              </a:rPr>
              <a:t> -&gt; add map layer</a:t>
            </a:r>
          </a:p>
          <a:p>
            <a:pPr marL="457200" indent="-342900">
              <a:lnSpc>
                <a:spcPct val="115000"/>
              </a:lnSpc>
              <a:buSzPts val="1800"/>
              <a:buFont typeface="+mj-lt"/>
              <a:buAutoNum type="arabicPeriod"/>
            </a:pPr>
            <a:r>
              <a:rPr lang="en-US" dirty="0">
                <a:solidFill>
                  <a:srgbClr val="003E5E"/>
                </a:solidFill>
                <a:latin typeface="Arial Nova Cond" panose="020B0506020202020204" pitchFamily="34" charset="0"/>
                <a:cs typeface="Times New Roman" panose="02020603050405020304" pitchFamily="18" charset="0"/>
              </a:rPr>
              <a:t>select -&gt; GIS elements (*.</a:t>
            </a:r>
            <a:r>
              <a:rPr lang="en-US" dirty="0" err="1">
                <a:solidFill>
                  <a:srgbClr val="003E5E"/>
                </a:solidFill>
                <a:latin typeface="Arial Nova Cond" panose="020B0506020202020204" pitchFamily="34" charset="0"/>
                <a:cs typeface="Times New Roman" panose="02020603050405020304" pitchFamily="18" charset="0"/>
              </a:rPr>
              <a:t>shp</a:t>
            </a:r>
            <a:r>
              <a:rPr lang="en-US" dirty="0">
                <a:solidFill>
                  <a:srgbClr val="003E5E"/>
                </a:solidFill>
                <a:latin typeface="Arial Nova Cond" panose="020B0506020202020204" pitchFamily="34" charset="0"/>
                <a:cs typeface="Times New Roman" panose="02020603050405020304" pitchFamily="18" charset="0"/>
              </a:rPr>
              <a:t>) -&gt; OK</a:t>
            </a:r>
          </a:p>
          <a:p>
            <a:pPr marL="114300">
              <a:lnSpc>
                <a:spcPct val="115000"/>
              </a:lnSpc>
              <a:buSzPts val="1800"/>
            </a:pPr>
            <a:endParaRPr lang="en-US" noProof="0" dirty="0">
              <a:latin typeface="Arial Nova Cond" panose="020B0506020202020204" pitchFamily="34" charset="0"/>
            </a:endParaRPr>
          </a:p>
          <a:p>
            <a:pPr marL="457200" lvl="0" indent="-342900" algn="l" rtl="0">
              <a:lnSpc>
                <a:spcPct val="115000"/>
              </a:lnSpc>
              <a:spcBef>
                <a:spcPts val="0"/>
              </a:spcBef>
              <a:spcAft>
                <a:spcPts val="0"/>
              </a:spcAft>
              <a:buSzPts val="1800"/>
              <a:buFont typeface="+mj-lt"/>
              <a:buAutoNum type="arabicPeriod" startAt="3"/>
            </a:pPr>
            <a:endParaRPr lang="en-US" noProof="0" dirty="0">
              <a:latin typeface="Arial Nova Cond" panose="020B0506020202020204" pitchFamily="34" charset="0"/>
            </a:endParaRPr>
          </a:p>
          <a:p>
            <a:pPr marL="457200" lvl="0" indent="-342900" algn="l" rtl="0">
              <a:lnSpc>
                <a:spcPct val="115000"/>
              </a:lnSpc>
              <a:spcBef>
                <a:spcPts val="0"/>
              </a:spcBef>
              <a:spcAft>
                <a:spcPts val="0"/>
              </a:spcAft>
              <a:buSzPts val="1800"/>
              <a:buFont typeface="+mj-lt"/>
              <a:buAutoNum type="arabicPeriod" startAt="3"/>
            </a:pPr>
            <a:endParaRPr lang="en-US" noProof="0" dirty="0">
              <a:latin typeface="Arial Nova Cond" panose="020B0506020202020204" pitchFamily="34" charset="0"/>
            </a:endParaRPr>
          </a:p>
          <a:p>
            <a:endParaRPr lang="en-US" b="1" i="1" noProof="0" dirty="0">
              <a:solidFill>
                <a:srgbClr val="003E5E"/>
              </a:solidFill>
              <a:latin typeface="Arial Nova Cond" panose="020B0506020202020204" pitchFamily="34" charset="0"/>
              <a:cs typeface="Times New Roman" panose="02020603050405020304" pitchFamily="18" charset="0"/>
            </a:endParaRPr>
          </a:p>
        </p:txBody>
      </p:sp>
      <p:pic>
        <p:nvPicPr>
          <p:cNvPr id="9" name="Google Shape;117;g1d146e0e42f_0_34">
            <a:extLst>
              <a:ext uri="{FF2B5EF4-FFF2-40B4-BE49-F238E27FC236}">
                <a16:creationId xmlns:a16="http://schemas.microsoft.com/office/drawing/2014/main" id="{CE8FB98A-AF01-CF0D-BD1B-573D7E278F8C}"/>
              </a:ext>
            </a:extLst>
          </p:cNvPr>
          <p:cNvPicPr preferRelativeResize="0"/>
          <p:nvPr/>
        </p:nvPicPr>
        <p:blipFill rotWithShape="1">
          <a:blip r:embed="rId3">
            <a:alphaModFix/>
          </a:blip>
          <a:srcRect/>
          <a:stretch/>
        </p:blipFill>
        <p:spPr>
          <a:xfrm>
            <a:off x="4906618" y="670430"/>
            <a:ext cx="1715271" cy="1697091"/>
          </a:xfrm>
          <a:prstGeom prst="rect">
            <a:avLst/>
          </a:prstGeom>
          <a:noFill/>
          <a:ln>
            <a:noFill/>
          </a:ln>
        </p:spPr>
      </p:pic>
      <p:pic>
        <p:nvPicPr>
          <p:cNvPr id="11" name="Google Shape;119;g1d146e0e42f_0_34">
            <a:extLst>
              <a:ext uri="{FF2B5EF4-FFF2-40B4-BE49-F238E27FC236}">
                <a16:creationId xmlns:a16="http://schemas.microsoft.com/office/drawing/2014/main" id="{C24F6365-1F0E-72F4-4B19-CCBD3456B3A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1447" y="2453102"/>
            <a:ext cx="1971552" cy="2655550"/>
          </a:xfrm>
          <a:prstGeom prst="rect">
            <a:avLst/>
          </a:prstGeom>
          <a:noFill/>
          <a:ln>
            <a:noFill/>
          </a:ln>
        </p:spPr>
      </p:pic>
      <p:pic>
        <p:nvPicPr>
          <p:cNvPr id="14" name="Picture 13">
            <a:extLst>
              <a:ext uri="{FF2B5EF4-FFF2-40B4-BE49-F238E27FC236}">
                <a16:creationId xmlns:a16="http://schemas.microsoft.com/office/drawing/2014/main" id="{D33E3900-8E70-BEF5-967D-CBE99FF94B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56849" y="2492280"/>
            <a:ext cx="5254133" cy="2655550"/>
          </a:xfrm>
          <a:prstGeom prst="rect">
            <a:avLst/>
          </a:prstGeom>
        </p:spPr>
      </p:pic>
      <p:sp>
        <p:nvSpPr>
          <p:cNvPr id="3" name="TextBox 2">
            <a:extLst>
              <a:ext uri="{FF2B5EF4-FFF2-40B4-BE49-F238E27FC236}">
                <a16:creationId xmlns:a16="http://schemas.microsoft.com/office/drawing/2014/main" id="{088F1468-29FE-65F5-63ED-41073372CFFC}"/>
              </a:ext>
            </a:extLst>
          </p:cNvPr>
          <p:cNvSpPr txBox="1"/>
          <p:nvPr/>
        </p:nvSpPr>
        <p:spPr>
          <a:xfrm>
            <a:off x="6017449" y="713783"/>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1</a:t>
            </a:r>
          </a:p>
        </p:txBody>
      </p:sp>
      <p:sp>
        <p:nvSpPr>
          <p:cNvPr id="5" name="TextBox 4">
            <a:extLst>
              <a:ext uri="{FF2B5EF4-FFF2-40B4-BE49-F238E27FC236}">
                <a16:creationId xmlns:a16="http://schemas.microsoft.com/office/drawing/2014/main" id="{72653C7C-3A95-5895-D5DF-B95551C1F7F1}"/>
              </a:ext>
            </a:extLst>
          </p:cNvPr>
          <p:cNvSpPr txBox="1"/>
          <p:nvPr/>
        </p:nvSpPr>
        <p:spPr>
          <a:xfrm>
            <a:off x="1502285" y="2436031"/>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2</a:t>
            </a:r>
          </a:p>
        </p:txBody>
      </p:sp>
      <p:sp>
        <p:nvSpPr>
          <p:cNvPr id="6" name="TextBox 5">
            <a:extLst>
              <a:ext uri="{FF2B5EF4-FFF2-40B4-BE49-F238E27FC236}">
                <a16:creationId xmlns:a16="http://schemas.microsoft.com/office/drawing/2014/main" id="{E857B0EC-8125-2711-42E5-9B43A838DAB6}"/>
              </a:ext>
            </a:extLst>
          </p:cNvPr>
          <p:cNvSpPr txBox="1"/>
          <p:nvPr/>
        </p:nvSpPr>
        <p:spPr>
          <a:xfrm>
            <a:off x="7723818" y="2793610"/>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3</a:t>
            </a:r>
          </a:p>
        </p:txBody>
      </p:sp>
      <p:pic>
        <p:nvPicPr>
          <p:cNvPr id="7" name="Picture 6">
            <a:extLst>
              <a:ext uri="{FF2B5EF4-FFF2-40B4-BE49-F238E27FC236}">
                <a16:creationId xmlns:a16="http://schemas.microsoft.com/office/drawing/2014/main" id="{20834B21-FFD7-C17C-A423-B590E8FACF8A}"/>
              </a:ext>
            </a:extLst>
          </p:cNvPr>
          <p:cNvPicPr>
            <a:picLocks noChangeAspect="1"/>
          </p:cNvPicPr>
          <p:nvPr/>
        </p:nvPicPr>
        <p:blipFill>
          <a:blip r:embed="rId6"/>
          <a:stretch>
            <a:fillRect/>
          </a:stretch>
        </p:blipFill>
        <p:spPr>
          <a:xfrm>
            <a:off x="7886700" y="0"/>
            <a:ext cx="1257300" cy="1295400"/>
          </a:xfrm>
          <a:prstGeom prst="rect">
            <a:avLst/>
          </a:prstGeom>
        </p:spPr>
      </p:pic>
      <p:sp>
        <p:nvSpPr>
          <p:cNvPr id="8" name="Text Placeholder 7">
            <a:extLst>
              <a:ext uri="{FF2B5EF4-FFF2-40B4-BE49-F238E27FC236}">
                <a16:creationId xmlns:a16="http://schemas.microsoft.com/office/drawing/2014/main" id="{7F0A11C7-AD2D-8D2E-0AE4-F08DAE71DD0A}"/>
              </a:ext>
            </a:extLst>
          </p:cNvPr>
          <p:cNvSpPr>
            <a:spLocks noGrp="1"/>
          </p:cNvSpPr>
          <p:nvPr>
            <p:ph type="body" sz="quarter" idx="12"/>
          </p:nvPr>
        </p:nvSpPr>
        <p:spPr>
          <a:xfrm>
            <a:off x="228600" y="426541"/>
            <a:ext cx="7523408" cy="460375"/>
          </a:xfrm>
        </p:spPr>
        <p:txBody>
          <a:bodyPr/>
          <a:lstStyle/>
          <a:p>
            <a:r>
              <a:rPr lang="en-US" noProof="0" dirty="0"/>
              <a:t>3.1 Background maps</a:t>
            </a:r>
          </a:p>
        </p:txBody>
      </p:sp>
    </p:spTree>
    <p:extLst>
      <p:ext uri="{BB962C8B-B14F-4D97-AF65-F5344CB8AC3E}">
        <p14:creationId xmlns:p14="http://schemas.microsoft.com/office/powerpoint/2010/main" val="208836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A583F-6D79-819D-07FD-0BE4FAF923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796699-1344-DC1F-8E7A-41C4A06A37B3}"/>
              </a:ext>
            </a:extLst>
          </p:cNvPr>
          <p:cNvPicPr>
            <a:picLocks noChangeAspect="1"/>
          </p:cNvPicPr>
          <p:nvPr/>
        </p:nvPicPr>
        <p:blipFill>
          <a:blip r:embed="rId3"/>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67F90A57-7F03-B565-9412-1FE066907961}"/>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ADBA8BE2-1B65-E074-C066-41F27FAA2178}"/>
              </a:ext>
            </a:extLst>
          </p:cNvPr>
          <p:cNvSpPr txBox="1"/>
          <p:nvPr/>
        </p:nvSpPr>
        <p:spPr>
          <a:xfrm>
            <a:off x="228528" y="886916"/>
            <a:ext cx="5551717" cy="3970318"/>
          </a:xfrm>
          <a:prstGeom prst="rect">
            <a:avLst/>
          </a:prstGeom>
          <a:noFill/>
        </p:spPr>
        <p:txBody>
          <a:bodyPr wrap="square">
            <a:spAutoFit/>
          </a:bodyPr>
          <a:lstStyle/>
          <a:p>
            <a:endParaRPr lang="en-US" b="1" i="1" noProof="0" dirty="0">
              <a:solidFill>
                <a:srgbClr val="003E5E"/>
              </a:solidFill>
              <a:latin typeface="Arial Nova Cond" panose="020B0506020202020204" pitchFamily="34" charset="0"/>
              <a:cs typeface="Times New Roman" panose="02020603050405020304" pitchFamily="18" charset="0"/>
            </a:endParaRPr>
          </a:p>
          <a:p>
            <a:r>
              <a:rPr lang="en-US" b="1" i="1" noProof="0" dirty="0">
                <a:solidFill>
                  <a:srgbClr val="003E5E"/>
                </a:solidFill>
                <a:latin typeface="Arial Nova Cond" panose="020B0506020202020204" pitchFamily="34" charset="0"/>
                <a:cs typeface="Times New Roman" panose="02020603050405020304" pitchFamily="18" charset="0"/>
              </a:rPr>
              <a:t>Exercise: load the basemaps into the project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LOAD all the </a:t>
            </a:r>
            <a:r>
              <a:rPr lang="en-US" noProof="0" dirty="0" err="1">
                <a:solidFill>
                  <a:srgbClr val="003E5E"/>
                </a:solidFill>
                <a:latin typeface="Arial Nova Cond" panose="020B0506020202020204" pitchFamily="34" charset="0"/>
                <a:cs typeface="Times New Roman" panose="02020603050405020304" pitchFamily="18" charset="0"/>
              </a:rPr>
              <a:t>shp</a:t>
            </a:r>
            <a:r>
              <a:rPr lang="en-US" noProof="0" dirty="0">
                <a:solidFill>
                  <a:srgbClr val="003E5E"/>
                </a:solidFill>
                <a:latin typeface="Arial Nova Cond" panose="020B0506020202020204" pitchFamily="34" charset="0"/>
                <a:cs typeface="Times New Roman" panose="02020603050405020304" pitchFamily="18" charset="0"/>
              </a:rPr>
              <a:t> files (Maps -&gt; Add map layer)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Move river layer to the top  (select layer, Edit -&gt; move to top)</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Move basin layer to the bottom (select layer, Edit -&gt; move to bottom)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Change </a:t>
            </a:r>
            <a:r>
              <a:rPr lang="en-US" noProof="0" dirty="0" err="1">
                <a:solidFill>
                  <a:srgbClr val="003E5E"/>
                </a:solidFill>
                <a:latin typeface="Arial Nova Cond" panose="020B0506020202020204" pitchFamily="34" charset="0"/>
                <a:cs typeface="Times New Roman" panose="02020603050405020304" pitchFamily="18" charset="0"/>
              </a:rPr>
              <a:t>colour</a:t>
            </a:r>
            <a:r>
              <a:rPr lang="en-US" noProof="0" dirty="0">
                <a:solidFill>
                  <a:srgbClr val="003E5E"/>
                </a:solidFill>
                <a:latin typeface="Arial Nova Cond" panose="020B0506020202020204" pitchFamily="34" charset="0"/>
                <a:cs typeface="Times New Roman" panose="02020603050405020304" pitchFamily="18" charset="0"/>
              </a:rPr>
              <a:t> to river: BLUE (double click on layer, select </a:t>
            </a:r>
            <a:r>
              <a:rPr lang="en-US" noProof="0" dirty="0" err="1">
                <a:solidFill>
                  <a:srgbClr val="003E5E"/>
                </a:solidFill>
                <a:latin typeface="Arial Nova Cond" panose="020B0506020202020204" pitchFamily="34" charset="0"/>
                <a:cs typeface="Times New Roman" panose="02020603050405020304" pitchFamily="18" charset="0"/>
              </a:rPr>
              <a:t>colour</a:t>
            </a:r>
            <a:r>
              <a:rPr lang="en-US" noProof="0" dirty="0">
                <a:solidFill>
                  <a:srgbClr val="003E5E"/>
                </a:solidFill>
                <a:latin typeface="Arial Nova Cond" panose="020B0506020202020204" pitchFamily="34" charset="0"/>
                <a:cs typeface="Times New Roman" panose="02020603050405020304" pitchFamily="18" charset="0"/>
              </a:rPr>
              <a: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Add label on Reservoir layer (double click on layer, go to Labels, Label features using: name)</a:t>
            </a:r>
          </a:p>
          <a:p>
            <a:endParaRPr lang="en-US" noProof="0" dirty="0">
              <a:solidFill>
                <a:srgbClr val="003E5E"/>
              </a:solidFill>
              <a:latin typeface="Arial Nova Cond" panose="020B0506020202020204" pitchFamily="34" charset="0"/>
              <a:cs typeface="Times New Roman" panose="02020603050405020304" pitchFamily="18" charset="0"/>
            </a:endParaRPr>
          </a:p>
          <a:p>
            <a:r>
              <a:rPr lang="en-US" sz="3600" b="1" i="1" noProof="0" dirty="0">
                <a:solidFill>
                  <a:srgbClr val="003E5E"/>
                </a:solidFill>
                <a:latin typeface="Arial Nova Cond" panose="020B0506020202020204" pitchFamily="34" charset="0"/>
                <a:cs typeface="Times New Roman" panose="02020603050405020304" pitchFamily="18" charset="0"/>
              </a:rPr>
              <a:t>Save watershed (file menu)</a:t>
            </a:r>
          </a:p>
        </p:txBody>
      </p:sp>
      <p:pic>
        <p:nvPicPr>
          <p:cNvPr id="5" name="Picture 4">
            <a:extLst>
              <a:ext uri="{FF2B5EF4-FFF2-40B4-BE49-F238E27FC236}">
                <a16:creationId xmlns:a16="http://schemas.microsoft.com/office/drawing/2014/main" id="{EDF3E26E-D2B6-09D0-32AF-1A51074158BD}"/>
              </a:ext>
            </a:extLst>
          </p:cNvPr>
          <p:cNvPicPr>
            <a:picLocks noChangeAspect="1"/>
          </p:cNvPicPr>
          <p:nvPr/>
        </p:nvPicPr>
        <p:blipFill>
          <a:blip r:embed="rId4"/>
          <a:stretch>
            <a:fillRect/>
          </a:stretch>
        </p:blipFill>
        <p:spPr>
          <a:xfrm>
            <a:off x="6250943" y="998485"/>
            <a:ext cx="2685548" cy="4180114"/>
          </a:xfrm>
          <a:prstGeom prst="rect">
            <a:avLst/>
          </a:prstGeom>
        </p:spPr>
      </p:pic>
      <p:sp>
        <p:nvSpPr>
          <p:cNvPr id="6" name="Text Placeholder 7">
            <a:extLst>
              <a:ext uri="{FF2B5EF4-FFF2-40B4-BE49-F238E27FC236}">
                <a16:creationId xmlns:a16="http://schemas.microsoft.com/office/drawing/2014/main" id="{5270C06B-7000-3099-5E0A-76A0F770C2C0}"/>
              </a:ext>
            </a:extLst>
          </p:cNvPr>
          <p:cNvSpPr>
            <a:spLocks noGrp="1"/>
          </p:cNvSpPr>
          <p:nvPr>
            <p:ph type="body" sz="quarter" idx="12"/>
          </p:nvPr>
        </p:nvSpPr>
        <p:spPr>
          <a:xfrm>
            <a:off x="228600" y="426541"/>
            <a:ext cx="7523408" cy="460375"/>
          </a:xfrm>
        </p:spPr>
        <p:txBody>
          <a:bodyPr/>
          <a:lstStyle/>
          <a:p>
            <a:r>
              <a:rPr lang="en-US" noProof="0" dirty="0"/>
              <a:t>3.1 Background maps</a:t>
            </a:r>
          </a:p>
        </p:txBody>
      </p:sp>
    </p:spTree>
    <p:extLst>
      <p:ext uri="{BB962C8B-B14F-4D97-AF65-F5344CB8AC3E}">
        <p14:creationId xmlns:p14="http://schemas.microsoft.com/office/powerpoint/2010/main" val="407144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240E7-C22E-4380-669E-D0F7C1E15A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6BE62A-8D7B-829F-EE52-856E1C7B0FAF}"/>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pic>
        <p:nvPicPr>
          <p:cNvPr id="6" name="Picture 5">
            <a:extLst>
              <a:ext uri="{FF2B5EF4-FFF2-40B4-BE49-F238E27FC236}">
                <a16:creationId xmlns:a16="http://schemas.microsoft.com/office/drawing/2014/main" id="{2295D0A3-1FD9-7469-5625-502B647C0682}"/>
              </a:ext>
            </a:extLst>
          </p:cNvPr>
          <p:cNvPicPr>
            <a:picLocks noChangeAspect="1"/>
          </p:cNvPicPr>
          <p:nvPr/>
        </p:nvPicPr>
        <p:blipFill>
          <a:blip r:embed="rId3"/>
          <a:stretch>
            <a:fillRect/>
          </a:stretch>
        </p:blipFill>
        <p:spPr>
          <a:xfrm>
            <a:off x="3603171" y="709536"/>
            <a:ext cx="4898067" cy="4338434"/>
          </a:xfrm>
          <a:prstGeom prst="rect">
            <a:avLst/>
          </a:prstGeom>
        </p:spPr>
      </p:pic>
      <p:sp>
        <p:nvSpPr>
          <p:cNvPr id="3" name="Text Placeholder 7">
            <a:extLst>
              <a:ext uri="{FF2B5EF4-FFF2-40B4-BE49-F238E27FC236}">
                <a16:creationId xmlns:a16="http://schemas.microsoft.com/office/drawing/2014/main" id="{34C2D90B-D800-406F-2F73-8EC298BFE91A}"/>
              </a:ext>
            </a:extLst>
          </p:cNvPr>
          <p:cNvSpPr>
            <a:spLocks noGrp="1"/>
          </p:cNvSpPr>
          <p:nvPr>
            <p:ph type="body" sz="quarter" idx="12"/>
          </p:nvPr>
        </p:nvSpPr>
        <p:spPr>
          <a:xfrm>
            <a:off x="228600" y="426541"/>
            <a:ext cx="7523408" cy="460375"/>
          </a:xfrm>
        </p:spPr>
        <p:txBody>
          <a:bodyPr/>
          <a:lstStyle/>
          <a:p>
            <a:r>
              <a:rPr lang="en-US" noProof="0" dirty="0"/>
              <a:t>3.1 Background maps</a:t>
            </a:r>
          </a:p>
        </p:txBody>
      </p:sp>
    </p:spTree>
    <p:extLst>
      <p:ext uri="{BB962C8B-B14F-4D97-AF65-F5344CB8AC3E}">
        <p14:creationId xmlns:p14="http://schemas.microsoft.com/office/powerpoint/2010/main" val="273144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7F50-FA8E-D583-5E6A-1BEB6FFB8E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E7E473-6913-0618-E54B-2463F5E9674E}"/>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88725E9C-C9FD-75D7-2BCE-CA14E59E9C7A}"/>
              </a:ext>
            </a:extLst>
          </p:cNvPr>
          <p:cNvSpPr txBox="1"/>
          <p:nvPr/>
        </p:nvSpPr>
        <p:spPr>
          <a:xfrm>
            <a:off x="309475" y="947807"/>
            <a:ext cx="5551717" cy="64633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STRAM ALIGNMENT</a:t>
            </a:r>
          </a:p>
          <a:p>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3" name="Google Shape;139;p5">
            <a:extLst>
              <a:ext uri="{FF2B5EF4-FFF2-40B4-BE49-F238E27FC236}">
                <a16:creationId xmlns:a16="http://schemas.microsoft.com/office/drawing/2014/main" id="{BFA247AA-7A4E-05D5-86C7-7F0E79EF3A6C}"/>
              </a:ext>
            </a:extLst>
          </p:cNvPr>
          <p:cNvSpPr txBox="1">
            <a:spLocks/>
          </p:cNvSpPr>
          <p:nvPr/>
        </p:nvSpPr>
        <p:spPr>
          <a:xfrm>
            <a:off x="3386200" y="720850"/>
            <a:ext cx="5356500" cy="3416400"/>
          </a:xfrm>
          <a:prstGeom prst="rect">
            <a:avLst/>
          </a:prstGeom>
          <a:noFill/>
          <a:ln>
            <a:noFill/>
          </a:ln>
        </p:spPr>
        <p:txBody>
          <a:bodyPr spcFirstLastPara="1" wrap="square" lIns="91425" tIns="91425" rIns="91425" bIns="91425" anchor="t" anchorCtr="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342900">
              <a:lnSpc>
                <a:spcPct val="115000"/>
              </a:lnSpc>
              <a:spcBef>
                <a:spcPts val="0"/>
              </a:spcBef>
              <a:buSzPts val="1800"/>
              <a:buFont typeface="Arial" panose="020B0604020202020204" pitchFamily="34" charset="0"/>
              <a:buChar char="●"/>
            </a:pPr>
            <a:r>
              <a:rPr lang="en-US" noProof="0" dirty="0">
                <a:latin typeface="Arial Nova Cond" panose="020B0506020202020204" pitchFamily="34" charset="0"/>
              </a:rPr>
              <a:t>(Light blue lines: background </a:t>
            </a:r>
            <a:r>
              <a:rPr lang="en-US" noProof="0" dirty="0" err="1">
                <a:latin typeface="Arial Nova Cond" panose="020B0506020202020204" pitchFamily="34" charset="0"/>
              </a:rPr>
              <a:t>shp</a:t>
            </a:r>
            <a:r>
              <a:rPr lang="en-US" noProof="0" dirty="0">
                <a:latin typeface="Arial Nova Cond" panose="020B0506020202020204" pitchFamily="34" charset="0"/>
              </a:rPr>
              <a:t>)</a:t>
            </a:r>
          </a:p>
          <a:p>
            <a:pPr marL="457200" indent="-342900">
              <a:lnSpc>
                <a:spcPct val="115000"/>
              </a:lnSpc>
              <a:spcBef>
                <a:spcPts val="0"/>
              </a:spcBef>
              <a:buSzPts val="1800"/>
              <a:buFont typeface="Arial" panose="020B0604020202020204" pitchFamily="34" charset="0"/>
              <a:buChar char="●"/>
            </a:pPr>
            <a:r>
              <a:rPr lang="en-US" b="1" noProof="0" dirty="0">
                <a:solidFill>
                  <a:schemeClr val="accent2"/>
                </a:solidFill>
                <a:latin typeface="Arial Nova Cond" panose="020B0506020202020204" pitchFamily="34" charset="0"/>
              </a:rPr>
              <a:t>Orange lines</a:t>
            </a:r>
            <a:r>
              <a:rPr lang="en-US" noProof="0" dirty="0">
                <a:latin typeface="Arial Nova Cond" panose="020B0506020202020204" pitchFamily="34" charset="0"/>
              </a:rPr>
              <a:t>: streams</a:t>
            </a:r>
          </a:p>
          <a:p>
            <a:pPr marL="457200" indent="-342900">
              <a:lnSpc>
                <a:spcPct val="115000"/>
              </a:lnSpc>
              <a:spcBef>
                <a:spcPts val="0"/>
              </a:spcBef>
              <a:buSzPts val="1800"/>
              <a:buFont typeface="Arial" panose="020B0604020202020204" pitchFamily="34" charset="0"/>
              <a:buChar char="●"/>
            </a:pPr>
            <a:r>
              <a:rPr lang="en-US" b="1" noProof="0" dirty="0">
                <a:solidFill>
                  <a:schemeClr val="accent6">
                    <a:lumMod val="75000"/>
                  </a:schemeClr>
                </a:solidFill>
                <a:latin typeface="Arial Nova Cond" panose="020B0506020202020204" pitchFamily="34" charset="0"/>
              </a:rPr>
              <a:t>Dark green</a:t>
            </a:r>
            <a:r>
              <a:rPr lang="en-US" noProof="0" dirty="0">
                <a:latin typeface="Arial Nova Cond" panose="020B0506020202020204" pitchFamily="34" charset="0"/>
              </a:rPr>
              <a:t>: nodes</a:t>
            </a:r>
          </a:p>
          <a:p>
            <a:pPr marL="457200" indent="-342900">
              <a:lnSpc>
                <a:spcPct val="115000"/>
              </a:lnSpc>
              <a:spcBef>
                <a:spcPts val="0"/>
              </a:spcBef>
              <a:buSzPts val="1800"/>
              <a:buFont typeface="Arial" panose="020B0604020202020204" pitchFamily="34" charset="0"/>
              <a:buChar char="●"/>
            </a:pPr>
            <a:r>
              <a:rPr lang="en-US" b="1" noProof="0" dirty="0">
                <a:solidFill>
                  <a:srgbClr val="92D050"/>
                </a:solidFill>
                <a:latin typeface="Arial Nova Cond" panose="020B0506020202020204" pitchFamily="34" charset="0"/>
              </a:rPr>
              <a:t>Bright green halo</a:t>
            </a:r>
            <a:r>
              <a:rPr lang="en-US" noProof="0" dirty="0">
                <a:latin typeface="Arial Nova Cond" panose="020B0506020202020204" pitchFamily="34" charset="0"/>
              </a:rPr>
              <a:t>: stream junctions</a:t>
            </a:r>
          </a:p>
        </p:txBody>
      </p:sp>
      <p:pic>
        <p:nvPicPr>
          <p:cNvPr id="6" name="Google Shape;140;p5">
            <a:extLst>
              <a:ext uri="{FF2B5EF4-FFF2-40B4-BE49-F238E27FC236}">
                <a16:creationId xmlns:a16="http://schemas.microsoft.com/office/drawing/2014/main" id="{7809A0B8-EE83-5972-8FC0-332619617F85}"/>
              </a:ext>
            </a:extLst>
          </p:cNvPr>
          <p:cNvPicPr preferRelativeResize="0"/>
          <p:nvPr/>
        </p:nvPicPr>
        <p:blipFill rotWithShape="1">
          <a:blip r:embed="rId3">
            <a:alphaModFix/>
          </a:blip>
          <a:srcRect/>
          <a:stretch/>
        </p:blipFill>
        <p:spPr>
          <a:xfrm>
            <a:off x="5251363" y="2571738"/>
            <a:ext cx="2352675" cy="2333625"/>
          </a:xfrm>
          <a:prstGeom prst="rect">
            <a:avLst/>
          </a:prstGeom>
          <a:noFill/>
          <a:ln>
            <a:noFill/>
          </a:ln>
        </p:spPr>
      </p:pic>
      <p:pic>
        <p:nvPicPr>
          <p:cNvPr id="7" name="Google Shape;141;p5">
            <a:extLst>
              <a:ext uri="{FF2B5EF4-FFF2-40B4-BE49-F238E27FC236}">
                <a16:creationId xmlns:a16="http://schemas.microsoft.com/office/drawing/2014/main" id="{07C46337-8761-29EA-1C41-E46C7E12BBB2}"/>
              </a:ext>
            </a:extLst>
          </p:cNvPr>
          <p:cNvPicPr preferRelativeResize="0"/>
          <p:nvPr/>
        </p:nvPicPr>
        <p:blipFill rotWithShape="1">
          <a:blip r:embed="rId4">
            <a:alphaModFix/>
          </a:blip>
          <a:srcRect/>
          <a:stretch/>
        </p:blipFill>
        <p:spPr>
          <a:xfrm>
            <a:off x="257879" y="1331325"/>
            <a:ext cx="2460318" cy="3416400"/>
          </a:xfrm>
          <a:prstGeom prst="rect">
            <a:avLst/>
          </a:prstGeom>
          <a:noFill/>
          <a:ln>
            <a:noFill/>
          </a:ln>
        </p:spPr>
      </p:pic>
      <p:sp>
        <p:nvSpPr>
          <p:cNvPr id="8" name="Google Shape;142;p5">
            <a:extLst>
              <a:ext uri="{FF2B5EF4-FFF2-40B4-BE49-F238E27FC236}">
                <a16:creationId xmlns:a16="http://schemas.microsoft.com/office/drawing/2014/main" id="{0345968E-404E-41E2-D0D4-046B21CF9DBF}"/>
              </a:ext>
            </a:extLst>
          </p:cNvPr>
          <p:cNvSpPr/>
          <p:nvPr/>
        </p:nvSpPr>
        <p:spPr>
          <a:xfrm>
            <a:off x="309475" y="2343450"/>
            <a:ext cx="2352600" cy="456600"/>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5" name="Text Placeholder 7">
            <a:extLst>
              <a:ext uri="{FF2B5EF4-FFF2-40B4-BE49-F238E27FC236}">
                <a16:creationId xmlns:a16="http://schemas.microsoft.com/office/drawing/2014/main" id="{0DF3D960-AC2F-4619-F272-D135603A4432}"/>
              </a:ext>
            </a:extLst>
          </p:cNvPr>
          <p:cNvSpPr>
            <a:spLocks noGrp="1"/>
          </p:cNvSpPr>
          <p:nvPr>
            <p:ph type="body" sz="quarter" idx="12"/>
          </p:nvPr>
        </p:nvSpPr>
        <p:spPr>
          <a:xfrm>
            <a:off x="228600" y="426541"/>
            <a:ext cx="7523408" cy="460375"/>
          </a:xfrm>
        </p:spPr>
        <p:txBody>
          <a:bodyPr/>
          <a:lstStyle/>
          <a:p>
            <a:r>
              <a:rPr lang="en-US" noProof="0" dirty="0"/>
              <a:t>3.2 Stream Alignment</a:t>
            </a:r>
          </a:p>
        </p:txBody>
      </p:sp>
    </p:spTree>
    <p:extLst>
      <p:ext uri="{BB962C8B-B14F-4D97-AF65-F5344CB8AC3E}">
        <p14:creationId xmlns:p14="http://schemas.microsoft.com/office/powerpoint/2010/main" val="1715129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3B414-6F66-2C8D-9F89-FE1B140343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C4C578-0CD8-8525-A35C-E98ABE3098B1}"/>
              </a:ext>
            </a:extLst>
          </p:cNvPr>
          <p:cNvPicPr>
            <a:picLocks noChangeAspect="1"/>
          </p:cNvPicPr>
          <p:nvPr/>
        </p:nvPicPr>
        <p:blipFill>
          <a:blip r:embed="rId3"/>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6B7532AA-84A6-72FD-589A-D655A2D8D225}"/>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pic>
        <p:nvPicPr>
          <p:cNvPr id="28" name="Picture 27">
            <a:extLst>
              <a:ext uri="{FF2B5EF4-FFF2-40B4-BE49-F238E27FC236}">
                <a16:creationId xmlns:a16="http://schemas.microsoft.com/office/drawing/2014/main" id="{6EBBF964-DA4D-56E6-EB63-68B366C5EC65}"/>
              </a:ext>
            </a:extLst>
          </p:cNvPr>
          <p:cNvPicPr>
            <a:picLocks noChangeAspect="1"/>
          </p:cNvPicPr>
          <p:nvPr/>
        </p:nvPicPr>
        <p:blipFill>
          <a:blip r:embed="rId4"/>
          <a:stretch>
            <a:fillRect/>
          </a:stretch>
        </p:blipFill>
        <p:spPr>
          <a:xfrm>
            <a:off x="4302338" y="1125381"/>
            <a:ext cx="4567038" cy="4056408"/>
          </a:xfrm>
          <a:prstGeom prst="rect">
            <a:avLst/>
          </a:prstGeom>
        </p:spPr>
      </p:pic>
      <p:sp>
        <p:nvSpPr>
          <p:cNvPr id="30" name="TextBox 29">
            <a:extLst>
              <a:ext uri="{FF2B5EF4-FFF2-40B4-BE49-F238E27FC236}">
                <a16:creationId xmlns:a16="http://schemas.microsoft.com/office/drawing/2014/main" id="{4DB7A435-4360-C8CB-B208-3A77B96B8820}"/>
              </a:ext>
            </a:extLst>
          </p:cNvPr>
          <p:cNvSpPr txBox="1"/>
          <p:nvPr/>
        </p:nvSpPr>
        <p:spPr>
          <a:xfrm>
            <a:off x="320358" y="865921"/>
            <a:ext cx="3981980" cy="4247317"/>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a stream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stream alignment tool on the map toolbar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Hold down the CTRL key. Starting from the US end, draw the US vertex of the stream by clicking with the left button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While continuing to hold down the CRTL key, continue to click from the US end to the DS end.</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To place the last point, release the CTRL key and click on the DS end of the River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Give a name to your river (stream 0)</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Save watershed</a:t>
            </a:r>
          </a:p>
        </p:txBody>
      </p:sp>
      <p:sp>
        <p:nvSpPr>
          <p:cNvPr id="9" name="Text Placeholder 7">
            <a:extLst>
              <a:ext uri="{FF2B5EF4-FFF2-40B4-BE49-F238E27FC236}">
                <a16:creationId xmlns:a16="http://schemas.microsoft.com/office/drawing/2014/main" id="{68C17A26-4FF5-925C-7C8C-2CAFCDE5ADC0}"/>
              </a:ext>
            </a:extLst>
          </p:cNvPr>
          <p:cNvSpPr>
            <a:spLocks noGrp="1"/>
          </p:cNvSpPr>
          <p:nvPr>
            <p:ph type="body" sz="quarter" idx="12"/>
          </p:nvPr>
        </p:nvSpPr>
        <p:spPr>
          <a:xfrm>
            <a:off x="228600" y="427038"/>
            <a:ext cx="7523163" cy="460375"/>
          </a:xfrm>
        </p:spPr>
        <p:txBody>
          <a:bodyPr/>
          <a:lstStyle/>
          <a:p>
            <a:r>
              <a:rPr lang="en-US" noProof="0" dirty="0"/>
              <a:t>3.2 Stream Alignment</a:t>
            </a:r>
          </a:p>
        </p:txBody>
      </p:sp>
    </p:spTree>
    <p:extLst>
      <p:ext uri="{BB962C8B-B14F-4D97-AF65-F5344CB8AC3E}">
        <p14:creationId xmlns:p14="http://schemas.microsoft.com/office/powerpoint/2010/main" val="207196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816A4-1BC9-365C-5AAE-310B7DE32A5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65ABA3-01E6-6C27-2042-1B7B32C2E10A}"/>
              </a:ext>
            </a:extLst>
          </p:cNvPr>
          <p:cNvSpPr>
            <a:spLocks noGrp="1"/>
          </p:cNvSpPr>
          <p:nvPr>
            <p:ph type="body" sz="quarter" idx="11"/>
          </p:nvPr>
        </p:nvSpPr>
        <p:spPr/>
        <p:txBody>
          <a:bodyPr>
            <a:normAutofit/>
          </a:bodyPr>
          <a:lstStyle/>
          <a:p>
            <a:r>
              <a:rPr lang="en-US" noProof="0" dirty="0">
                <a:latin typeface="Arial Nova Cond" panose="020B0506020202020204" pitchFamily="34" charset="0"/>
              </a:rPr>
              <a:t>1. Basic principles</a:t>
            </a:r>
          </a:p>
        </p:txBody>
      </p:sp>
      <p:sp>
        <p:nvSpPr>
          <p:cNvPr id="6" name="CasellaDiTesto 5">
            <a:extLst>
              <a:ext uri="{FF2B5EF4-FFF2-40B4-BE49-F238E27FC236}">
                <a16:creationId xmlns:a16="http://schemas.microsoft.com/office/drawing/2014/main" id="{3BD10809-E9A5-A872-F80E-B42D51FCEC9B}"/>
              </a:ext>
            </a:extLst>
          </p:cNvPr>
          <p:cNvSpPr txBox="1"/>
          <p:nvPr/>
        </p:nvSpPr>
        <p:spPr>
          <a:xfrm>
            <a:off x="483196" y="2648448"/>
            <a:ext cx="5095170" cy="1754326"/>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Basic principles for simulating reservoir operation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Operational goals by purpose</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Reservoir system data requirements</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Physical data</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Operational data</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Simulation considerations</a:t>
            </a:r>
          </a:p>
        </p:txBody>
      </p:sp>
      <p:pic>
        <p:nvPicPr>
          <p:cNvPr id="2" name="Picture 4" descr="MultiPurSys">
            <a:extLst>
              <a:ext uri="{FF2B5EF4-FFF2-40B4-BE49-F238E27FC236}">
                <a16:creationId xmlns:a16="http://schemas.microsoft.com/office/drawing/2014/main" id="{613E75E1-5A6F-8BBD-4336-56D36E6891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3842" y="922337"/>
            <a:ext cx="3166546" cy="3870325"/>
          </a:xfrm>
          <a:prstGeom prst="rect">
            <a:avLst/>
          </a:prstGeom>
          <a:noFill/>
          <a:ln w="9525">
            <a:noFill/>
            <a:miter lim="800000"/>
            <a:headEnd/>
            <a:tailEnd/>
          </a:ln>
        </p:spPr>
      </p:pic>
      <p:sp>
        <p:nvSpPr>
          <p:cNvPr id="8" name="TextBox 7">
            <a:extLst>
              <a:ext uri="{FF2B5EF4-FFF2-40B4-BE49-F238E27FC236}">
                <a16:creationId xmlns:a16="http://schemas.microsoft.com/office/drawing/2014/main" id="{671E2610-C164-575C-6F54-EE77B04C6ABA}"/>
              </a:ext>
            </a:extLst>
          </p:cNvPr>
          <p:cNvSpPr txBox="1"/>
          <p:nvPr/>
        </p:nvSpPr>
        <p:spPr>
          <a:xfrm>
            <a:off x="483196" y="1133694"/>
            <a:ext cx="4581426" cy="92333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Reservoir operation </a:t>
            </a:r>
            <a:r>
              <a:rPr lang="en-US" noProof="0" dirty="0">
                <a:solidFill>
                  <a:srgbClr val="003E5E"/>
                </a:solidFill>
                <a:latin typeface="Arial Nova Cond" panose="020B0506020202020204" pitchFamily="34" charset="0"/>
                <a:cs typeface="Times New Roman" panose="02020603050405020304" pitchFamily="18" charset="0"/>
              </a:rPr>
              <a:t>is the act or process of </a:t>
            </a:r>
            <a:r>
              <a:rPr lang="en-US" u="sng" noProof="0" dirty="0">
                <a:solidFill>
                  <a:srgbClr val="003E5E"/>
                </a:solidFill>
                <a:latin typeface="Arial Nova Cond" panose="020B0506020202020204" pitchFamily="34" charset="0"/>
                <a:cs typeface="Times New Roman" panose="02020603050405020304" pitchFamily="18" charset="0"/>
              </a:rPr>
              <a:t>storing water</a:t>
            </a:r>
            <a:r>
              <a:rPr lang="en-US" noProof="0" dirty="0">
                <a:solidFill>
                  <a:srgbClr val="003E5E"/>
                </a:solidFill>
                <a:latin typeface="Arial Nova Cond" panose="020B0506020202020204" pitchFamily="34" charset="0"/>
                <a:cs typeface="Times New Roman" panose="02020603050405020304" pitchFamily="18" charset="0"/>
              </a:rPr>
              <a:t> in and </a:t>
            </a:r>
            <a:r>
              <a:rPr lang="en-US" u="sng" noProof="0" dirty="0">
                <a:solidFill>
                  <a:srgbClr val="003E5E"/>
                </a:solidFill>
                <a:latin typeface="Arial Nova Cond" panose="020B0506020202020204" pitchFamily="34" charset="0"/>
                <a:cs typeface="Times New Roman" panose="02020603050405020304" pitchFamily="18" charset="0"/>
              </a:rPr>
              <a:t>releasing water </a:t>
            </a:r>
            <a:r>
              <a:rPr lang="en-US" noProof="0" dirty="0">
                <a:solidFill>
                  <a:srgbClr val="003E5E"/>
                </a:solidFill>
                <a:latin typeface="Arial Nova Cond" panose="020B0506020202020204" pitchFamily="34" charset="0"/>
                <a:cs typeface="Times New Roman" panose="02020603050405020304" pitchFamily="18" charset="0"/>
              </a:rPr>
              <a:t>from a reservoir.</a:t>
            </a:r>
          </a:p>
        </p:txBody>
      </p:sp>
    </p:spTree>
    <p:extLst>
      <p:ext uri="{BB962C8B-B14F-4D97-AF65-F5344CB8AC3E}">
        <p14:creationId xmlns:p14="http://schemas.microsoft.com/office/powerpoint/2010/main" val="283801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8C61B-38B9-6899-0145-1D92E32570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4C91A7-6AF6-095B-AA50-099984A5F2E9}"/>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66679CC5-C9A6-7ED8-D7F6-7005D5F965C9}"/>
              </a:ext>
            </a:extLst>
          </p:cNvPr>
          <p:cNvSpPr txBox="1"/>
          <p:nvPr/>
        </p:nvSpPr>
        <p:spPr>
          <a:xfrm>
            <a:off x="298326" y="857604"/>
            <a:ext cx="7431722" cy="286232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a stream junction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stream alignment tool on the map toolbar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Create a new stream: holding down the CRTL key draw the vertex of the new river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The last vertex should be on the existing stream (Stream 0)</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After naming the new river (River 1),</a:t>
            </a:r>
          </a:p>
          <a:p>
            <a:r>
              <a:rPr lang="en-US" noProof="0" dirty="0">
                <a:solidFill>
                  <a:srgbClr val="003E5E"/>
                </a:solidFill>
                <a:latin typeface="Arial Nova Cond" panose="020B0506020202020204" pitchFamily="34" charset="0"/>
                <a:cs typeface="Times New Roman" panose="02020603050405020304" pitchFamily="18" charset="0"/>
              </a:rPr>
              <a:t>The Connect stream reaches dialog </a:t>
            </a:r>
          </a:p>
          <a:p>
            <a:r>
              <a:rPr lang="en-US" noProof="0" dirty="0">
                <a:solidFill>
                  <a:srgbClr val="003E5E"/>
                </a:solidFill>
                <a:latin typeface="Arial Nova Cond" panose="020B0506020202020204" pitchFamily="34" charset="0"/>
                <a:cs typeface="Times New Roman" panose="02020603050405020304" pitchFamily="18" charset="0"/>
              </a:rPr>
              <a:t>will appear. Click </a:t>
            </a:r>
            <a:r>
              <a:rPr lang="en-US" b="1" noProof="0" dirty="0">
                <a:solidFill>
                  <a:srgbClr val="003E5E"/>
                </a:solidFill>
                <a:latin typeface="Arial Nova Cond" panose="020B0506020202020204" pitchFamily="34" charset="0"/>
                <a:cs typeface="Times New Roman" panose="02020603050405020304" pitchFamily="18" charset="0"/>
              </a:rPr>
              <a:t>YES</a:t>
            </a:r>
            <a:r>
              <a:rPr lang="en-US" noProof="0" dirty="0">
                <a:solidFill>
                  <a:srgbClr val="003E5E"/>
                </a:solidFill>
                <a:latin typeface="Arial Nova Cond" panose="020B0506020202020204" pitchFamily="34" charset="0"/>
                <a:cs typeface="Times New Roman" panose="02020603050405020304" pitchFamily="18" charset="0"/>
              </a:rPr>
              <a:t> to connect the </a:t>
            </a:r>
          </a:p>
          <a:p>
            <a:r>
              <a:rPr lang="en-US" noProof="0" dirty="0">
                <a:solidFill>
                  <a:srgbClr val="003E5E"/>
                </a:solidFill>
                <a:latin typeface="Arial Nova Cond" panose="020B0506020202020204" pitchFamily="34" charset="0"/>
                <a:cs typeface="Times New Roman" panose="02020603050405020304" pitchFamily="18" charset="0"/>
              </a:rPr>
              <a:t>two rivers</a:t>
            </a:r>
            <a:endParaRPr lang="en-US" b="1"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0E67857-0367-9479-3F72-319D572E4E1C}"/>
              </a:ext>
            </a:extLst>
          </p:cNvPr>
          <p:cNvPicPr>
            <a:picLocks noChangeAspect="1"/>
          </p:cNvPicPr>
          <p:nvPr/>
        </p:nvPicPr>
        <p:blipFill>
          <a:blip r:embed="rId3"/>
          <a:stretch>
            <a:fillRect/>
          </a:stretch>
        </p:blipFill>
        <p:spPr>
          <a:xfrm>
            <a:off x="4036219" y="2485885"/>
            <a:ext cx="4565876" cy="2648089"/>
          </a:xfrm>
          <a:prstGeom prst="rect">
            <a:avLst/>
          </a:prstGeom>
        </p:spPr>
      </p:pic>
      <p:pic>
        <p:nvPicPr>
          <p:cNvPr id="7" name="Picture 6">
            <a:extLst>
              <a:ext uri="{FF2B5EF4-FFF2-40B4-BE49-F238E27FC236}">
                <a16:creationId xmlns:a16="http://schemas.microsoft.com/office/drawing/2014/main" id="{A243CD6E-525D-17F8-C410-90F37FBD5CC2}"/>
              </a:ext>
            </a:extLst>
          </p:cNvPr>
          <p:cNvPicPr>
            <a:picLocks noChangeAspect="1"/>
          </p:cNvPicPr>
          <p:nvPr/>
        </p:nvPicPr>
        <p:blipFill>
          <a:blip r:embed="rId4" cstate="screen">
            <a:extLst>
              <a:ext uri="{28A0092B-C50C-407E-A947-70E740481C1C}">
                <a14:useLocalDpi xmlns:a14="http://schemas.microsoft.com/office/drawing/2010/main"/>
              </a:ext>
            </a:extLst>
          </a:blip>
          <a:srcRect l="-583" r="583"/>
          <a:stretch/>
        </p:blipFill>
        <p:spPr>
          <a:xfrm>
            <a:off x="1391920" y="3444520"/>
            <a:ext cx="2330994" cy="1631270"/>
          </a:xfrm>
          <a:prstGeom prst="rect">
            <a:avLst/>
          </a:prstGeom>
        </p:spPr>
      </p:pic>
      <p:sp>
        <p:nvSpPr>
          <p:cNvPr id="8" name="Arrow: Down 7">
            <a:extLst>
              <a:ext uri="{FF2B5EF4-FFF2-40B4-BE49-F238E27FC236}">
                <a16:creationId xmlns:a16="http://schemas.microsoft.com/office/drawing/2014/main" id="{D1E28BA8-C92E-DD94-F7E4-3FEA886097A3}"/>
              </a:ext>
            </a:extLst>
          </p:cNvPr>
          <p:cNvSpPr/>
          <p:nvPr/>
        </p:nvSpPr>
        <p:spPr>
          <a:xfrm rot="5400000">
            <a:off x="3515636" y="3585698"/>
            <a:ext cx="484632" cy="2073047"/>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10" name="TextBox 9">
            <a:extLst>
              <a:ext uri="{FF2B5EF4-FFF2-40B4-BE49-F238E27FC236}">
                <a16:creationId xmlns:a16="http://schemas.microsoft.com/office/drawing/2014/main" id="{C720DA54-297D-A6AF-FAEF-DC561EB594C1}"/>
              </a:ext>
            </a:extLst>
          </p:cNvPr>
          <p:cNvSpPr txBox="1"/>
          <p:nvPr/>
        </p:nvSpPr>
        <p:spPr>
          <a:xfrm>
            <a:off x="5656254" y="2619525"/>
            <a:ext cx="2858268" cy="7169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342900">
              <a:lnSpc>
                <a:spcPct val="115000"/>
              </a:lnSpc>
              <a:spcBef>
                <a:spcPts val="0"/>
              </a:spcBef>
              <a:buSzPts val="1800"/>
              <a:buFont typeface="Arial" panose="020B0604020202020204" pitchFamily="34" charset="0"/>
              <a:buChar char="●"/>
            </a:pPr>
            <a:r>
              <a:rPr lang="en-US" sz="1200" b="1" noProof="0" dirty="0">
                <a:solidFill>
                  <a:schemeClr val="accent2"/>
                </a:solidFill>
                <a:latin typeface="Arial Nova Cond" panose="020B0506020202020204" pitchFamily="34" charset="0"/>
              </a:rPr>
              <a:t>Orange lines</a:t>
            </a:r>
            <a:r>
              <a:rPr lang="en-US" sz="1200" noProof="0" dirty="0">
                <a:latin typeface="Arial Nova Cond" panose="020B0506020202020204" pitchFamily="34" charset="0"/>
              </a:rPr>
              <a:t>: streams</a:t>
            </a:r>
          </a:p>
          <a:p>
            <a:pPr marL="457200" indent="-342900">
              <a:lnSpc>
                <a:spcPct val="115000"/>
              </a:lnSpc>
              <a:spcBef>
                <a:spcPts val="0"/>
              </a:spcBef>
              <a:buSzPts val="1800"/>
              <a:buFont typeface="Arial" panose="020B0604020202020204" pitchFamily="34" charset="0"/>
              <a:buChar char="●"/>
            </a:pPr>
            <a:r>
              <a:rPr lang="en-US" sz="1200" b="1" noProof="0" dirty="0">
                <a:solidFill>
                  <a:schemeClr val="accent6">
                    <a:lumMod val="75000"/>
                  </a:schemeClr>
                </a:solidFill>
                <a:latin typeface="Arial Nova Cond" panose="020B0506020202020204" pitchFamily="34" charset="0"/>
              </a:rPr>
              <a:t>Dark green</a:t>
            </a:r>
            <a:r>
              <a:rPr lang="en-US" sz="1200" noProof="0" dirty="0">
                <a:latin typeface="Arial Nova Cond" panose="020B0506020202020204" pitchFamily="34" charset="0"/>
              </a:rPr>
              <a:t>: nodes</a:t>
            </a:r>
          </a:p>
          <a:p>
            <a:pPr marL="457200" indent="-342900">
              <a:lnSpc>
                <a:spcPct val="115000"/>
              </a:lnSpc>
              <a:spcBef>
                <a:spcPts val="0"/>
              </a:spcBef>
              <a:buSzPts val="1800"/>
              <a:buFont typeface="Arial" panose="020B0604020202020204" pitchFamily="34" charset="0"/>
              <a:buChar char="●"/>
            </a:pPr>
            <a:r>
              <a:rPr lang="en-US" sz="1200" b="1" noProof="0" dirty="0">
                <a:solidFill>
                  <a:srgbClr val="92D050"/>
                </a:solidFill>
                <a:latin typeface="Arial Nova Cond" panose="020B0506020202020204" pitchFamily="34" charset="0"/>
              </a:rPr>
              <a:t>Bright green halo</a:t>
            </a:r>
            <a:r>
              <a:rPr lang="en-US" sz="1200" noProof="0" dirty="0">
                <a:latin typeface="Arial Nova Cond" panose="020B0506020202020204" pitchFamily="34" charset="0"/>
              </a:rPr>
              <a:t>: stream junctions</a:t>
            </a:r>
          </a:p>
        </p:txBody>
      </p:sp>
      <p:pic>
        <p:nvPicPr>
          <p:cNvPr id="3" name="Picture 2">
            <a:extLst>
              <a:ext uri="{FF2B5EF4-FFF2-40B4-BE49-F238E27FC236}">
                <a16:creationId xmlns:a16="http://schemas.microsoft.com/office/drawing/2014/main" id="{B744D701-8C50-3801-F717-8FD8627C2FA7}"/>
              </a:ext>
            </a:extLst>
          </p:cNvPr>
          <p:cNvPicPr>
            <a:picLocks noChangeAspect="1"/>
          </p:cNvPicPr>
          <p:nvPr/>
        </p:nvPicPr>
        <p:blipFill>
          <a:blip r:embed="rId5"/>
          <a:stretch>
            <a:fillRect/>
          </a:stretch>
        </p:blipFill>
        <p:spPr>
          <a:xfrm>
            <a:off x="7886700" y="0"/>
            <a:ext cx="1257300" cy="1295400"/>
          </a:xfrm>
          <a:prstGeom prst="rect">
            <a:avLst/>
          </a:prstGeom>
        </p:spPr>
      </p:pic>
      <p:sp>
        <p:nvSpPr>
          <p:cNvPr id="13" name="Text Placeholder 12">
            <a:extLst>
              <a:ext uri="{FF2B5EF4-FFF2-40B4-BE49-F238E27FC236}">
                <a16:creationId xmlns:a16="http://schemas.microsoft.com/office/drawing/2014/main" id="{73706BEE-BFBF-AD1A-C0F1-4D15F92E5C8D}"/>
              </a:ext>
            </a:extLst>
          </p:cNvPr>
          <p:cNvSpPr>
            <a:spLocks noGrp="1"/>
          </p:cNvSpPr>
          <p:nvPr>
            <p:ph type="body" sz="quarter" idx="12"/>
          </p:nvPr>
        </p:nvSpPr>
        <p:spPr/>
        <p:txBody>
          <a:bodyPr/>
          <a:lstStyle/>
          <a:p>
            <a:r>
              <a:rPr lang="en-US" noProof="0" dirty="0"/>
              <a:t>3.2 Stream Alignment</a:t>
            </a:r>
          </a:p>
        </p:txBody>
      </p:sp>
    </p:spTree>
    <p:extLst>
      <p:ext uri="{BB962C8B-B14F-4D97-AF65-F5344CB8AC3E}">
        <p14:creationId xmlns:p14="http://schemas.microsoft.com/office/powerpoint/2010/main" val="2571756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C3868-6516-CFB5-45F7-88C5098271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134268-A465-ED5C-75A0-D4652AB69634}"/>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CasellaDiTesto 5">
            <a:extLst>
              <a:ext uri="{FF2B5EF4-FFF2-40B4-BE49-F238E27FC236}">
                <a16:creationId xmlns:a16="http://schemas.microsoft.com/office/drawing/2014/main" id="{0A1199BC-C05B-2F8D-758B-844978DF7ECA}"/>
              </a:ext>
            </a:extLst>
          </p:cNvPr>
          <p:cNvSpPr txBox="1"/>
          <p:nvPr/>
        </p:nvSpPr>
        <p:spPr>
          <a:xfrm>
            <a:off x="320358" y="945862"/>
            <a:ext cx="5551717" cy="64633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edit a stream</a:t>
            </a:r>
          </a:p>
          <a:p>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6B929E1-D5CD-498D-3220-8BF1D460BE59}"/>
              </a:ext>
            </a:extLst>
          </p:cNvPr>
          <p:cNvSpPr txBox="1"/>
          <p:nvPr/>
        </p:nvSpPr>
        <p:spPr>
          <a:xfrm>
            <a:off x="320358" y="1287839"/>
            <a:ext cx="4099240" cy="3139321"/>
          </a:xfrm>
          <a:prstGeom prst="rect">
            <a:avLst/>
          </a:prstGeom>
          <a:noFill/>
        </p:spPr>
        <p:txBody>
          <a:bodyPr wrap="square">
            <a:spAutoFit/>
          </a:bodyPr>
          <a:lstStyle/>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stream alignment tool on the map toolbar</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Double click on the stream.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You can:</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Reshape the polyline</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Rename the stream</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Delete the stream</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Disconnect the stream</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Reverse direction</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t>
            </a: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1BAF31D-A3A2-D04C-36DC-968CF08B70AB}"/>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419598" y="1438120"/>
            <a:ext cx="3646715" cy="3526751"/>
          </a:xfrm>
          <a:prstGeom prst="rect">
            <a:avLst/>
          </a:prstGeom>
        </p:spPr>
      </p:pic>
      <p:sp>
        <p:nvSpPr>
          <p:cNvPr id="11" name="TextBox 10">
            <a:extLst>
              <a:ext uri="{FF2B5EF4-FFF2-40B4-BE49-F238E27FC236}">
                <a16:creationId xmlns:a16="http://schemas.microsoft.com/office/drawing/2014/main" id="{F7AAD683-D58C-7295-A76D-42C84615A166}"/>
              </a:ext>
            </a:extLst>
          </p:cNvPr>
          <p:cNvSpPr txBox="1"/>
          <p:nvPr/>
        </p:nvSpPr>
        <p:spPr>
          <a:xfrm>
            <a:off x="598716" y="4281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EB89F955-C40F-74B3-EDE4-A967EE7EF933}"/>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34096367-35FF-CE67-0C46-7C81844396C4}"/>
              </a:ext>
            </a:extLst>
          </p:cNvPr>
          <p:cNvSpPr>
            <a:spLocks noGrp="1"/>
          </p:cNvSpPr>
          <p:nvPr>
            <p:ph type="body" sz="quarter" idx="12"/>
          </p:nvPr>
        </p:nvSpPr>
        <p:spPr>
          <a:xfrm>
            <a:off x="228600" y="426541"/>
            <a:ext cx="7523408" cy="460375"/>
          </a:xfrm>
        </p:spPr>
        <p:txBody>
          <a:bodyPr/>
          <a:lstStyle/>
          <a:p>
            <a:r>
              <a:rPr lang="en-US" noProof="0" dirty="0"/>
              <a:t>3.2 Stream Alignment</a:t>
            </a:r>
          </a:p>
        </p:txBody>
      </p:sp>
    </p:spTree>
    <p:extLst>
      <p:ext uri="{BB962C8B-B14F-4D97-AF65-F5344CB8AC3E}">
        <p14:creationId xmlns:p14="http://schemas.microsoft.com/office/powerpoint/2010/main" val="391479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156BD-FEBA-98EF-02B7-351D78EDA99C}"/>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012728A2-167A-630B-5A89-E8CBD8F030B8}"/>
              </a:ext>
            </a:extLst>
          </p:cNvPr>
          <p:cNvPicPr>
            <a:picLocks noChangeAspect="1"/>
          </p:cNvPicPr>
          <p:nvPr/>
        </p:nvPicPr>
        <p:blipFill>
          <a:blip r:embed="rId3"/>
          <a:stretch>
            <a:fillRect/>
          </a:stretch>
        </p:blipFill>
        <p:spPr>
          <a:xfrm>
            <a:off x="5016968" y="741366"/>
            <a:ext cx="4024835" cy="4121888"/>
          </a:xfrm>
          <a:prstGeom prst="rect">
            <a:avLst/>
          </a:prstGeom>
        </p:spPr>
      </p:pic>
      <p:sp>
        <p:nvSpPr>
          <p:cNvPr id="2" name="Text Placeholder 1">
            <a:extLst>
              <a:ext uri="{FF2B5EF4-FFF2-40B4-BE49-F238E27FC236}">
                <a16:creationId xmlns:a16="http://schemas.microsoft.com/office/drawing/2014/main" id="{31CAEE9F-47AC-9360-0E76-78D8C4F35167}"/>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B58E518A-1E9F-9B1E-3266-C7B79FF1A16A}"/>
              </a:ext>
            </a:extLst>
          </p:cNvPr>
          <p:cNvSpPr txBox="1"/>
          <p:nvPr/>
        </p:nvSpPr>
        <p:spPr>
          <a:xfrm>
            <a:off x="334029" y="1297066"/>
            <a:ext cx="4099240" cy="286232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SCHEMATIC ELEMENTS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Geographically referenced elements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Study configuration: contains all the elements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We will add:</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1 computation point</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2 Reservoirs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1 diversion</a:t>
            </a:r>
          </a:p>
          <a:p>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6" name="Right Brace 5">
            <a:extLst>
              <a:ext uri="{FF2B5EF4-FFF2-40B4-BE49-F238E27FC236}">
                <a16:creationId xmlns:a16="http://schemas.microsoft.com/office/drawing/2014/main" id="{117EDA65-5BC3-99ED-C088-6C0160DC840E}"/>
              </a:ext>
            </a:extLst>
          </p:cNvPr>
          <p:cNvSpPr/>
          <p:nvPr/>
        </p:nvSpPr>
        <p:spPr>
          <a:xfrm>
            <a:off x="5345820" y="2554769"/>
            <a:ext cx="428594" cy="1723317"/>
          </a:xfrm>
          <a:prstGeom prst="rightBrace">
            <a:avLst>
              <a:gd name="adj1" fmla="val 51511"/>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noProof="0" dirty="0">
              <a:latin typeface="Arial Nova Cond" panose="020B0506020202020204" pitchFamily="34" charset="0"/>
            </a:endParaRPr>
          </a:p>
        </p:txBody>
      </p:sp>
      <p:sp>
        <p:nvSpPr>
          <p:cNvPr id="8" name="TextBox 7">
            <a:extLst>
              <a:ext uri="{FF2B5EF4-FFF2-40B4-BE49-F238E27FC236}">
                <a16:creationId xmlns:a16="http://schemas.microsoft.com/office/drawing/2014/main" id="{47ACD873-C8AC-B6A9-7036-A521A726B436}"/>
              </a:ext>
            </a:extLst>
          </p:cNvPr>
          <p:cNvSpPr txBox="1"/>
          <p:nvPr/>
        </p:nvSpPr>
        <p:spPr>
          <a:xfrm>
            <a:off x="5788731" y="3122944"/>
            <a:ext cx="1507671" cy="64633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SCHEMATIC ELEMENTS</a:t>
            </a:r>
          </a:p>
        </p:txBody>
      </p:sp>
      <p:sp>
        <p:nvSpPr>
          <p:cNvPr id="11" name="TextBox 10">
            <a:extLst>
              <a:ext uri="{FF2B5EF4-FFF2-40B4-BE49-F238E27FC236}">
                <a16:creationId xmlns:a16="http://schemas.microsoft.com/office/drawing/2014/main" id="{805D8E4A-026D-0379-01D6-CF44BCBB32B5}"/>
              </a:ext>
            </a:extLst>
          </p:cNvPr>
          <p:cNvSpPr txBox="1"/>
          <p:nvPr/>
        </p:nvSpPr>
        <p:spPr>
          <a:xfrm>
            <a:off x="3706104" y="2456138"/>
            <a:ext cx="1021626" cy="369332"/>
          </a:xfrm>
          <a:prstGeom prst="rect">
            <a:avLst/>
          </a:prstGeom>
          <a:noFill/>
        </p:spPr>
        <p:txBody>
          <a:bodyPr wrap="none" rtlCol="0">
            <a:spAutoFit/>
          </a:bodyPr>
          <a:lstStyle/>
          <a:p>
            <a:r>
              <a:rPr lang="en-US" noProof="0" dirty="0">
                <a:latin typeface="Arial Nova Cond" panose="020B0506020202020204" pitchFamily="34" charset="0"/>
              </a:rPr>
              <a:t>reservoir</a:t>
            </a:r>
          </a:p>
        </p:txBody>
      </p:sp>
      <p:cxnSp>
        <p:nvCxnSpPr>
          <p:cNvPr id="13" name="Straight Connector 12">
            <a:extLst>
              <a:ext uri="{FF2B5EF4-FFF2-40B4-BE49-F238E27FC236}">
                <a16:creationId xmlns:a16="http://schemas.microsoft.com/office/drawing/2014/main" id="{D07E8A4A-0609-BBCE-0AE6-AEE164BE30F1}"/>
              </a:ext>
            </a:extLst>
          </p:cNvPr>
          <p:cNvCxnSpPr>
            <a:cxnSpLocks/>
            <a:stCxn id="11" idx="3"/>
          </p:cNvCxnSpPr>
          <p:nvPr/>
        </p:nvCxnSpPr>
        <p:spPr>
          <a:xfrm>
            <a:off x="4727730" y="2640804"/>
            <a:ext cx="41032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5204D7-B87D-1D7C-68CB-707B3780F344}"/>
              </a:ext>
            </a:extLst>
          </p:cNvPr>
          <p:cNvSpPr txBox="1"/>
          <p:nvPr/>
        </p:nvSpPr>
        <p:spPr>
          <a:xfrm>
            <a:off x="3266862" y="2672834"/>
            <a:ext cx="684611" cy="369332"/>
          </a:xfrm>
          <a:prstGeom prst="rect">
            <a:avLst/>
          </a:prstGeom>
          <a:noFill/>
        </p:spPr>
        <p:txBody>
          <a:bodyPr wrap="none" rtlCol="0">
            <a:spAutoFit/>
          </a:bodyPr>
          <a:lstStyle/>
          <a:p>
            <a:r>
              <a:rPr lang="en-US" noProof="0" dirty="0">
                <a:latin typeface="Arial Nova Cond" panose="020B0506020202020204" pitchFamily="34" charset="0"/>
              </a:rPr>
              <a:t>levee</a:t>
            </a:r>
          </a:p>
        </p:txBody>
      </p:sp>
      <p:cxnSp>
        <p:nvCxnSpPr>
          <p:cNvPr id="15" name="Straight Connector 14">
            <a:extLst>
              <a:ext uri="{FF2B5EF4-FFF2-40B4-BE49-F238E27FC236}">
                <a16:creationId xmlns:a16="http://schemas.microsoft.com/office/drawing/2014/main" id="{400B0D54-D14A-651F-78CE-8F5B79E0AD77}"/>
              </a:ext>
            </a:extLst>
          </p:cNvPr>
          <p:cNvCxnSpPr>
            <a:cxnSpLocks/>
            <a:stCxn id="14" idx="3"/>
          </p:cNvCxnSpPr>
          <p:nvPr/>
        </p:nvCxnSpPr>
        <p:spPr>
          <a:xfrm>
            <a:off x="3951473" y="2857500"/>
            <a:ext cx="118658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DCC58AB-D3A6-CB1A-CCBC-4A85E09309D0}"/>
              </a:ext>
            </a:extLst>
          </p:cNvPr>
          <p:cNvSpPr txBox="1"/>
          <p:nvPr/>
        </p:nvSpPr>
        <p:spPr>
          <a:xfrm>
            <a:off x="3829479" y="2857500"/>
            <a:ext cx="1039259" cy="369332"/>
          </a:xfrm>
          <a:prstGeom prst="rect">
            <a:avLst/>
          </a:prstGeom>
          <a:noFill/>
        </p:spPr>
        <p:txBody>
          <a:bodyPr wrap="none" rtlCol="0">
            <a:spAutoFit/>
          </a:bodyPr>
          <a:lstStyle/>
          <a:p>
            <a:r>
              <a:rPr lang="en-US" noProof="0" dirty="0">
                <a:latin typeface="Arial Nova Cond" panose="020B0506020202020204" pitchFamily="34" charset="0"/>
              </a:rPr>
              <a:t>diversion</a:t>
            </a:r>
          </a:p>
        </p:txBody>
      </p:sp>
      <p:cxnSp>
        <p:nvCxnSpPr>
          <p:cNvPr id="19" name="Straight Connector 18">
            <a:extLst>
              <a:ext uri="{FF2B5EF4-FFF2-40B4-BE49-F238E27FC236}">
                <a16:creationId xmlns:a16="http://schemas.microsoft.com/office/drawing/2014/main" id="{9AC8BDFE-ABE5-B6E7-45B9-6494547904BA}"/>
              </a:ext>
            </a:extLst>
          </p:cNvPr>
          <p:cNvCxnSpPr>
            <a:cxnSpLocks/>
            <a:stCxn id="18" idx="3"/>
          </p:cNvCxnSpPr>
          <p:nvPr/>
        </p:nvCxnSpPr>
        <p:spPr>
          <a:xfrm flipV="1">
            <a:off x="4868738" y="3041663"/>
            <a:ext cx="207763" cy="503"/>
          </a:xfrm>
          <a:prstGeom prst="line">
            <a:avLst/>
          </a:prstGeom>
        </p:spPr>
        <p:style>
          <a:lnRef idx="1">
            <a:schemeClr val="accent1"/>
          </a:lnRef>
          <a:fillRef idx="0">
            <a:schemeClr val="accent1"/>
          </a:fillRef>
          <a:effectRef idx="0">
            <a:schemeClr val="accent1"/>
          </a:effectRef>
          <a:fontRef idx="minor">
            <a:schemeClr val="tx1"/>
          </a:fontRef>
        </p:style>
      </p:cxnSp>
      <p:sp>
        <p:nvSpPr>
          <p:cNvPr id="24" name="Google Shape;142;p5">
            <a:extLst>
              <a:ext uri="{FF2B5EF4-FFF2-40B4-BE49-F238E27FC236}">
                <a16:creationId xmlns:a16="http://schemas.microsoft.com/office/drawing/2014/main" id="{00769C8E-6E37-F915-CDC8-F48774C6998B}"/>
              </a:ext>
            </a:extLst>
          </p:cNvPr>
          <p:cNvSpPr/>
          <p:nvPr/>
        </p:nvSpPr>
        <p:spPr>
          <a:xfrm>
            <a:off x="6842071" y="1024729"/>
            <a:ext cx="1801186" cy="456600"/>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26" name="TextBox 25">
            <a:extLst>
              <a:ext uri="{FF2B5EF4-FFF2-40B4-BE49-F238E27FC236}">
                <a16:creationId xmlns:a16="http://schemas.microsoft.com/office/drawing/2014/main" id="{8AD0C6D9-D273-D7D9-AAA9-5E9175936F81}"/>
              </a:ext>
            </a:extLst>
          </p:cNvPr>
          <p:cNvSpPr txBox="1"/>
          <p:nvPr/>
        </p:nvSpPr>
        <p:spPr>
          <a:xfrm>
            <a:off x="6859715" y="1482926"/>
            <a:ext cx="1976258" cy="64633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ACTIVE CONFIGURATION</a:t>
            </a:r>
          </a:p>
        </p:txBody>
      </p:sp>
      <p:sp>
        <p:nvSpPr>
          <p:cNvPr id="27" name="TextBox 26">
            <a:extLst>
              <a:ext uri="{FF2B5EF4-FFF2-40B4-BE49-F238E27FC236}">
                <a16:creationId xmlns:a16="http://schemas.microsoft.com/office/drawing/2014/main" id="{F84E9288-955E-ADC1-34D3-8E66E64F04D4}"/>
              </a:ext>
            </a:extLst>
          </p:cNvPr>
          <p:cNvSpPr txBox="1"/>
          <p:nvPr/>
        </p:nvSpPr>
        <p:spPr>
          <a:xfrm>
            <a:off x="2677810" y="4017255"/>
            <a:ext cx="2049920" cy="369332"/>
          </a:xfrm>
          <a:prstGeom prst="rect">
            <a:avLst/>
          </a:prstGeom>
          <a:noFill/>
        </p:spPr>
        <p:txBody>
          <a:bodyPr wrap="none" rtlCol="0">
            <a:spAutoFit/>
          </a:bodyPr>
          <a:lstStyle/>
          <a:p>
            <a:r>
              <a:rPr lang="en-US" noProof="0" dirty="0">
                <a:latin typeface="Arial Nova Cond" panose="020B0506020202020204" pitchFamily="34" charset="0"/>
              </a:rPr>
              <a:t>Computation points</a:t>
            </a:r>
          </a:p>
        </p:txBody>
      </p:sp>
      <p:cxnSp>
        <p:nvCxnSpPr>
          <p:cNvPr id="28" name="Straight Connector 27">
            <a:extLst>
              <a:ext uri="{FF2B5EF4-FFF2-40B4-BE49-F238E27FC236}">
                <a16:creationId xmlns:a16="http://schemas.microsoft.com/office/drawing/2014/main" id="{3F6BB78B-A8AE-E335-FAD2-9061DCDAC362}"/>
              </a:ext>
            </a:extLst>
          </p:cNvPr>
          <p:cNvCxnSpPr>
            <a:cxnSpLocks/>
            <a:stCxn id="27" idx="3"/>
          </p:cNvCxnSpPr>
          <p:nvPr/>
        </p:nvCxnSpPr>
        <p:spPr>
          <a:xfrm>
            <a:off x="4727730" y="4201921"/>
            <a:ext cx="34877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7">
            <a:extLst>
              <a:ext uri="{FF2B5EF4-FFF2-40B4-BE49-F238E27FC236}">
                <a16:creationId xmlns:a16="http://schemas.microsoft.com/office/drawing/2014/main" id="{AF7A3CE6-D19E-F17F-386B-34542179037C}"/>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273851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35AE6-D70B-365E-D772-827CD2041A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1C2C9A-8FA3-5F06-8055-BCF396B6A5C8}"/>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7D89CFDF-9B59-B724-8F2F-123F1A14FF53}"/>
              </a:ext>
            </a:extLst>
          </p:cNvPr>
          <p:cNvSpPr txBox="1"/>
          <p:nvPr/>
        </p:nvSpPr>
        <p:spPr>
          <a:xfrm>
            <a:off x="320358" y="1028335"/>
            <a:ext cx="4099240" cy="120032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ADD COMPUTATION POINTS</a:t>
            </a:r>
          </a:p>
          <a:p>
            <a:r>
              <a:rPr lang="en-US" noProof="0" dirty="0">
                <a:solidFill>
                  <a:srgbClr val="003E5E"/>
                </a:solidFill>
                <a:latin typeface="Arial Nova Cond" panose="020B0506020202020204" pitchFamily="34" charset="0"/>
                <a:cs typeface="Times New Roman" panose="02020603050405020304" pitchFamily="18" charset="0"/>
              </a:rPr>
              <a:t>Point not related with projects: gage locations or inflow location</a:t>
            </a: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5E5A671-5434-3D30-836C-3AA8320CE5EE}"/>
              </a:ext>
            </a:extLst>
          </p:cNvPr>
          <p:cNvPicPr>
            <a:picLocks noChangeAspect="1"/>
          </p:cNvPicPr>
          <p:nvPr/>
        </p:nvPicPr>
        <p:blipFill>
          <a:blip r:embed="rId3"/>
          <a:srcRect r="9302"/>
          <a:stretch/>
        </p:blipFill>
        <p:spPr>
          <a:xfrm>
            <a:off x="3069771" y="1685072"/>
            <a:ext cx="5623242" cy="2589737"/>
          </a:xfrm>
          <a:prstGeom prst="rect">
            <a:avLst/>
          </a:prstGeom>
        </p:spPr>
      </p:pic>
      <p:sp>
        <p:nvSpPr>
          <p:cNvPr id="6" name="TextBox 5">
            <a:extLst>
              <a:ext uri="{FF2B5EF4-FFF2-40B4-BE49-F238E27FC236}">
                <a16:creationId xmlns:a16="http://schemas.microsoft.com/office/drawing/2014/main" id="{07E25B03-D2AE-DF60-D9AE-F6AB2A8E611E}"/>
              </a:ext>
            </a:extLst>
          </p:cNvPr>
          <p:cNvSpPr txBox="1"/>
          <p:nvPr/>
        </p:nvSpPr>
        <p:spPr>
          <a:xfrm>
            <a:off x="320358" y="3059373"/>
            <a:ext cx="4582884" cy="2031325"/>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4 gage location:</a:t>
            </a:r>
          </a:p>
          <a:p>
            <a:pPr marL="800100" lvl="1" indent="-342900">
              <a:buFont typeface="Arial" panose="020B0604020202020204" pitchFamily="34" charset="0"/>
              <a:buChar char="•"/>
            </a:pPr>
            <a:r>
              <a:rPr lang="en-US" noProof="0" dirty="0" err="1">
                <a:solidFill>
                  <a:srgbClr val="003E5E"/>
                </a:solidFill>
                <a:latin typeface="Arial Nova Cond" panose="020B0506020202020204" pitchFamily="34" charset="0"/>
                <a:cs typeface="Times New Roman" panose="02020603050405020304" pitchFamily="18" charset="0"/>
              </a:rPr>
              <a:t>Yechila</a:t>
            </a:r>
            <a:endParaRPr lang="en-US" noProof="0" dirty="0">
              <a:solidFill>
                <a:srgbClr val="003E5E"/>
              </a:solidFill>
              <a:latin typeface="Arial Nova Cond" panose="020B0506020202020204" pitchFamily="34" charset="0"/>
              <a:cs typeface="Times New Roman" panose="02020603050405020304" pitchFamily="18" charset="0"/>
            </a:endParaRPr>
          </a:p>
          <a:p>
            <a:pPr marL="800100" lvl="1" indent="-342900">
              <a:buFont typeface="Arial" panose="020B0604020202020204" pitchFamily="34" charset="0"/>
              <a:buChar char="•"/>
            </a:pPr>
            <a:r>
              <a:rPr lang="en-US" noProof="0" dirty="0" err="1">
                <a:solidFill>
                  <a:srgbClr val="003E5E"/>
                </a:solidFill>
                <a:latin typeface="Arial Nova Cond" panose="020B0506020202020204" pitchFamily="34" charset="0"/>
                <a:cs typeface="Times New Roman" panose="02020603050405020304" pitchFamily="18" charset="0"/>
              </a:rPr>
              <a:t>Embamadre</a:t>
            </a:r>
            <a:endParaRPr lang="en-US" noProof="0" dirty="0">
              <a:solidFill>
                <a:srgbClr val="003E5E"/>
              </a:solidFill>
              <a:latin typeface="Arial Nova Cond" panose="020B0506020202020204" pitchFamily="34" charset="0"/>
              <a:cs typeface="Times New Roman" panose="02020603050405020304" pitchFamily="18" charset="0"/>
            </a:endParaRP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Humera</a:t>
            </a:r>
          </a:p>
          <a:p>
            <a:pPr marL="800100" lvl="1"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Wadi El </a:t>
            </a:r>
            <a:r>
              <a:rPr lang="en-US" noProof="0" dirty="0" err="1">
                <a:solidFill>
                  <a:srgbClr val="003E5E"/>
                </a:solidFill>
                <a:latin typeface="Arial Nova Cond" panose="020B0506020202020204" pitchFamily="34" charset="0"/>
                <a:cs typeface="Times New Roman" panose="02020603050405020304" pitchFamily="18" charset="0"/>
              </a:rPr>
              <a:t>Heliew</a:t>
            </a:r>
            <a:endParaRPr lang="en-US"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Choose the one not related with any project</a:t>
            </a:r>
          </a:p>
        </p:txBody>
      </p:sp>
      <p:pic>
        <p:nvPicPr>
          <p:cNvPr id="8" name="Picture 7">
            <a:extLst>
              <a:ext uri="{FF2B5EF4-FFF2-40B4-BE49-F238E27FC236}">
                <a16:creationId xmlns:a16="http://schemas.microsoft.com/office/drawing/2014/main" id="{26A43F49-2773-5CC9-6842-559A7D432535}"/>
              </a:ext>
            </a:extLst>
          </p:cNvPr>
          <p:cNvPicPr>
            <a:picLocks noChangeAspect="1"/>
          </p:cNvPicPr>
          <p:nvPr/>
        </p:nvPicPr>
        <p:blipFill>
          <a:blip r:embed="rId4"/>
          <a:stretch>
            <a:fillRect/>
          </a:stretch>
        </p:blipFill>
        <p:spPr>
          <a:xfrm>
            <a:off x="3142508" y="916709"/>
            <a:ext cx="485775" cy="485775"/>
          </a:xfrm>
          <a:prstGeom prst="rect">
            <a:avLst/>
          </a:prstGeom>
        </p:spPr>
      </p:pic>
      <p:pic>
        <p:nvPicPr>
          <p:cNvPr id="3" name="Picture 2">
            <a:extLst>
              <a:ext uri="{FF2B5EF4-FFF2-40B4-BE49-F238E27FC236}">
                <a16:creationId xmlns:a16="http://schemas.microsoft.com/office/drawing/2014/main" id="{CF2783A4-E727-E2D1-AF55-081076B5D613}"/>
              </a:ext>
            </a:extLst>
          </p:cNvPr>
          <p:cNvPicPr>
            <a:picLocks noChangeAspect="1"/>
          </p:cNvPicPr>
          <p:nvPr/>
        </p:nvPicPr>
        <p:blipFill>
          <a:blip r:embed="rId5"/>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38157C7A-F22A-5D29-6D7F-CB6B11DF95E6}"/>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3765568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871A-7B5C-18B8-E551-93464646A2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55A423-1A28-4CEF-426C-75F08E03D525}"/>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6" name="TextBox 5">
            <a:extLst>
              <a:ext uri="{FF2B5EF4-FFF2-40B4-BE49-F238E27FC236}">
                <a16:creationId xmlns:a16="http://schemas.microsoft.com/office/drawing/2014/main" id="{F009625D-A709-5107-E4C0-C0888DB58FAE}"/>
              </a:ext>
            </a:extLst>
          </p:cNvPr>
          <p:cNvSpPr txBox="1"/>
          <p:nvPr/>
        </p:nvSpPr>
        <p:spPr>
          <a:xfrm>
            <a:off x="434658" y="1433413"/>
            <a:ext cx="4582884" cy="2031325"/>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computation points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Select computation point on the map toolbar</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Hold CTRL key</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Click on the stream in proximity of </a:t>
            </a:r>
            <a:r>
              <a:rPr lang="en-US" noProof="0" dirty="0" err="1">
                <a:solidFill>
                  <a:srgbClr val="003E5E"/>
                </a:solidFill>
                <a:latin typeface="Arial Nova Cond" panose="020B0506020202020204" pitchFamily="34" charset="0"/>
                <a:cs typeface="Times New Roman" panose="02020603050405020304" pitchFamily="18" charset="0"/>
              </a:rPr>
              <a:t>Embamadre</a:t>
            </a: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Type «EMBAMADRE» on the dialog</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OK</a:t>
            </a:r>
          </a:p>
        </p:txBody>
      </p:sp>
      <p:pic>
        <p:nvPicPr>
          <p:cNvPr id="5" name="Picture 4">
            <a:extLst>
              <a:ext uri="{FF2B5EF4-FFF2-40B4-BE49-F238E27FC236}">
                <a16:creationId xmlns:a16="http://schemas.microsoft.com/office/drawing/2014/main" id="{9078D36C-D555-636E-2D0E-182D592D507E}"/>
              </a:ext>
            </a:extLst>
          </p:cNvPr>
          <p:cNvPicPr>
            <a:picLocks noChangeAspect="1"/>
          </p:cNvPicPr>
          <p:nvPr/>
        </p:nvPicPr>
        <p:blipFill>
          <a:blip r:embed="rId3"/>
          <a:stretch>
            <a:fillRect/>
          </a:stretch>
        </p:blipFill>
        <p:spPr>
          <a:xfrm>
            <a:off x="5181600" y="1433413"/>
            <a:ext cx="3029252" cy="3624456"/>
          </a:xfrm>
          <a:prstGeom prst="rect">
            <a:avLst/>
          </a:prstGeom>
        </p:spPr>
      </p:pic>
      <p:sp>
        <p:nvSpPr>
          <p:cNvPr id="7" name="TextBox 6">
            <a:extLst>
              <a:ext uri="{FF2B5EF4-FFF2-40B4-BE49-F238E27FC236}">
                <a16:creationId xmlns:a16="http://schemas.microsoft.com/office/drawing/2014/main" id="{9A5819F8-C271-B861-988C-A12E7C93952E}"/>
              </a:ext>
            </a:extLst>
          </p:cNvPr>
          <p:cNvSpPr txBox="1"/>
          <p:nvPr/>
        </p:nvSpPr>
        <p:spPr>
          <a:xfrm>
            <a:off x="598716" y="4281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99CD1188-D149-35C2-FB4C-CEE90F31CFB6}"/>
              </a:ext>
            </a:extLst>
          </p:cNvPr>
          <p:cNvPicPr>
            <a:picLocks noChangeAspect="1"/>
          </p:cNvPicPr>
          <p:nvPr/>
        </p:nvPicPr>
        <p:blipFill>
          <a:blip r:embed="rId4"/>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D971BEE8-1BCE-A022-85E9-D11C49275996}"/>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988097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18A3-3D7F-3CDA-3E24-14AF4A6D0F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0BD82E-6962-FD68-C611-6BDDC46705E2}"/>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4F168D18-1FEF-2582-5496-25AFBDE3AB66}"/>
              </a:ext>
            </a:extLst>
          </p:cNvPr>
          <p:cNvSpPr txBox="1"/>
          <p:nvPr/>
        </p:nvSpPr>
        <p:spPr>
          <a:xfrm>
            <a:off x="242874" y="1749944"/>
            <a:ext cx="4099240" cy="2585323"/>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RESERVOIRS</a:t>
            </a:r>
          </a:p>
          <a:p>
            <a:r>
              <a:rPr lang="en-US" noProof="0" dirty="0">
                <a:solidFill>
                  <a:srgbClr val="003E5E"/>
                </a:solidFill>
                <a:latin typeface="Arial Nova Cond" panose="020B0506020202020204" pitchFamily="34" charset="0"/>
                <a:cs typeface="Times New Roman" panose="02020603050405020304" pitchFamily="18" charset="0"/>
              </a:rPr>
              <a:t>A basin reservoir is made of:</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 storage reach (cyan)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 pool (cyan triangle)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 dam (small grey rectangle)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Two or more computation points (black points) at the upstream and downstream points</a:t>
            </a: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B28FB66-67B5-3AD0-5BA9-32FC8B2528EA}"/>
              </a:ext>
            </a:extLst>
          </p:cNvPr>
          <p:cNvPicPr>
            <a:picLocks noChangeAspect="1"/>
          </p:cNvPicPr>
          <p:nvPr/>
        </p:nvPicPr>
        <p:blipFill>
          <a:blip r:embed="rId3"/>
          <a:srcRect l="11492" t="-5013"/>
          <a:stretch/>
        </p:blipFill>
        <p:spPr>
          <a:xfrm>
            <a:off x="1657370" y="1579743"/>
            <a:ext cx="455240" cy="540133"/>
          </a:xfrm>
          <a:prstGeom prst="rect">
            <a:avLst/>
          </a:prstGeom>
        </p:spPr>
      </p:pic>
      <p:pic>
        <p:nvPicPr>
          <p:cNvPr id="8" name="Picture 7">
            <a:extLst>
              <a:ext uri="{FF2B5EF4-FFF2-40B4-BE49-F238E27FC236}">
                <a16:creationId xmlns:a16="http://schemas.microsoft.com/office/drawing/2014/main" id="{69F1EFCA-23F3-4321-2E2F-181E3A854CAA}"/>
              </a:ext>
            </a:extLst>
          </p:cNvPr>
          <p:cNvPicPr>
            <a:picLocks noChangeAspect="1"/>
          </p:cNvPicPr>
          <p:nvPr/>
        </p:nvPicPr>
        <p:blipFill>
          <a:blip r:embed="rId4"/>
          <a:stretch>
            <a:fillRect/>
          </a:stretch>
        </p:blipFill>
        <p:spPr>
          <a:xfrm>
            <a:off x="4811556" y="1880983"/>
            <a:ext cx="3766858" cy="2841165"/>
          </a:xfrm>
          <a:prstGeom prst="rect">
            <a:avLst/>
          </a:prstGeom>
        </p:spPr>
      </p:pic>
      <p:sp>
        <p:nvSpPr>
          <p:cNvPr id="4" name="Text Placeholder 7">
            <a:extLst>
              <a:ext uri="{FF2B5EF4-FFF2-40B4-BE49-F238E27FC236}">
                <a16:creationId xmlns:a16="http://schemas.microsoft.com/office/drawing/2014/main" id="{F770F5DB-CAE8-0F36-D277-152D1EFCDD86}"/>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4040636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46E5-9EB0-D4A1-7DED-B43C8D5D09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5B5D58A-E9AB-1744-E2C3-FA673545EE92}"/>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F03FBFBF-9C50-B2AC-AE01-D430E99BCACC}"/>
              </a:ext>
            </a:extLst>
          </p:cNvPr>
          <p:cNvSpPr txBox="1"/>
          <p:nvPr/>
        </p:nvSpPr>
        <p:spPr>
          <a:xfrm>
            <a:off x="350322" y="1528107"/>
            <a:ext cx="5253128" cy="1477328"/>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reservoirs</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Two reservoirs:</a:t>
            </a:r>
          </a:p>
          <a:p>
            <a:pPr marL="742950" lvl="1" indent="-285750">
              <a:buFont typeface="Arial" panose="020B0604020202020204" pitchFamily="34" charset="0"/>
              <a:buChar char="•"/>
            </a:pPr>
            <a:r>
              <a:rPr lang="en-US" noProof="0" dirty="0" err="1">
                <a:solidFill>
                  <a:srgbClr val="003E5E"/>
                </a:solidFill>
                <a:latin typeface="Arial Nova Cond" panose="020B0506020202020204" pitchFamily="34" charset="0"/>
                <a:cs typeface="Times New Roman" panose="02020603050405020304" pitchFamily="18" charset="0"/>
              </a:rPr>
              <a:t>Tekeze</a:t>
            </a:r>
            <a:r>
              <a:rPr lang="en-US" noProof="0" dirty="0">
                <a:solidFill>
                  <a:srgbClr val="003E5E"/>
                </a:solidFill>
                <a:latin typeface="Arial Nova Cond" panose="020B0506020202020204" pitchFamily="34" charset="0"/>
                <a:cs typeface="Times New Roman" panose="02020603050405020304" pitchFamily="18" charset="0"/>
              </a:rPr>
              <a:t>: existing dam</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Humera: potential dam</a:t>
            </a:r>
          </a:p>
        </p:txBody>
      </p:sp>
      <p:pic>
        <p:nvPicPr>
          <p:cNvPr id="5" name="Picture 4">
            <a:extLst>
              <a:ext uri="{FF2B5EF4-FFF2-40B4-BE49-F238E27FC236}">
                <a16:creationId xmlns:a16="http://schemas.microsoft.com/office/drawing/2014/main" id="{C0068AC7-7589-96EB-6FF3-410A10BD1887}"/>
              </a:ext>
            </a:extLst>
          </p:cNvPr>
          <p:cNvPicPr>
            <a:picLocks noChangeAspect="1"/>
          </p:cNvPicPr>
          <p:nvPr/>
        </p:nvPicPr>
        <p:blipFill>
          <a:blip r:embed="rId3"/>
          <a:srcRect l="11492" t="-5013"/>
          <a:stretch/>
        </p:blipFill>
        <p:spPr>
          <a:xfrm>
            <a:off x="2838718" y="1456371"/>
            <a:ext cx="455240" cy="540133"/>
          </a:xfrm>
          <a:prstGeom prst="rect">
            <a:avLst/>
          </a:prstGeom>
        </p:spPr>
      </p:pic>
      <p:pic>
        <p:nvPicPr>
          <p:cNvPr id="4" name="Picture 3">
            <a:extLst>
              <a:ext uri="{FF2B5EF4-FFF2-40B4-BE49-F238E27FC236}">
                <a16:creationId xmlns:a16="http://schemas.microsoft.com/office/drawing/2014/main" id="{8F5A14C3-BA4E-EE88-EEBD-2E099E8873A7}"/>
              </a:ext>
            </a:extLst>
          </p:cNvPr>
          <p:cNvPicPr>
            <a:picLocks noChangeAspect="1"/>
          </p:cNvPicPr>
          <p:nvPr/>
        </p:nvPicPr>
        <p:blipFill>
          <a:blip r:embed="rId4"/>
          <a:stretch>
            <a:fillRect/>
          </a:stretch>
        </p:blipFill>
        <p:spPr>
          <a:xfrm>
            <a:off x="3625127" y="2905852"/>
            <a:ext cx="1893745" cy="1758998"/>
          </a:xfrm>
          <a:prstGeom prst="rect">
            <a:avLst/>
          </a:prstGeom>
        </p:spPr>
      </p:pic>
      <p:pic>
        <p:nvPicPr>
          <p:cNvPr id="7" name="Picture 6">
            <a:extLst>
              <a:ext uri="{FF2B5EF4-FFF2-40B4-BE49-F238E27FC236}">
                <a16:creationId xmlns:a16="http://schemas.microsoft.com/office/drawing/2014/main" id="{FACBE82C-BE24-B4C1-23F0-999B69592C01}"/>
              </a:ext>
            </a:extLst>
          </p:cNvPr>
          <p:cNvPicPr>
            <a:picLocks noChangeAspect="1"/>
          </p:cNvPicPr>
          <p:nvPr/>
        </p:nvPicPr>
        <p:blipFill>
          <a:blip r:embed="rId5"/>
          <a:srcRect l="6245" t="12600" r="8858" b="9711"/>
          <a:stretch/>
        </p:blipFill>
        <p:spPr>
          <a:xfrm>
            <a:off x="5688027" y="2901144"/>
            <a:ext cx="1855201" cy="1726764"/>
          </a:xfrm>
          <a:prstGeom prst="rect">
            <a:avLst/>
          </a:prstGeom>
        </p:spPr>
      </p:pic>
      <p:sp>
        <p:nvSpPr>
          <p:cNvPr id="11" name="TextBox 10">
            <a:extLst>
              <a:ext uri="{FF2B5EF4-FFF2-40B4-BE49-F238E27FC236}">
                <a16:creationId xmlns:a16="http://schemas.microsoft.com/office/drawing/2014/main" id="{AC3DB52D-9A9B-3BDC-C107-7680195865CA}"/>
              </a:ext>
            </a:extLst>
          </p:cNvPr>
          <p:cNvSpPr txBox="1"/>
          <p:nvPr/>
        </p:nvSpPr>
        <p:spPr>
          <a:xfrm>
            <a:off x="3647982" y="4684479"/>
            <a:ext cx="1870890"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Satellite photo</a:t>
            </a:r>
          </a:p>
        </p:txBody>
      </p:sp>
      <p:sp>
        <p:nvSpPr>
          <p:cNvPr id="12" name="TextBox 11">
            <a:extLst>
              <a:ext uri="{FF2B5EF4-FFF2-40B4-BE49-F238E27FC236}">
                <a16:creationId xmlns:a16="http://schemas.microsoft.com/office/drawing/2014/main" id="{03BBE31F-F999-C60F-2CF6-6564A72A91A4}"/>
              </a:ext>
            </a:extLst>
          </p:cNvPr>
          <p:cNvSpPr txBox="1"/>
          <p:nvPr/>
        </p:nvSpPr>
        <p:spPr>
          <a:xfrm>
            <a:off x="5881190" y="4664850"/>
            <a:ext cx="1870890"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Model</a:t>
            </a:r>
          </a:p>
        </p:txBody>
      </p:sp>
      <p:sp>
        <p:nvSpPr>
          <p:cNvPr id="13" name="TextBox 12">
            <a:extLst>
              <a:ext uri="{FF2B5EF4-FFF2-40B4-BE49-F238E27FC236}">
                <a16:creationId xmlns:a16="http://schemas.microsoft.com/office/drawing/2014/main" id="{77F51A0F-CB33-99A6-50F3-4C1B7AD17A52}"/>
              </a:ext>
            </a:extLst>
          </p:cNvPr>
          <p:cNvSpPr txBox="1"/>
          <p:nvPr/>
        </p:nvSpPr>
        <p:spPr>
          <a:xfrm>
            <a:off x="4638041" y="2494870"/>
            <a:ext cx="1870890" cy="369332"/>
          </a:xfrm>
          <a:prstGeom prst="rect">
            <a:avLst/>
          </a:prstGeom>
          <a:noFill/>
        </p:spPr>
        <p:txBody>
          <a:bodyPr wrap="square">
            <a:spAutoFit/>
          </a:bodyPr>
          <a:lstStyle/>
          <a:p>
            <a:r>
              <a:rPr lang="en-US" noProof="0" dirty="0" err="1">
                <a:solidFill>
                  <a:srgbClr val="003E5E"/>
                </a:solidFill>
                <a:latin typeface="Arial Nova Cond" panose="020B0506020202020204" pitchFamily="34" charset="0"/>
                <a:cs typeface="Times New Roman" panose="02020603050405020304" pitchFamily="18" charset="0"/>
              </a:rPr>
              <a:t>Tekeze</a:t>
            </a:r>
            <a:r>
              <a:rPr lang="en-US" noProof="0" dirty="0">
                <a:solidFill>
                  <a:srgbClr val="003E5E"/>
                </a:solidFill>
                <a:latin typeface="Arial Nova Cond" panose="020B0506020202020204" pitchFamily="34" charset="0"/>
                <a:cs typeface="Times New Roman" panose="02020603050405020304" pitchFamily="18" charset="0"/>
              </a:rPr>
              <a:t> dam</a:t>
            </a:r>
          </a:p>
        </p:txBody>
      </p:sp>
      <p:pic>
        <p:nvPicPr>
          <p:cNvPr id="3" name="Picture 2">
            <a:extLst>
              <a:ext uri="{FF2B5EF4-FFF2-40B4-BE49-F238E27FC236}">
                <a16:creationId xmlns:a16="http://schemas.microsoft.com/office/drawing/2014/main" id="{47E253F0-55D9-B140-4B87-34BBA1F1536F}"/>
              </a:ext>
            </a:extLst>
          </p:cNvPr>
          <p:cNvPicPr>
            <a:picLocks noChangeAspect="1"/>
          </p:cNvPicPr>
          <p:nvPr/>
        </p:nvPicPr>
        <p:blipFill>
          <a:blip r:embed="rId6"/>
          <a:stretch>
            <a:fillRect/>
          </a:stretch>
        </p:blipFill>
        <p:spPr>
          <a:xfrm>
            <a:off x="7886700" y="0"/>
            <a:ext cx="1257300" cy="1295400"/>
          </a:xfrm>
          <a:prstGeom prst="rect">
            <a:avLst/>
          </a:prstGeom>
        </p:spPr>
      </p:pic>
      <p:sp>
        <p:nvSpPr>
          <p:cNvPr id="6" name="Text Placeholder 7">
            <a:extLst>
              <a:ext uri="{FF2B5EF4-FFF2-40B4-BE49-F238E27FC236}">
                <a16:creationId xmlns:a16="http://schemas.microsoft.com/office/drawing/2014/main" id="{81B7F939-5F56-2A72-A67A-A540A640E947}"/>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3838642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ED713-1FD2-FFAB-8FB0-8A95217747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A1EEDE-B316-BD8E-C7E3-1C99E9056EF0}"/>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 </a:t>
            </a:r>
          </a:p>
        </p:txBody>
      </p:sp>
      <p:sp>
        <p:nvSpPr>
          <p:cNvPr id="30" name="TextBox 29">
            <a:extLst>
              <a:ext uri="{FF2B5EF4-FFF2-40B4-BE49-F238E27FC236}">
                <a16:creationId xmlns:a16="http://schemas.microsoft.com/office/drawing/2014/main" id="{E5FD0FE9-2304-1CC8-4DB8-0425259AA78A}"/>
              </a:ext>
            </a:extLst>
          </p:cNvPr>
          <p:cNvSpPr txBox="1"/>
          <p:nvPr/>
        </p:nvSpPr>
        <p:spPr>
          <a:xfrm>
            <a:off x="320358" y="1082404"/>
            <a:ext cx="4752385" cy="369331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reservoirs</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Create the </a:t>
            </a:r>
            <a:r>
              <a:rPr lang="en-US" b="1" noProof="0" dirty="0">
                <a:solidFill>
                  <a:srgbClr val="003E5E"/>
                </a:solidFill>
                <a:latin typeface="Arial Nova Cond" panose="020B0506020202020204" pitchFamily="34" charset="0"/>
                <a:cs typeface="Times New Roman" panose="02020603050405020304" pitchFamily="18" charset="0"/>
              </a:rPr>
              <a:t>tributary</a:t>
            </a:r>
            <a:r>
              <a:rPr lang="en-US" noProof="0" dirty="0">
                <a:solidFill>
                  <a:srgbClr val="003E5E"/>
                </a:solidFill>
                <a:latin typeface="Arial Nova Cond" panose="020B0506020202020204" pitchFamily="34" charset="0"/>
                <a:cs typeface="Times New Roman" panose="02020603050405020304" pitchFamily="18" charset="0"/>
              </a:rPr>
              <a:t> on the right (name it stream 2)</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Hold down the </a:t>
            </a:r>
            <a:r>
              <a:rPr lang="en-US" b="1" noProof="0" dirty="0">
                <a:solidFill>
                  <a:srgbClr val="003E5E"/>
                </a:solidFill>
                <a:latin typeface="Arial Nova Cond" panose="020B0506020202020204" pitchFamily="34" charset="0"/>
                <a:cs typeface="Times New Roman" panose="02020603050405020304" pitchFamily="18" charset="0"/>
              </a:rPr>
              <a:t>CTRL</a:t>
            </a:r>
            <a:r>
              <a:rPr lang="en-US" noProof="0" dirty="0">
                <a:solidFill>
                  <a:srgbClr val="003E5E"/>
                </a:solidFill>
                <a:latin typeface="Arial Nova Cond" panose="020B0506020202020204" pitchFamily="34" charset="0"/>
                <a:cs typeface="Times New Roman" panose="02020603050405020304" pitchFamily="18" charset="0"/>
              </a:rPr>
              <a:t>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 Click on the US point of the dam on stream 2</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Continue holding down the CRTL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Click on the  US point of the dam on stream 0</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Release the CTRL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Click on the downstream point of the dam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Name it “</a:t>
            </a:r>
            <a:r>
              <a:rPr lang="en-US" noProof="0" dirty="0" err="1">
                <a:solidFill>
                  <a:srgbClr val="003E5E"/>
                </a:solidFill>
                <a:latin typeface="Arial Nova Cond" panose="020B0506020202020204" pitchFamily="34" charset="0"/>
                <a:cs typeface="Times New Roman" panose="02020603050405020304" pitchFamily="18" charset="0"/>
              </a:rPr>
              <a:t>TekezeDam</a:t>
            </a:r>
            <a:r>
              <a:rPr lang="en-US" noProof="0" dirty="0">
                <a:solidFill>
                  <a:srgbClr val="003E5E"/>
                </a:solidFill>
                <a:latin typeface="Arial Nova Cond" panose="020B0506020202020204" pitchFamily="34" charset="0"/>
                <a:cs typeface="Times New Roman" panose="02020603050405020304" pitchFamily="18" charset="0"/>
              </a:rPr>
              <a:t>”</a:t>
            </a: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0C94FF4-A8C6-49DD-A0AD-3B85A787B1D7}"/>
              </a:ext>
            </a:extLst>
          </p:cNvPr>
          <p:cNvPicPr>
            <a:picLocks noChangeAspect="1"/>
          </p:cNvPicPr>
          <p:nvPr/>
        </p:nvPicPr>
        <p:blipFill>
          <a:blip r:embed="rId3"/>
          <a:srcRect l="11492" t="-5013"/>
          <a:stretch/>
        </p:blipFill>
        <p:spPr>
          <a:xfrm>
            <a:off x="2763251" y="1015988"/>
            <a:ext cx="455240" cy="540133"/>
          </a:xfrm>
          <a:prstGeom prst="rect">
            <a:avLst/>
          </a:prstGeom>
        </p:spPr>
      </p:pic>
      <p:pic>
        <p:nvPicPr>
          <p:cNvPr id="6" name="Picture 5">
            <a:extLst>
              <a:ext uri="{FF2B5EF4-FFF2-40B4-BE49-F238E27FC236}">
                <a16:creationId xmlns:a16="http://schemas.microsoft.com/office/drawing/2014/main" id="{A5A3D29B-F65A-1051-0E94-C71231CE8F11}"/>
              </a:ext>
            </a:extLst>
          </p:cNvPr>
          <p:cNvPicPr>
            <a:picLocks noChangeAspect="1"/>
          </p:cNvPicPr>
          <p:nvPr/>
        </p:nvPicPr>
        <p:blipFill>
          <a:blip r:embed="rId4"/>
          <a:stretch>
            <a:fillRect/>
          </a:stretch>
        </p:blipFill>
        <p:spPr>
          <a:xfrm>
            <a:off x="5193919" y="1966011"/>
            <a:ext cx="3629723" cy="3113314"/>
          </a:xfrm>
          <a:prstGeom prst="rect">
            <a:avLst/>
          </a:prstGeom>
        </p:spPr>
      </p:pic>
      <p:sp>
        <p:nvSpPr>
          <p:cNvPr id="8" name="TextBox 7">
            <a:extLst>
              <a:ext uri="{FF2B5EF4-FFF2-40B4-BE49-F238E27FC236}">
                <a16:creationId xmlns:a16="http://schemas.microsoft.com/office/drawing/2014/main" id="{D9B8F5F7-F271-1C47-7E69-3C0CE87D4207}"/>
              </a:ext>
            </a:extLst>
          </p:cNvPr>
          <p:cNvSpPr txBox="1"/>
          <p:nvPr/>
        </p:nvSpPr>
        <p:spPr>
          <a:xfrm>
            <a:off x="598716" y="4281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16CD08C8-761A-2A33-0704-7D7DD472A453}"/>
              </a:ext>
            </a:extLst>
          </p:cNvPr>
          <p:cNvPicPr>
            <a:picLocks noChangeAspect="1"/>
          </p:cNvPicPr>
          <p:nvPr/>
        </p:nvPicPr>
        <p:blipFill>
          <a:blip r:embed="rId5"/>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CDFBA982-C0F0-B6F6-C023-BADBDB4D8891}"/>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386007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292C-E937-DB82-F71A-4E36623251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F0E544-CCEA-CB24-D7BF-DEE3498EFC99}"/>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493C83C2-B9DA-2896-2107-49F0805DB49C}"/>
              </a:ext>
            </a:extLst>
          </p:cNvPr>
          <p:cNvSpPr txBox="1"/>
          <p:nvPr/>
        </p:nvSpPr>
        <p:spPr>
          <a:xfrm>
            <a:off x="310419" y="1433413"/>
            <a:ext cx="4752385" cy="1754326"/>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edit reservoirs</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Right click on the dam -&gt; edit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Change the year in service: 2009</a:t>
            </a: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7B0A2DD-87D5-D6E1-547B-91CC9D0D0122}"/>
              </a:ext>
            </a:extLst>
          </p:cNvPr>
          <p:cNvPicPr>
            <a:picLocks noChangeAspect="1"/>
          </p:cNvPicPr>
          <p:nvPr/>
        </p:nvPicPr>
        <p:blipFill>
          <a:blip r:embed="rId3"/>
          <a:srcRect l="11492" t="-5013"/>
          <a:stretch/>
        </p:blipFill>
        <p:spPr>
          <a:xfrm>
            <a:off x="2807568" y="1366052"/>
            <a:ext cx="455240" cy="540133"/>
          </a:xfrm>
          <a:prstGeom prst="rect">
            <a:avLst/>
          </a:prstGeom>
        </p:spPr>
      </p:pic>
      <p:sp>
        <p:nvSpPr>
          <p:cNvPr id="8" name="TextBox 7">
            <a:extLst>
              <a:ext uri="{FF2B5EF4-FFF2-40B4-BE49-F238E27FC236}">
                <a16:creationId xmlns:a16="http://schemas.microsoft.com/office/drawing/2014/main" id="{3CBE1185-D4C7-8E0D-C3C4-7230E2558F18}"/>
              </a:ext>
            </a:extLst>
          </p:cNvPr>
          <p:cNvSpPr txBox="1"/>
          <p:nvPr/>
        </p:nvSpPr>
        <p:spPr>
          <a:xfrm>
            <a:off x="598716" y="4281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4" name="Picture 3">
            <a:extLst>
              <a:ext uri="{FF2B5EF4-FFF2-40B4-BE49-F238E27FC236}">
                <a16:creationId xmlns:a16="http://schemas.microsoft.com/office/drawing/2014/main" id="{3A166A1C-95D5-D7CF-4041-F0EC79EC586D}"/>
              </a:ext>
            </a:extLst>
          </p:cNvPr>
          <p:cNvPicPr>
            <a:picLocks noChangeAspect="1"/>
          </p:cNvPicPr>
          <p:nvPr/>
        </p:nvPicPr>
        <p:blipFill>
          <a:blip r:embed="rId4"/>
          <a:stretch>
            <a:fillRect/>
          </a:stretch>
        </p:blipFill>
        <p:spPr>
          <a:xfrm>
            <a:off x="4482394" y="1433413"/>
            <a:ext cx="3922959" cy="3363686"/>
          </a:xfrm>
          <a:prstGeom prst="rect">
            <a:avLst/>
          </a:prstGeom>
        </p:spPr>
      </p:pic>
      <p:pic>
        <p:nvPicPr>
          <p:cNvPr id="3" name="Picture 2">
            <a:extLst>
              <a:ext uri="{FF2B5EF4-FFF2-40B4-BE49-F238E27FC236}">
                <a16:creationId xmlns:a16="http://schemas.microsoft.com/office/drawing/2014/main" id="{E5A68D6F-B6E8-B78A-D87B-CA3F70145C78}"/>
              </a:ext>
            </a:extLst>
          </p:cNvPr>
          <p:cNvPicPr>
            <a:picLocks noChangeAspect="1"/>
          </p:cNvPicPr>
          <p:nvPr/>
        </p:nvPicPr>
        <p:blipFill>
          <a:blip r:embed="rId5"/>
          <a:stretch>
            <a:fillRect/>
          </a:stretch>
        </p:blipFill>
        <p:spPr>
          <a:xfrm>
            <a:off x="7886700" y="0"/>
            <a:ext cx="1257300" cy="1295400"/>
          </a:xfrm>
          <a:prstGeom prst="rect">
            <a:avLst/>
          </a:prstGeom>
        </p:spPr>
      </p:pic>
      <p:sp>
        <p:nvSpPr>
          <p:cNvPr id="6" name="Text Placeholder 7">
            <a:extLst>
              <a:ext uri="{FF2B5EF4-FFF2-40B4-BE49-F238E27FC236}">
                <a16:creationId xmlns:a16="http://schemas.microsoft.com/office/drawing/2014/main" id="{FD837B90-6375-C59B-FC0A-A8F4E5683CE1}"/>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1165246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D1D8-465B-9B0A-D9F5-1D13B1EF97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E8FE57-DF7B-B1C8-3A64-23761C340D0A}"/>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BBC76C8D-F57E-D94D-01B4-CD9CA3F603A3}"/>
              </a:ext>
            </a:extLst>
          </p:cNvPr>
          <p:cNvSpPr txBox="1"/>
          <p:nvPr/>
        </p:nvSpPr>
        <p:spPr>
          <a:xfrm>
            <a:off x="297608" y="1568589"/>
            <a:ext cx="3401892" cy="2031325"/>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and edit reservoirs</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Draw the Humera dam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In the edit dialog unselect Existing project and delete Year in Service</a:t>
            </a: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997078D-B0E3-6B94-B4A6-509DE1AAB229}"/>
              </a:ext>
            </a:extLst>
          </p:cNvPr>
          <p:cNvPicPr>
            <a:picLocks noChangeAspect="1"/>
          </p:cNvPicPr>
          <p:nvPr/>
        </p:nvPicPr>
        <p:blipFill>
          <a:blip r:embed="rId3"/>
          <a:srcRect l="11492" t="-5013"/>
          <a:stretch/>
        </p:blipFill>
        <p:spPr>
          <a:xfrm>
            <a:off x="3535064" y="1507991"/>
            <a:ext cx="455240" cy="540133"/>
          </a:xfrm>
          <a:prstGeom prst="rect">
            <a:avLst/>
          </a:prstGeom>
        </p:spPr>
      </p:pic>
      <p:sp>
        <p:nvSpPr>
          <p:cNvPr id="8" name="TextBox 7">
            <a:extLst>
              <a:ext uri="{FF2B5EF4-FFF2-40B4-BE49-F238E27FC236}">
                <a16:creationId xmlns:a16="http://schemas.microsoft.com/office/drawing/2014/main" id="{8EFBA668-0240-170D-EA38-07848723C023}"/>
              </a:ext>
            </a:extLst>
          </p:cNvPr>
          <p:cNvSpPr txBox="1"/>
          <p:nvPr/>
        </p:nvSpPr>
        <p:spPr>
          <a:xfrm>
            <a:off x="598716" y="4281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9" name="Picture 8">
            <a:extLst>
              <a:ext uri="{FF2B5EF4-FFF2-40B4-BE49-F238E27FC236}">
                <a16:creationId xmlns:a16="http://schemas.microsoft.com/office/drawing/2014/main" id="{954DF441-9530-49BA-E3B8-D3EFE7528308}"/>
              </a:ext>
            </a:extLst>
          </p:cNvPr>
          <p:cNvPicPr>
            <a:picLocks noChangeAspect="1"/>
          </p:cNvPicPr>
          <p:nvPr/>
        </p:nvPicPr>
        <p:blipFill>
          <a:blip r:embed="rId4"/>
          <a:stretch>
            <a:fillRect/>
          </a:stretch>
        </p:blipFill>
        <p:spPr>
          <a:xfrm>
            <a:off x="3990376" y="1433413"/>
            <a:ext cx="4780777" cy="3242063"/>
          </a:xfrm>
          <a:prstGeom prst="rect">
            <a:avLst/>
          </a:prstGeom>
        </p:spPr>
      </p:pic>
      <p:pic>
        <p:nvPicPr>
          <p:cNvPr id="3" name="Picture 2">
            <a:extLst>
              <a:ext uri="{FF2B5EF4-FFF2-40B4-BE49-F238E27FC236}">
                <a16:creationId xmlns:a16="http://schemas.microsoft.com/office/drawing/2014/main" id="{0F675372-6CFC-7FEA-BD43-155E1890915B}"/>
              </a:ext>
            </a:extLst>
          </p:cNvPr>
          <p:cNvPicPr>
            <a:picLocks noChangeAspect="1"/>
          </p:cNvPicPr>
          <p:nvPr/>
        </p:nvPicPr>
        <p:blipFill>
          <a:blip r:embed="rId5"/>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96C5F881-223D-649E-19A3-F687E8AFE760}"/>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246581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421F2-B558-B070-5D9A-F6F0548DCC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2A434BE-2D0D-87AC-5B8B-43A861A55C88}"/>
              </a:ext>
            </a:extLst>
          </p:cNvPr>
          <p:cNvSpPr>
            <a:spLocks noGrp="1"/>
          </p:cNvSpPr>
          <p:nvPr>
            <p:ph type="body" sz="quarter" idx="11"/>
          </p:nvPr>
        </p:nvSpPr>
        <p:spPr/>
        <p:txBody>
          <a:bodyPr>
            <a:normAutofit/>
          </a:bodyPr>
          <a:lstStyle/>
          <a:p>
            <a:r>
              <a:rPr lang="en-US" noProof="0" dirty="0"/>
              <a:t>1. Basic principles</a:t>
            </a:r>
          </a:p>
        </p:txBody>
      </p:sp>
      <p:graphicFrame>
        <p:nvGraphicFramePr>
          <p:cNvPr id="4" name="Table 3">
            <a:extLst>
              <a:ext uri="{FF2B5EF4-FFF2-40B4-BE49-F238E27FC236}">
                <a16:creationId xmlns:a16="http://schemas.microsoft.com/office/drawing/2014/main" id="{D21E1BDF-A429-D3A6-5FA8-DC2834283E66}"/>
              </a:ext>
            </a:extLst>
          </p:cNvPr>
          <p:cNvGraphicFramePr>
            <a:graphicFrameLocks noGrp="1"/>
          </p:cNvGraphicFramePr>
          <p:nvPr>
            <p:extLst>
              <p:ext uri="{D42A27DB-BD31-4B8C-83A1-F6EECF244321}">
                <p14:modId xmlns:p14="http://schemas.microsoft.com/office/powerpoint/2010/main" val="3733999091"/>
              </p:ext>
            </p:extLst>
          </p:nvPr>
        </p:nvGraphicFramePr>
        <p:xfrm>
          <a:off x="321733" y="939909"/>
          <a:ext cx="8348133" cy="1917591"/>
        </p:xfrm>
        <a:graphic>
          <a:graphicData uri="http://schemas.openxmlformats.org/drawingml/2006/table">
            <a:tbl>
              <a:tblPr firstRow="1" bandRow="1">
                <a:tableStyleId>{5A111915-BE36-4E01-A7E5-04B1672EAD32}</a:tableStyleId>
              </a:tblPr>
              <a:tblGrid>
                <a:gridCol w="3414889">
                  <a:extLst>
                    <a:ext uri="{9D8B030D-6E8A-4147-A177-3AD203B41FA5}">
                      <a16:colId xmlns:a16="http://schemas.microsoft.com/office/drawing/2014/main" val="539997734"/>
                    </a:ext>
                  </a:extLst>
                </a:gridCol>
                <a:gridCol w="4933244">
                  <a:extLst>
                    <a:ext uri="{9D8B030D-6E8A-4147-A177-3AD203B41FA5}">
                      <a16:colId xmlns:a16="http://schemas.microsoft.com/office/drawing/2014/main" val="2725381138"/>
                    </a:ext>
                  </a:extLst>
                </a:gridCol>
              </a:tblGrid>
              <a:tr h="348292">
                <a:tc>
                  <a:txBody>
                    <a:bodyPr/>
                    <a:lstStyle/>
                    <a:p>
                      <a:r>
                        <a:rPr lang="en-US" sz="1800" noProof="0" dirty="0">
                          <a:latin typeface="Arial Nova Cond" panose="020B0506020202020204" pitchFamily="34" charset="0"/>
                        </a:rPr>
                        <a:t>Purpose</a:t>
                      </a:r>
                    </a:p>
                  </a:txBody>
                  <a:tcPr/>
                </a:tc>
                <a:tc>
                  <a:txBody>
                    <a:bodyPr/>
                    <a:lstStyle/>
                    <a:p>
                      <a:r>
                        <a:rPr lang="en-US" sz="1800" noProof="0" dirty="0">
                          <a:latin typeface="Arial Nova Cond" panose="020B0506020202020204" pitchFamily="34" charset="0"/>
                        </a:rPr>
                        <a:t>Operational Goals</a:t>
                      </a:r>
                    </a:p>
                  </a:txBody>
                  <a:tcPr/>
                </a:tc>
                <a:extLst>
                  <a:ext uri="{0D108BD9-81ED-4DB2-BD59-A6C34878D82A}">
                    <a16:rowId xmlns:a16="http://schemas.microsoft.com/office/drawing/2014/main" val="4080121489"/>
                  </a:ext>
                </a:extLst>
              </a:tr>
              <a:tr h="517277">
                <a:tc>
                  <a:txBody>
                    <a:bodyPr/>
                    <a:lstStyle/>
                    <a:p>
                      <a:r>
                        <a:rPr lang="en-US" sz="1800" noProof="0" dirty="0">
                          <a:latin typeface="Arial Nova Cond" panose="020B0506020202020204" pitchFamily="34" charset="0"/>
                        </a:rPr>
                        <a:t>Flood Control</a:t>
                      </a:r>
                    </a:p>
                  </a:txBody>
                  <a:tcPr/>
                </a:tc>
                <a:tc>
                  <a:txBody>
                    <a:bodyPr/>
                    <a:lstStyle/>
                    <a:p>
                      <a:r>
                        <a:rPr lang="en-US" sz="1800" noProof="0" dirty="0">
                          <a:latin typeface="Arial Nova Cond" panose="020B0506020202020204" pitchFamily="34" charset="0"/>
                        </a:rPr>
                        <a:t>Reduce or minimize damages</a:t>
                      </a:r>
                    </a:p>
                  </a:txBody>
                  <a:tcPr/>
                </a:tc>
                <a:extLst>
                  <a:ext uri="{0D108BD9-81ED-4DB2-BD59-A6C34878D82A}">
                    <a16:rowId xmlns:a16="http://schemas.microsoft.com/office/drawing/2014/main" val="1310066129"/>
                  </a:ext>
                </a:extLst>
              </a:tr>
              <a:tr h="517277">
                <a:tc>
                  <a:txBody>
                    <a:bodyPr/>
                    <a:lstStyle/>
                    <a:p>
                      <a:r>
                        <a:rPr lang="en-US" sz="1800" noProof="0" dirty="0">
                          <a:latin typeface="Arial Nova Cond" panose="020B0506020202020204" pitchFamily="34" charset="0"/>
                        </a:rPr>
                        <a:t>Hydropower </a:t>
                      </a:r>
                    </a:p>
                  </a:txBody>
                  <a:tcPr/>
                </a:tc>
                <a:tc>
                  <a:txBody>
                    <a:bodyPr/>
                    <a:lstStyle/>
                    <a:p>
                      <a:r>
                        <a:rPr lang="en-US" sz="1800" noProof="0" dirty="0">
                          <a:latin typeface="Arial Nova Cond" panose="020B0506020202020204" pitchFamily="34" charset="0"/>
                        </a:rPr>
                        <a:t>Meet load, no spill</a:t>
                      </a:r>
                    </a:p>
                  </a:txBody>
                  <a:tcPr/>
                </a:tc>
                <a:extLst>
                  <a:ext uri="{0D108BD9-81ED-4DB2-BD59-A6C34878D82A}">
                    <a16:rowId xmlns:a16="http://schemas.microsoft.com/office/drawing/2014/main" val="2295325726"/>
                  </a:ext>
                </a:extLst>
              </a:tr>
              <a:tr h="517277">
                <a:tc>
                  <a:txBody>
                    <a:bodyPr/>
                    <a:lstStyle/>
                    <a:p>
                      <a:r>
                        <a:rPr lang="en-US" sz="1800" noProof="0" dirty="0">
                          <a:latin typeface="Arial Nova Cond" panose="020B0506020202020204" pitchFamily="34" charset="0"/>
                        </a:rPr>
                        <a:t>Water Supply for Irrigation, M&amp;I</a:t>
                      </a:r>
                    </a:p>
                  </a:txBody>
                  <a:tcPr/>
                </a:tc>
                <a:tc>
                  <a:txBody>
                    <a:bodyPr/>
                    <a:lstStyle/>
                    <a:p>
                      <a:r>
                        <a:rPr lang="en-US" sz="1800" noProof="0" dirty="0">
                          <a:latin typeface="Arial Nova Cond" panose="020B0506020202020204" pitchFamily="34" charset="0"/>
                        </a:rPr>
                        <a:t>Meet seasonal diversion demands</a:t>
                      </a:r>
                    </a:p>
                  </a:txBody>
                  <a:tcPr/>
                </a:tc>
                <a:extLst>
                  <a:ext uri="{0D108BD9-81ED-4DB2-BD59-A6C34878D82A}">
                    <a16:rowId xmlns:a16="http://schemas.microsoft.com/office/drawing/2014/main" val="4169316620"/>
                  </a:ext>
                </a:extLst>
              </a:tr>
            </a:tbl>
          </a:graphicData>
        </a:graphic>
      </p:graphicFrame>
      <p:sp>
        <p:nvSpPr>
          <p:cNvPr id="2" name="Text Placeholder 2">
            <a:extLst>
              <a:ext uri="{FF2B5EF4-FFF2-40B4-BE49-F238E27FC236}">
                <a16:creationId xmlns:a16="http://schemas.microsoft.com/office/drawing/2014/main" id="{FD77373A-EA03-C835-183D-B4606EA62620}"/>
              </a:ext>
            </a:extLst>
          </p:cNvPr>
          <p:cNvSpPr>
            <a:spLocks noGrp="1"/>
          </p:cNvSpPr>
          <p:nvPr>
            <p:ph type="body" sz="quarter" idx="12"/>
          </p:nvPr>
        </p:nvSpPr>
        <p:spPr>
          <a:xfrm>
            <a:off x="228600" y="426541"/>
            <a:ext cx="7523408" cy="460375"/>
          </a:xfrm>
        </p:spPr>
        <p:txBody>
          <a:bodyPr/>
          <a:lstStyle/>
          <a:p>
            <a:r>
              <a:rPr lang="en-US" noProof="0" dirty="0"/>
              <a:t>1.1 Operational Goals by purpose</a:t>
            </a:r>
          </a:p>
        </p:txBody>
      </p:sp>
    </p:spTree>
    <p:extLst>
      <p:ext uri="{BB962C8B-B14F-4D97-AF65-F5344CB8AC3E}">
        <p14:creationId xmlns:p14="http://schemas.microsoft.com/office/powerpoint/2010/main" val="1317447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FFA19-E328-8834-A474-1727874031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4B56D0-9B8F-30AE-86E5-233776DB7742}"/>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8BC002E8-02B7-B1D2-AD3D-8B4CB53CB0A0}"/>
              </a:ext>
            </a:extLst>
          </p:cNvPr>
          <p:cNvSpPr txBox="1"/>
          <p:nvPr/>
        </p:nvSpPr>
        <p:spPr>
          <a:xfrm>
            <a:off x="237440" y="1094343"/>
            <a:ext cx="3848870" cy="369331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DIVERSION</a:t>
            </a:r>
          </a:p>
          <a:p>
            <a:r>
              <a:rPr lang="en-US" noProof="0" dirty="0">
                <a:solidFill>
                  <a:srgbClr val="003E5E"/>
                </a:solidFill>
                <a:latin typeface="Arial Nova Cond" panose="020B0506020202020204" pitchFamily="34" charset="0"/>
                <a:cs typeface="Times New Roman" panose="02020603050405020304" pitchFamily="18" charset="0"/>
              </a:rPr>
              <a:t>Assume a diversion from the river from the stream. </a:t>
            </a:r>
          </a:p>
          <a:p>
            <a:r>
              <a:rPr lang="en-US" b="1" i="1" noProof="0" dirty="0">
                <a:solidFill>
                  <a:srgbClr val="003E5E"/>
                </a:solidFill>
                <a:latin typeface="Arial Nova Cond" panose="020B0506020202020204" pitchFamily="34" charset="0"/>
                <a:cs typeface="Times New Roman" panose="02020603050405020304" pitchFamily="18" charset="0"/>
              </a:rPr>
              <a:t>Exercise: add a diversion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diversion button </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Hold down the CTRL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a point on the stream (US the Humera dam)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Release the CTRL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DS point inside the Irrigation project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Call the diversion </a:t>
            </a:r>
            <a:r>
              <a:rPr lang="en-US" noProof="0" dirty="0" err="1">
                <a:solidFill>
                  <a:srgbClr val="003E5E"/>
                </a:solidFill>
                <a:latin typeface="Arial Nova Cond" panose="020B0506020202020204" pitchFamily="34" charset="0"/>
                <a:cs typeface="Times New Roman" panose="02020603050405020304" pitchFamily="18" charset="0"/>
              </a:rPr>
              <a:t>HumeraIrrProject</a:t>
            </a:r>
            <a:endParaRPr lang="en-US" noProof="0" dirty="0">
              <a:solidFill>
                <a:srgbClr val="003E5E"/>
              </a:solidFill>
              <a:latin typeface="Arial Nova Cond" panose="020B0506020202020204" pitchFamily="34" charset="0"/>
              <a:cs typeface="Times New Roman" panose="02020603050405020304" pitchFamily="18" charset="0"/>
            </a:endParaRPr>
          </a:p>
          <a:p>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FAE9B23-8298-C779-E517-11C7AC8C9D24}"/>
              </a:ext>
            </a:extLst>
          </p:cNvPr>
          <p:cNvSpPr txBox="1"/>
          <p:nvPr/>
        </p:nvSpPr>
        <p:spPr>
          <a:xfrm>
            <a:off x="598716" y="4448592"/>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4" name="Picture 3">
            <a:extLst>
              <a:ext uri="{FF2B5EF4-FFF2-40B4-BE49-F238E27FC236}">
                <a16:creationId xmlns:a16="http://schemas.microsoft.com/office/drawing/2014/main" id="{2CF3C9D0-B7C2-C02E-E242-17EADA78510C}"/>
              </a:ext>
            </a:extLst>
          </p:cNvPr>
          <p:cNvPicPr>
            <a:picLocks noChangeAspect="1"/>
          </p:cNvPicPr>
          <p:nvPr/>
        </p:nvPicPr>
        <p:blipFill>
          <a:blip r:embed="rId3"/>
          <a:stretch>
            <a:fillRect/>
          </a:stretch>
        </p:blipFill>
        <p:spPr>
          <a:xfrm>
            <a:off x="1671001" y="1007723"/>
            <a:ext cx="447675" cy="447675"/>
          </a:xfrm>
          <a:prstGeom prst="rect">
            <a:avLst/>
          </a:prstGeom>
        </p:spPr>
      </p:pic>
      <p:pic>
        <p:nvPicPr>
          <p:cNvPr id="7" name="Picture 6">
            <a:extLst>
              <a:ext uri="{FF2B5EF4-FFF2-40B4-BE49-F238E27FC236}">
                <a16:creationId xmlns:a16="http://schemas.microsoft.com/office/drawing/2014/main" id="{AA549F60-9DD3-EC55-57E7-9A207722060A}"/>
              </a:ext>
            </a:extLst>
          </p:cNvPr>
          <p:cNvPicPr>
            <a:picLocks noChangeAspect="1"/>
          </p:cNvPicPr>
          <p:nvPr/>
        </p:nvPicPr>
        <p:blipFill>
          <a:blip r:embed="rId4"/>
          <a:stretch>
            <a:fillRect/>
          </a:stretch>
        </p:blipFill>
        <p:spPr>
          <a:xfrm>
            <a:off x="4086310" y="1433413"/>
            <a:ext cx="4458974" cy="3338345"/>
          </a:xfrm>
          <a:prstGeom prst="rect">
            <a:avLst/>
          </a:prstGeom>
        </p:spPr>
      </p:pic>
      <p:pic>
        <p:nvPicPr>
          <p:cNvPr id="3" name="Picture 2">
            <a:extLst>
              <a:ext uri="{FF2B5EF4-FFF2-40B4-BE49-F238E27FC236}">
                <a16:creationId xmlns:a16="http://schemas.microsoft.com/office/drawing/2014/main" id="{2B65DD2D-BC17-D599-469C-E241CF1AD105}"/>
              </a:ext>
            </a:extLst>
          </p:cNvPr>
          <p:cNvPicPr>
            <a:picLocks noChangeAspect="1"/>
          </p:cNvPicPr>
          <p:nvPr/>
        </p:nvPicPr>
        <p:blipFill>
          <a:blip r:embed="rId5"/>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881FCD39-20FA-76AE-4E61-C46444DCAF8E}"/>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178828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0602-9CFD-689D-9525-99830CD85D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BBDC25-1762-B586-EB7A-CE80E28C628E}"/>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3BCF72CA-1046-5761-272F-21BCF243085A}"/>
              </a:ext>
            </a:extLst>
          </p:cNvPr>
          <p:cNvSpPr txBox="1"/>
          <p:nvPr/>
        </p:nvSpPr>
        <p:spPr>
          <a:xfrm>
            <a:off x="228600" y="917359"/>
            <a:ext cx="3848870" cy="286232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check the reports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 the menu bar select the Report drop down menu.</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Select </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List of streams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List of computation points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List of reservoirs (projects)</a:t>
            </a:r>
          </a:p>
          <a:p>
            <a:r>
              <a:rPr lang="en-US" noProof="0" dirty="0">
                <a:solidFill>
                  <a:srgbClr val="003E5E"/>
                </a:solidFill>
                <a:latin typeface="Arial Nova Cond" panose="020B0506020202020204" pitchFamily="34" charset="0"/>
                <a:cs typeface="Times New Roman" panose="02020603050405020304" pitchFamily="18" charset="0"/>
              </a:rPr>
              <a:t> </a:t>
            </a:r>
          </a:p>
          <a:p>
            <a:endParaRPr lang="en-US" b="1" i="1" noProof="0" dirty="0">
              <a:solidFill>
                <a:srgbClr val="003E5E"/>
              </a:solidFill>
              <a:latin typeface="Arial Nova Cond" panose="020B0506020202020204" pitchFamily="34" charset="0"/>
              <a:cs typeface="Times New Roman" panose="02020603050405020304" pitchFamily="18" charset="0"/>
            </a:endParaRPr>
          </a:p>
          <a:p>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9572944-F36B-0D61-A17F-5EF6BF4B910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597978" y="1559515"/>
            <a:ext cx="2917372" cy="2595969"/>
          </a:xfrm>
          <a:prstGeom prst="rect">
            <a:avLst/>
          </a:prstGeom>
        </p:spPr>
      </p:pic>
      <p:pic>
        <p:nvPicPr>
          <p:cNvPr id="9" name="Picture 8">
            <a:extLst>
              <a:ext uri="{FF2B5EF4-FFF2-40B4-BE49-F238E27FC236}">
                <a16:creationId xmlns:a16="http://schemas.microsoft.com/office/drawing/2014/main" id="{8BC2A6B4-C627-4D39-2F71-F56C11DA35DD}"/>
              </a:ext>
            </a:extLst>
          </p:cNvPr>
          <p:cNvPicPr>
            <a:picLocks noChangeAspect="1"/>
          </p:cNvPicPr>
          <p:nvPr/>
        </p:nvPicPr>
        <p:blipFill>
          <a:blip r:embed="rId4"/>
          <a:srcRect b="24607"/>
          <a:stretch/>
        </p:blipFill>
        <p:spPr>
          <a:xfrm>
            <a:off x="435427" y="3462035"/>
            <a:ext cx="4659765" cy="1536722"/>
          </a:xfrm>
          <a:prstGeom prst="rect">
            <a:avLst/>
          </a:prstGeom>
        </p:spPr>
      </p:pic>
      <p:pic>
        <p:nvPicPr>
          <p:cNvPr id="3" name="Picture 2">
            <a:extLst>
              <a:ext uri="{FF2B5EF4-FFF2-40B4-BE49-F238E27FC236}">
                <a16:creationId xmlns:a16="http://schemas.microsoft.com/office/drawing/2014/main" id="{303280DA-F1AD-F342-3A1D-39FCBB3D8B0B}"/>
              </a:ext>
            </a:extLst>
          </p:cNvPr>
          <p:cNvPicPr>
            <a:picLocks noChangeAspect="1"/>
          </p:cNvPicPr>
          <p:nvPr/>
        </p:nvPicPr>
        <p:blipFill>
          <a:blip r:embed="rId5"/>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6D9CA083-3C32-818C-7956-2BED05DC8EC0}"/>
              </a:ext>
            </a:extLst>
          </p:cNvPr>
          <p:cNvSpPr>
            <a:spLocks noGrp="1"/>
          </p:cNvSpPr>
          <p:nvPr>
            <p:ph type="body" sz="quarter" idx="12"/>
          </p:nvPr>
        </p:nvSpPr>
        <p:spPr>
          <a:xfrm>
            <a:off x="228600" y="426541"/>
            <a:ext cx="7523408" cy="460375"/>
          </a:xfrm>
        </p:spPr>
        <p:txBody>
          <a:bodyPr/>
          <a:lstStyle/>
          <a:p>
            <a:r>
              <a:rPr lang="en-US" noProof="0" dirty="0"/>
              <a:t>3.3 Schematic elements</a:t>
            </a:r>
          </a:p>
        </p:txBody>
      </p:sp>
    </p:spTree>
    <p:extLst>
      <p:ext uri="{BB962C8B-B14F-4D97-AF65-F5344CB8AC3E}">
        <p14:creationId xmlns:p14="http://schemas.microsoft.com/office/powerpoint/2010/main" val="3968102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50FCA-C799-AD4A-4A69-3D05C7BC22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9B78-959E-4ACB-2E5A-D2427E1B5DDD}"/>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30" name="TextBox 29">
            <a:extLst>
              <a:ext uri="{FF2B5EF4-FFF2-40B4-BE49-F238E27FC236}">
                <a16:creationId xmlns:a16="http://schemas.microsoft.com/office/drawing/2014/main" id="{D4C28A6A-5630-7ECC-8E2C-A81782AEB1F8}"/>
              </a:ext>
            </a:extLst>
          </p:cNvPr>
          <p:cNvSpPr txBox="1"/>
          <p:nvPr/>
        </p:nvSpPr>
        <p:spPr>
          <a:xfrm>
            <a:off x="276815" y="843035"/>
            <a:ext cx="8638585" cy="1477328"/>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WATERSHED CONFIGURATION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Specific physical arrangement of projects to be used as template for the network  </a:t>
            </a:r>
          </a:p>
          <a:p>
            <a:r>
              <a:rPr lang="en-US" noProof="0" dirty="0">
                <a:solidFill>
                  <a:srgbClr val="003E5E"/>
                </a:solidFill>
                <a:latin typeface="Arial Nova Cond" panose="020B0506020202020204" pitchFamily="34" charset="0"/>
                <a:cs typeface="Times New Roman" panose="02020603050405020304" pitchFamily="18" charset="0"/>
              </a:rPr>
              <a:t> </a:t>
            </a:r>
          </a:p>
          <a:p>
            <a:endParaRPr lang="en-US" b="1" i="1" noProof="0" dirty="0">
              <a:solidFill>
                <a:srgbClr val="003E5E"/>
              </a:solidFill>
              <a:latin typeface="Arial Nova Cond" panose="020B0506020202020204" pitchFamily="34" charset="0"/>
              <a:cs typeface="Times New Roman" panose="02020603050405020304" pitchFamily="18" charset="0"/>
            </a:endParaRPr>
          </a:p>
          <a:p>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3" name="Google Shape;66;g227f6219bd5_0_0">
            <a:extLst>
              <a:ext uri="{FF2B5EF4-FFF2-40B4-BE49-F238E27FC236}">
                <a16:creationId xmlns:a16="http://schemas.microsoft.com/office/drawing/2014/main" id="{2956191B-0582-F814-850D-E54E186D7A17}"/>
              </a:ext>
            </a:extLst>
          </p:cNvPr>
          <p:cNvSpPr/>
          <p:nvPr/>
        </p:nvSpPr>
        <p:spPr>
          <a:xfrm>
            <a:off x="532278" y="1604356"/>
            <a:ext cx="3857625" cy="3291958"/>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1 - WATERSHED SETUP</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stream alignment</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Reservoir position</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Diversion position</a:t>
            </a:r>
          </a:p>
          <a:p>
            <a:pPr marL="457200" marR="0" lvl="0" indent="-317500" algn="l" rtl="0">
              <a:lnSpc>
                <a:spcPct val="100000"/>
              </a:lnSpc>
              <a:spcBef>
                <a:spcPts val="0"/>
              </a:spcBef>
              <a:spcAft>
                <a:spcPts val="0"/>
              </a:spcAft>
              <a:buClr>
                <a:srgbClr val="000000"/>
              </a:buClr>
              <a:buSzPts val="1400"/>
              <a:buFont typeface="Arial"/>
              <a:buChar char="●"/>
            </a:pPr>
            <a:r>
              <a:rPr lang="en-US" sz="1600" noProof="0" dirty="0">
                <a:solidFill>
                  <a:srgbClr val="000000"/>
                </a:solidFill>
                <a:latin typeface="Arial Nova Cond" panose="020B0506020202020204" pitchFamily="34" charset="0"/>
                <a:ea typeface="Arial"/>
                <a:cs typeface="Arial"/>
                <a:sym typeface="Arial"/>
              </a:rPr>
              <a:t>Computation points</a:t>
            </a:r>
          </a:p>
          <a:p>
            <a:pPr marL="139700" marR="0" lvl="0" algn="l" rtl="0">
              <a:lnSpc>
                <a:spcPct val="100000"/>
              </a:lnSpc>
              <a:spcBef>
                <a:spcPts val="0"/>
              </a:spcBef>
              <a:spcAft>
                <a:spcPts val="0"/>
              </a:spcAft>
              <a:buClr>
                <a:srgbClr val="000000"/>
              </a:buClr>
              <a:buSzPts val="1400"/>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4" name="Google Shape;67;g227f6219bd5_0_0">
            <a:extLst>
              <a:ext uri="{FF2B5EF4-FFF2-40B4-BE49-F238E27FC236}">
                <a16:creationId xmlns:a16="http://schemas.microsoft.com/office/drawing/2014/main" id="{725CA528-ECE7-9FEB-4CD6-442E60D70FC9}"/>
              </a:ext>
            </a:extLst>
          </p:cNvPr>
          <p:cNvSpPr/>
          <p:nvPr/>
        </p:nvSpPr>
        <p:spPr>
          <a:xfrm>
            <a:off x="664063" y="3187887"/>
            <a:ext cx="2340000" cy="1190985"/>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noProof="0" dirty="0">
                <a:solidFill>
                  <a:srgbClr val="000000"/>
                </a:solidFill>
                <a:latin typeface="Arial Nova Cond" panose="020B0506020202020204" pitchFamily="34" charset="0"/>
                <a:ea typeface="Arial"/>
                <a:cs typeface="Arial"/>
                <a:sym typeface="Arial"/>
              </a:rPr>
              <a:t>WATERSHED CONFIGURATION 1</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Set of hydraulics elements</a:t>
            </a:r>
          </a:p>
        </p:txBody>
      </p:sp>
      <p:sp>
        <p:nvSpPr>
          <p:cNvPr id="6" name="Google Shape;68;g227f6219bd5_0_0">
            <a:extLst>
              <a:ext uri="{FF2B5EF4-FFF2-40B4-BE49-F238E27FC236}">
                <a16:creationId xmlns:a16="http://schemas.microsoft.com/office/drawing/2014/main" id="{B6C52A60-E7B5-11C3-536A-FBF0A7F1E646}"/>
              </a:ext>
            </a:extLst>
          </p:cNvPr>
          <p:cNvSpPr/>
          <p:nvPr/>
        </p:nvSpPr>
        <p:spPr>
          <a:xfrm>
            <a:off x="4754097" y="1604356"/>
            <a:ext cx="2520000" cy="2965386"/>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2 - RESERVOIR NETWORK</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reservoirs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junctions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reaches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diversions</a:t>
            </a:r>
          </a:p>
          <a:p>
            <a:pPr marL="457200" marR="0" lvl="0" indent="-317500" algn="l" rtl="0">
              <a:lnSpc>
                <a:spcPct val="100000"/>
              </a:lnSpc>
              <a:spcBef>
                <a:spcPts val="0"/>
              </a:spcBef>
              <a:spcAft>
                <a:spcPts val="0"/>
              </a:spcAft>
              <a:buClr>
                <a:srgbClr val="000000"/>
              </a:buClr>
              <a:buSzPts val="1400"/>
              <a:buFont typeface="Arial"/>
              <a:buChar char="●"/>
            </a:pPr>
            <a:r>
              <a:rPr lang="en-US" sz="1600" b="0" i="0" u="none" strike="noStrike" cap="none" noProof="0" dirty="0">
                <a:solidFill>
                  <a:srgbClr val="000000"/>
                </a:solidFill>
                <a:latin typeface="Arial Nova Cond" panose="020B0506020202020204" pitchFamily="34" charset="0"/>
                <a:ea typeface="Arial"/>
                <a:cs typeface="Arial"/>
                <a:sym typeface="Arial"/>
              </a:rPr>
              <a:t>state variables</a:t>
            </a:r>
          </a:p>
          <a:p>
            <a:pPr marL="0" marR="0" lvl="0" indent="0" algn="l" rtl="0">
              <a:lnSpc>
                <a:spcPct val="100000"/>
              </a:lnSpc>
              <a:spcBef>
                <a:spcPts val="0"/>
              </a:spcBef>
              <a:spcAft>
                <a:spcPts val="0"/>
              </a:spcAft>
              <a:buClr>
                <a:srgbClr val="000000"/>
              </a:buClr>
              <a:buSzPts val="1400"/>
              <a:buFont typeface="Arial"/>
              <a:buNone/>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7" name="Google Shape;72;g227f6219bd5_0_0">
            <a:extLst>
              <a:ext uri="{FF2B5EF4-FFF2-40B4-BE49-F238E27FC236}">
                <a16:creationId xmlns:a16="http://schemas.microsoft.com/office/drawing/2014/main" id="{B1F0B832-27EB-D572-E37B-553873AE1268}"/>
              </a:ext>
            </a:extLst>
          </p:cNvPr>
          <p:cNvSpPr/>
          <p:nvPr/>
        </p:nvSpPr>
        <p:spPr>
          <a:xfrm>
            <a:off x="3186348" y="2252379"/>
            <a:ext cx="1766818" cy="368748"/>
          </a:xfrm>
          <a:prstGeom prst="rightArrow">
            <a:avLst>
              <a:gd name="adj1" fmla="val 50000"/>
              <a:gd name="adj2" fmla="val 50000"/>
            </a:avLst>
          </a:prstGeom>
          <a:ln>
            <a:headEnd type="none" w="sm" len="sm"/>
            <a:tailEnd type="none" w="sm" len="sm"/>
          </a:ln>
        </p:spPr>
        <p:style>
          <a:lnRef idx="2">
            <a:schemeClr val="dk1">
              <a:shade val="15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noProof="0" dirty="0">
              <a:solidFill>
                <a:srgbClr val="000000"/>
              </a:solidFill>
              <a:latin typeface="Arial Nova Cond" panose="020B0506020202020204" pitchFamily="34" charset="0"/>
              <a:ea typeface="Arial"/>
              <a:cs typeface="Arial"/>
              <a:sym typeface="Arial"/>
            </a:endParaRPr>
          </a:p>
        </p:txBody>
      </p:sp>
      <p:sp>
        <p:nvSpPr>
          <p:cNvPr id="8" name="Google Shape;67;g227f6219bd5_0_0">
            <a:extLst>
              <a:ext uri="{FF2B5EF4-FFF2-40B4-BE49-F238E27FC236}">
                <a16:creationId xmlns:a16="http://schemas.microsoft.com/office/drawing/2014/main" id="{7EC27DB8-A3CB-2E76-6457-99B5A1F5F300}"/>
              </a:ext>
            </a:extLst>
          </p:cNvPr>
          <p:cNvSpPr/>
          <p:nvPr/>
        </p:nvSpPr>
        <p:spPr>
          <a:xfrm>
            <a:off x="2305366" y="4042101"/>
            <a:ext cx="2340000" cy="1190985"/>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noProof="0" dirty="0">
                <a:solidFill>
                  <a:srgbClr val="000000"/>
                </a:solidFill>
                <a:latin typeface="Arial Nova Cond" panose="020B0506020202020204" pitchFamily="34" charset="0"/>
                <a:ea typeface="Arial"/>
                <a:cs typeface="Arial"/>
                <a:sym typeface="Arial"/>
              </a:rPr>
              <a:t>WATERSHED CONFIGURATION 2</a:t>
            </a: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noProof="0" dirty="0">
                <a:solidFill>
                  <a:srgbClr val="000000"/>
                </a:solidFill>
                <a:latin typeface="Arial Nova Cond" panose="020B0506020202020204" pitchFamily="34" charset="0"/>
                <a:ea typeface="Arial"/>
                <a:cs typeface="Arial"/>
                <a:sym typeface="Arial"/>
              </a:rPr>
              <a:t>Another set of hydraulics elements</a:t>
            </a:r>
          </a:p>
        </p:txBody>
      </p:sp>
      <p:sp>
        <p:nvSpPr>
          <p:cNvPr id="5" name="Text Placeholder 7">
            <a:extLst>
              <a:ext uri="{FF2B5EF4-FFF2-40B4-BE49-F238E27FC236}">
                <a16:creationId xmlns:a16="http://schemas.microsoft.com/office/drawing/2014/main" id="{C9BD855B-82C6-4E5C-7E6F-F31C48CE8579}"/>
              </a:ext>
            </a:extLst>
          </p:cNvPr>
          <p:cNvSpPr>
            <a:spLocks noGrp="1"/>
          </p:cNvSpPr>
          <p:nvPr>
            <p:ph type="body" sz="quarter" idx="12"/>
          </p:nvPr>
        </p:nvSpPr>
        <p:spPr>
          <a:xfrm>
            <a:off x="228600" y="426541"/>
            <a:ext cx="7523408" cy="460375"/>
          </a:xfrm>
        </p:spPr>
        <p:txBody>
          <a:bodyPr/>
          <a:lstStyle/>
          <a:p>
            <a:r>
              <a:rPr lang="en-US" noProof="0" dirty="0"/>
              <a:t>3.4 Watershed configuration</a:t>
            </a:r>
          </a:p>
        </p:txBody>
      </p:sp>
    </p:spTree>
    <p:extLst>
      <p:ext uri="{BB962C8B-B14F-4D97-AF65-F5344CB8AC3E}">
        <p14:creationId xmlns:p14="http://schemas.microsoft.com/office/powerpoint/2010/main" val="830334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66D4-1571-330A-B21F-91623E9256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0AA8D2-4843-0D84-809D-7ED7260E2166}"/>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sp>
        <p:nvSpPr>
          <p:cNvPr id="4" name="Google Shape;67;g227f6219bd5_0_0">
            <a:extLst>
              <a:ext uri="{FF2B5EF4-FFF2-40B4-BE49-F238E27FC236}">
                <a16:creationId xmlns:a16="http://schemas.microsoft.com/office/drawing/2014/main" id="{021112BD-642D-7815-B17A-EBCD8C97E66E}"/>
              </a:ext>
            </a:extLst>
          </p:cNvPr>
          <p:cNvSpPr/>
          <p:nvPr/>
        </p:nvSpPr>
        <p:spPr>
          <a:xfrm>
            <a:off x="805544" y="1656656"/>
            <a:ext cx="3352800" cy="3122173"/>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WATERSHED CONFIGURATION 1: </a:t>
            </a:r>
            <a:r>
              <a:rPr lang="en-US" sz="2000" b="1" i="0" u="none" strike="noStrike" cap="none" noProof="0" dirty="0">
                <a:solidFill>
                  <a:srgbClr val="000000"/>
                </a:solidFill>
                <a:latin typeface="Arial Nova Cond" panose="020B0506020202020204" pitchFamily="34" charset="0"/>
                <a:ea typeface="Arial"/>
                <a:cs typeface="Arial"/>
                <a:sym typeface="Arial"/>
              </a:rPr>
              <a:t>EXISTING CONFIGURATION</a:t>
            </a:r>
            <a:endParaRPr lang="en-US" sz="2000" b="1" noProof="0" dirty="0">
              <a:solidFill>
                <a:srgbClr val="000000"/>
              </a:solidFill>
              <a:latin typeface="Arial Nova Cond" panose="020B0506020202020204" pitchFamily="34" charset="0"/>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0" u="none" strike="noStrike" cap="none" noProof="0" dirty="0">
                <a:solidFill>
                  <a:srgbClr val="000000"/>
                </a:solidFill>
                <a:latin typeface="Arial Nova Cond" panose="020B0506020202020204" pitchFamily="34" charset="0"/>
                <a:ea typeface="Arial"/>
                <a:cs typeface="Arial"/>
                <a:sym typeface="Arial"/>
              </a:rPr>
              <a:t>H</a:t>
            </a:r>
            <a:r>
              <a:rPr lang="en-US" b="0" i="0" u="none" strike="noStrike" cap="none" noProof="0" dirty="0">
                <a:solidFill>
                  <a:srgbClr val="000000"/>
                </a:solidFill>
                <a:latin typeface="Arial Nova Cond" panose="020B0506020202020204" pitchFamily="34" charset="0"/>
                <a:ea typeface="Arial"/>
                <a:cs typeface="Arial"/>
                <a:sym typeface="Arial"/>
              </a:rPr>
              <a:t>ydraulics elements:</a:t>
            </a:r>
          </a:p>
          <a:p>
            <a:pPr marL="457200" indent="-317500">
              <a:buClr>
                <a:srgbClr val="000000"/>
              </a:buClr>
              <a:buSzPts val="1400"/>
              <a:buFont typeface="Arial"/>
              <a:buChar char="●"/>
            </a:pPr>
            <a:r>
              <a:rPr lang="en-US" noProof="0" dirty="0" err="1">
                <a:solidFill>
                  <a:srgbClr val="000000"/>
                </a:solidFill>
                <a:latin typeface="Arial Nova Cond" panose="020B0506020202020204" pitchFamily="34" charset="0"/>
                <a:ea typeface="Arial"/>
                <a:cs typeface="Arial"/>
                <a:sym typeface="Arial"/>
              </a:rPr>
              <a:t>Tekeze</a:t>
            </a:r>
            <a:r>
              <a:rPr lang="en-US" noProof="0" dirty="0">
                <a:solidFill>
                  <a:srgbClr val="000000"/>
                </a:solidFill>
                <a:latin typeface="Arial Nova Cond" panose="020B0506020202020204" pitchFamily="34" charset="0"/>
                <a:ea typeface="Arial"/>
                <a:cs typeface="Arial"/>
                <a:sym typeface="Arial"/>
              </a:rPr>
              <a:t> Dam</a:t>
            </a:r>
          </a:p>
          <a:p>
            <a:pPr marL="457200" indent="-317500">
              <a:buClr>
                <a:srgbClr val="000000"/>
              </a:buClr>
              <a:buSzPts val="1400"/>
              <a:buFont typeface="Arial"/>
              <a:buChar char="●"/>
            </a:pPr>
            <a:r>
              <a:rPr lang="en-US" b="0" i="0" u="none" strike="noStrike" cap="none" noProof="0" dirty="0">
                <a:solidFill>
                  <a:srgbClr val="000000"/>
                </a:solidFill>
                <a:latin typeface="Arial Nova Cond" panose="020B0506020202020204" pitchFamily="34" charset="0"/>
                <a:ea typeface="Arial"/>
                <a:cs typeface="Arial"/>
                <a:sym typeface="Arial"/>
              </a:rPr>
              <a:t>Humera irrigation diversion</a:t>
            </a:r>
          </a:p>
        </p:txBody>
      </p:sp>
      <p:sp>
        <p:nvSpPr>
          <p:cNvPr id="8" name="Google Shape;67;g227f6219bd5_0_0">
            <a:extLst>
              <a:ext uri="{FF2B5EF4-FFF2-40B4-BE49-F238E27FC236}">
                <a16:creationId xmlns:a16="http://schemas.microsoft.com/office/drawing/2014/main" id="{1F53D225-DE2F-A650-9321-E96880FE2CD7}"/>
              </a:ext>
            </a:extLst>
          </p:cNvPr>
          <p:cNvSpPr/>
          <p:nvPr/>
        </p:nvSpPr>
        <p:spPr>
          <a:xfrm>
            <a:off x="4466533" y="1666515"/>
            <a:ext cx="3578010" cy="3112314"/>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600" b="1" i="0" u="none" strike="noStrike" cap="none" noProof="0" dirty="0">
                <a:solidFill>
                  <a:srgbClr val="000000"/>
                </a:solidFill>
                <a:latin typeface="Arial Nova Cond" panose="020B0506020202020204" pitchFamily="34" charset="0"/>
                <a:ea typeface="Arial"/>
                <a:cs typeface="Arial"/>
                <a:sym typeface="Arial"/>
              </a:rPr>
              <a:t>WATERSHED CONFIGURATION 2:</a:t>
            </a:r>
          </a:p>
          <a:p>
            <a:pPr marL="0" marR="0" lvl="0" indent="0" algn="l" rtl="0">
              <a:lnSpc>
                <a:spcPct val="100000"/>
              </a:lnSpc>
              <a:spcBef>
                <a:spcPts val="0"/>
              </a:spcBef>
              <a:spcAft>
                <a:spcPts val="0"/>
              </a:spcAft>
              <a:buClr>
                <a:srgbClr val="000000"/>
              </a:buClr>
              <a:buSzPts val="1400"/>
              <a:buFont typeface="Arial"/>
              <a:buNone/>
            </a:pPr>
            <a:r>
              <a:rPr lang="en-US" sz="2000" b="1" noProof="0" dirty="0">
                <a:solidFill>
                  <a:srgbClr val="000000"/>
                </a:solidFill>
                <a:latin typeface="Arial Nova Cond" panose="020B0506020202020204" pitchFamily="34" charset="0"/>
                <a:ea typeface="Arial"/>
                <a:cs typeface="Arial"/>
                <a:sym typeface="Arial"/>
              </a:rPr>
              <a:t>FUTURE CONFIGURATION</a:t>
            </a:r>
          </a:p>
          <a:p>
            <a:pPr marL="0" marR="0" lvl="0" indent="0" algn="l" rtl="0">
              <a:lnSpc>
                <a:spcPct val="100000"/>
              </a:lnSpc>
              <a:spcBef>
                <a:spcPts val="0"/>
              </a:spcBef>
              <a:spcAft>
                <a:spcPts val="0"/>
              </a:spcAft>
              <a:buClr>
                <a:srgbClr val="000000"/>
              </a:buClr>
              <a:buSzPts val="1400"/>
              <a:buFont typeface="Arial"/>
              <a:buNone/>
            </a:pPr>
            <a:r>
              <a:rPr lang="en-US" b="0" i="0" u="none" strike="noStrike" cap="none" noProof="0" dirty="0">
                <a:solidFill>
                  <a:srgbClr val="000000"/>
                </a:solidFill>
                <a:latin typeface="Arial Nova Cond" panose="020B0506020202020204" pitchFamily="34" charset="0"/>
                <a:ea typeface="Arial"/>
                <a:cs typeface="Arial"/>
                <a:sym typeface="Arial"/>
              </a:rPr>
              <a:t>hydraulics elements: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noProof="0" dirty="0" err="1">
                <a:solidFill>
                  <a:srgbClr val="000000"/>
                </a:solidFill>
                <a:latin typeface="Arial Nova Cond" panose="020B0506020202020204" pitchFamily="34" charset="0"/>
                <a:ea typeface="Arial"/>
                <a:cs typeface="Arial"/>
                <a:sym typeface="Arial"/>
              </a:rPr>
              <a:t>Tekeze</a:t>
            </a:r>
            <a:r>
              <a:rPr lang="en-US" noProof="0" dirty="0">
                <a:solidFill>
                  <a:srgbClr val="000000"/>
                </a:solidFill>
                <a:latin typeface="Arial Nova Cond" panose="020B0506020202020204" pitchFamily="34" charset="0"/>
                <a:ea typeface="Arial"/>
                <a:cs typeface="Arial"/>
                <a:sym typeface="Arial"/>
              </a:rPr>
              <a:t> Dam</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b="0" i="0" u="none" strike="noStrike" cap="none" noProof="0" dirty="0">
                <a:solidFill>
                  <a:srgbClr val="000000"/>
                </a:solidFill>
                <a:latin typeface="Arial Nova Cond" panose="020B0506020202020204" pitchFamily="34" charset="0"/>
                <a:ea typeface="Arial"/>
                <a:cs typeface="Arial"/>
                <a:sym typeface="Arial"/>
              </a:rPr>
              <a:t>Humera Dam</a:t>
            </a:r>
          </a:p>
          <a:p>
            <a:pPr marL="0" marR="0" lvl="0" indent="0" algn="l" rtl="0">
              <a:lnSpc>
                <a:spcPct val="100000"/>
              </a:lnSpc>
              <a:spcBef>
                <a:spcPts val="0"/>
              </a:spcBef>
              <a:spcAft>
                <a:spcPts val="0"/>
              </a:spcAft>
              <a:buClr>
                <a:srgbClr val="000000"/>
              </a:buClr>
              <a:buSzPts val="1400"/>
              <a:buFont typeface="Arial"/>
              <a:buNone/>
            </a:pPr>
            <a:endParaRPr lang="en-US" sz="1600" b="0" i="0" u="none" strike="noStrike" cap="none" noProof="0" dirty="0">
              <a:solidFill>
                <a:srgbClr val="000000"/>
              </a:solidFill>
              <a:latin typeface="Arial Nova Cond" panose="020B0506020202020204" pitchFamily="34" charset="0"/>
              <a:ea typeface="Arial"/>
              <a:cs typeface="Arial"/>
              <a:sym typeface="Arial"/>
            </a:endParaRPr>
          </a:p>
        </p:txBody>
      </p:sp>
      <p:sp>
        <p:nvSpPr>
          <p:cNvPr id="3" name="Text Placeholder 7">
            <a:extLst>
              <a:ext uri="{FF2B5EF4-FFF2-40B4-BE49-F238E27FC236}">
                <a16:creationId xmlns:a16="http://schemas.microsoft.com/office/drawing/2014/main" id="{B39340EF-98D6-2E5A-50AB-D0E7CCEAE978}"/>
              </a:ext>
            </a:extLst>
          </p:cNvPr>
          <p:cNvSpPr>
            <a:spLocks noGrp="1"/>
          </p:cNvSpPr>
          <p:nvPr>
            <p:ph type="body" sz="quarter" idx="12"/>
          </p:nvPr>
        </p:nvSpPr>
        <p:spPr>
          <a:xfrm>
            <a:off x="228600" y="426541"/>
            <a:ext cx="7523408" cy="460375"/>
          </a:xfrm>
        </p:spPr>
        <p:txBody>
          <a:bodyPr/>
          <a:lstStyle/>
          <a:p>
            <a:r>
              <a:rPr lang="en-US" noProof="0" dirty="0"/>
              <a:t>3.4 Watershed configuration</a:t>
            </a:r>
          </a:p>
        </p:txBody>
      </p:sp>
    </p:spTree>
    <p:extLst>
      <p:ext uri="{BB962C8B-B14F-4D97-AF65-F5344CB8AC3E}">
        <p14:creationId xmlns:p14="http://schemas.microsoft.com/office/powerpoint/2010/main" val="423173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6F0A-7D87-E26E-EC22-738E49B201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849D9C-0392-ABB3-4D44-AD3E6B0C8426}"/>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pic>
        <p:nvPicPr>
          <p:cNvPr id="9" name="Picture 8">
            <a:extLst>
              <a:ext uri="{FF2B5EF4-FFF2-40B4-BE49-F238E27FC236}">
                <a16:creationId xmlns:a16="http://schemas.microsoft.com/office/drawing/2014/main" id="{D4EAAB7B-6FA1-5DB5-5470-9C7E2AAC916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88738" y="1305229"/>
            <a:ext cx="4446582" cy="3927121"/>
          </a:xfrm>
          <a:prstGeom prst="rect">
            <a:avLst/>
          </a:prstGeom>
        </p:spPr>
      </p:pic>
      <p:pic>
        <p:nvPicPr>
          <p:cNvPr id="4" name="Picture 3">
            <a:extLst>
              <a:ext uri="{FF2B5EF4-FFF2-40B4-BE49-F238E27FC236}">
                <a16:creationId xmlns:a16="http://schemas.microsoft.com/office/drawing/2014/main" id="{B178FE02-F63F-0596-DB1B-5AFCF181ED36}"/>
              </a:ext>
            </a:extLst>
          </p:cNvPr>
          <p:cNvPicPr>
            <a:picLocks noChangeAspect="1"/>
          </p:cNvPicPr>
          <p:nvPr/>
        </p:nvPicPr>
        <p:blipFill>
          <a:blip r:embed="rId4"/>
          <a:srcRect b="44096"/>
          <a:stretch/>
        </p:blipFill>
        <p:spPr>
          <a:xfrm>
            <a:off x="4639650" y="3658947"/>
            <a:ext cx="4120960" cy="1360715"/>
          </a:xfrm>
          <a:prstGeom prst="rect">
            <a:avLst/>
          </a:prstGeom>
        </p:spPr>
      </p:pic>
      <p:sp>
        <p:nvSpPr>
          <p:cNvPr id="5" name="TextBox 4">
            <a:extLst>
              <a:ext uri="{FF2B5EF4-FFF2-40B4-BE49-F238E27FC236}">
                <a16:creationId xmlns:a16="http://schemas.microsoft.com/office/drawing/2014/main" id="{B24A8C48-DF46-1BFA-B9B3-7D3A7105389B}"/>
              </a:ext>
            </a:extLst>
          </p:cNvPr>
          <p:cNvSpPr txBox="1"/>
          <p:nvPr/>
        </p:nvSpPr>
        <p:spPr>
          <a:xfrm>
            <a:off x="1583795" y="1444213"/>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1</a:t>
            </a:r>
          </a:p>
        </p:txBody>
      </p:sp>
      <p:sp>
        <p:nvSpPr>
          <p:cNvPr id="6" name="TextBox 5">
            <a:extLst>
              <a:ext uri="{FF2B5EF4-FFF2-40B4-BE49-F238E27FC236}">
                <a16:creationId xmlns:a16="http://schemas.microsoft.com/office/drawing/2014/main" id="{CD6979F6-458D-23FD-FB1D-A21560DA5CEA}"/>
              </a:ext>
            </a:extLst>
          </p:cNvPr>
          <p:cNvSpPr txBox="1"/>
          <p:nvPr/>
        </p:nvSpPr>
        <p:spPr>
          <a:xfrm>
            <a:off x="1432210" y="2228559"/>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2</a:t>
            </a:r>
          </a:p>
        </p:txBody>
      </p:sp>
      <p:sp>
        <p:nvSpPr>
          <p:cNvPr id="7" name="TextBox 6">
            <a:extLst>
              <a:ext uri="{FF2B5EF4-FFF2-40B4-BE49-F238E27FC236}">
                <a16:creationId xmlns:a16="http://schemas.microsoft.com/office/drawing/2014/main" id="{A6E8FB54-919C-AC7E-C748-CEB74147E80D}"/>
              </a:ext>
            </a:extLst>
          </p:cNvPr>
          <p:cNvSpPr txBox="1"/>
          <p:nvPr/>
        </p:nvSpPr>
        <p:spPr>
          <a:xfrm>
            <a:off x="6937933" y="4113124"/>
            <a:ext cx="463810" cy="369332"/>
          </a:xfrm>
          <a:prstGeom prst="rect">
            <a:avLst/>
          </a:prstGeom>
          <a:solidFill>
            <a:schemeClr val="bg1">
              <a:alpha val="72000"/>
            </a:schemeClr>
          </a:solidFill>
          <a:ln>
            <a:solidFill>
              <a:srgbClr val="F7B316"/>
            </a:solidFill>
          </a:ln>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3</a:t>
            </a:r>
          </a:p>
        </p:txBody>
      </p:sp>
      <p:pic>
        <p:nvPicPr>
          <p:cNvPr id="3" name="Picture 2">
            <a:extLst>
              <a:ext uri="{FF2B5EF4-FFF2-40B4-BE49-F238E27FC236}">
                <a16:creationId xmlns:a16="http://schemas.microsoft.com/office/drawing/2014/main" id="{3C3D883F-AADB-80A7-5E44-AB005D8ED92C}"/>
              </a:ext>
            </a:extLst>
          </p:cNvPr>
          <p:cNvPicPr>
            <a:picLocks noChangeAspect="1"/>
          </p:cNvPicPr>
          <p:nvPr/>
        </p:nvPicPr>
        <p:blipFill>
          <a:blip r:embed="rId5"/>
          <a:stretch>
            <a:fillRect/>
          </a:stretch>
        </p:blipFill>
        <p:spPr>
          <a:xfrm>
            <a:off x="7886700" y="0"/>
            <a:ext cx="1257300" cy="1295400"/>
          </a:xfrm>
          <a:prstGeom prst="rect">
            <a:avLst/>
          </a:prstGeom>
        </p:spPr>
      </p:pic>
      <p:sp>
        <p:nvSpPr>
          <p:cNvPr id="8" name="Text Placeholder 7">
            <a:extLst>
              <a:ext uri="{FF2B5EF4-FFF2-40B4-BE49-F238E27FC236}">
                <a16:creationId xmlns:a16="http://schemas.microsoft.com/office/drawing/2014/main" id="{812C4354-1C4B-8E29-D71A-1AD06DE636C6}"/>
              </a:ext>
            </a:extLst>
          </p:cNvPr>
          <p:cNvSpPr>
            <a:spLocks noGrp="1"/>
          </p:cNvSpPr>
          <p:nvPr>
            <p:ph type="body" sz="quarter" idx="12"/>
          </p:nvPr>
        </p:nvSpPr>
        <p:spPr>
          <a:xfrm>
            <a:off x="228600" y="426541"/>
            <a:ext cx="7523408" cy="460375"/>
          </a:xfrm>
        </p:spPr>
        <p:txBody>
          <a:bodyPr/>
          <a:lstStyle/>
          <a:p>
            <a:r>
              <a:rPr lang="en-US" noProof="0" dirty="0"/>
              <a:t>3.4 Watershed configuration</a:t>
            </a:r>
          </a:p>
        </p:txBody>
      </p:sp>
      <p:sp>
        <p:nvSpPr>
          <p:cNvPr id="11" name="TextBox 10">
            <a:extLst>
              <a:ext uri="{FF2B5EF4-FFF2-40B4-BE49-F238E27FC236}">
                <a16:creationId xmlns:a16="http://schemas.microsoft.com/office/drawing/2014/main" id="{FEAD1BA2-B270-A42F-F2F5-F5B7158BF913}"/>
              </a:ext>
            </a:extLst>
          </p:cNvPr>
          <p:cNvSpPr txBox="1"/>
          <p:nvPr/>
        </p:nvSpPr>
        <p:spPr>
          <a:xfrm>
            <a:off x="4901985" y="1199901"/>
            <a:ext cx="4033530" cy="2554545"/>
          </a:xfrm>
          <a:prstGeom prst="rect">
            <a:avLst/>
          </a:prstGeom>
          <a:noFill/>
        </p:spPr>
        <p:txBody>
          <a:bodyPr wrap="square">
            <a:spAutoFit/>
          </a:bodyPr>
          <a:lstStyle>
            <a:defPPr>
              <a:defRPr lang="en-US"/>
            </a:defPPr>
            <a:lvl1pPr>
              <a:defRPr b="1" i="1">
                <a:solidFill>
                  <a:srgbClr val="003E5E"/>
                </a:solidFill>
                <a:latin typeface="Arial Nova Cond" panose="020B0506020202020204" pitchFamily="34" charset="0"/>
                <a:cs typeface="Times New Roman" panose="02020603050405020304" pitchFamily="18" charset="0"/>
              </a:defRPr>
            </a:lvl1pPr>
          </a:lstStyle>
          <a:p>
            <a:r>
              <a:rPr lang="en-US" sz="2000" noProof="0" dirty="0"/>
              <a:t>Exercise: create a configuration</a:t>
            </a:r>
          </a:p>
          <a:p>
            <a:pPr marL="342900" indent="-342900">
              <a:buFont typeface="+mj-lt"/>
              <a:buAutoNum type="arabicPeriod"/>
            </a:pPr>
            <a:r>
              <a:rPr lang="en-US" sz="2000" b="0" i="0" noProof="0" dirty="0"/>
              <a:t>Go to the menu bar, select Watershed, a dialog will appear</a:t>
            </a:r>
          </a:p>
          <a:p>
            <a:pPr marL="342900" indent="-342900">
              <a:buFont typeface="+mj-lt"/>
              <a:buAutoNum type="arabicPeriod"/>
            </a:pPr>
            <a:r>
              <a:rPr lang="en-US" sz="2000" b="0" i="0" noProof="0" dirty="0"/>
              <a:t>Go to Configuration in the menu bar, choose New, a dialog will appear</a:t>
            </a:r>
          </a:p>
          <a:p>
            <a:pPr marL="342900" indent="-342900">
              <a:buFont typeface="+mj-lt"/>
              <a:buAutoNum type="arabicPeriod"/>
            </a:pPr>
            <a:r>
              <a:rPr lang="en-US" sz="2000" b="0" i="0" noProof="0" dirty="0"/>
              <a:t>Set the name «</a:t>
            </a:r>
            <a:r>
              <a:rPr lang="en-US" sz="2000" b="0" i="0" noProof="0" dirty="0" err="1"/>
              <a:t>ExistingConfiguration</a:t>
            </a:r>
            <a:r>
              <a:rPr lang="en-US" sz="2000" b="0" i="0" noProof="0" dirty="0"/>
              <a:t>»</a:t>
            </a:r>
          </a:p>
        </p:txBody>
      </p:sp>
    </p:spTree>
    <p:extLst>
      <p:ext uri="{BB962C8B-B14F-4D97-AF65-F5344CB8AC3E}">
        <p14:creationId xmlns:p14="http://schemas.microsoft.com/office/powerpoint/2010/main" val="3903451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87E6-1A56-3C39-0C7A-8AC37909A4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DB32B59-22C6-8759-7760-48FE77BA6DBE}"/>
              </a:ext>
            </a:extLst>
          </p:cNvPr>
          <p:cNvSpPr txBox="1"/>
          <p:nvPr/>
        </p:nvSpPr>
        <p:spPr>
          <a:xfrm>
            <a:off x="4481820" y="981700"/>
            <a:ext cx="4033530" cy="4401205"/>
          </a:xfrm>
          <a:prstGeom prst="rect">
            <a:avLst/>
          </a:prstGeom>
          <a:noFill/>
        </p:spPr>
        <p:txBody>
          <a:bodyPr wrap="square">
            <a:spAutoFit/>
          </a:bodyPr>
          <a:lstStyle>
            <a:defPPr>
              <a:defRPr lang="en-US"/>
            </a:defPPr>
            <a:lvl1pPr>
              <a:defRPr b="1" i="1">
                <a:solidFill>
                  <a:srgbClr val="003E5E"/>
                </a:solidFill>
                <a:latin typeface="Arial Nova Cond" panose="020B0506020202020204" pitchFamily="34" charset="0"/>
                <a:cs typeface="Times New Roman" panose="02020603050405020304" pitchFamily="18" charset="0"/>
              </a:defRPr>
            </a:lvl1pPr>
          </a:lstStyle>
          <a:p>
            <a:r>
              <a:rPr lang="en-US" sz="2000" noProof="0" dirty="0"/>
              <a:t>Exercise: create a configuration</a:t>
            </a:r>
          </a:p>
          <a:p>
            <a:r>
              <a:rPr lang="en-US" sz="2000" b="0" i="0" noProof="0" dirty="0"/>
              <a:t>Note the list of projects already in the configuration.</a:t>
            </a:r>
          </a:p>
          <a:p>
            <a:pPr marL="342900" indent="-342900">
              <a:buFont typeface="+mj-lt"/>
              <a:buAutoNum type="arabicPeriod"/>
            </a:pPr>
            <a:endParaRPr lang="en-US" sz="2000" b="0" i="0" noProof="0" dirty="0"/>
          </a:p>
          <a:p>
            <a:r>
              <a:rPr lang="en-US" sz="2000" b="0" i="0" noProof="0" dirty="0"/>
              <a:t>To add other projects:</a:t>
            </a:r>
          </a:p>
          <a:p>
            <a:pPr marL="457200" indent="-457200">
              <a:buFont typeface="+mj-lt"/>
              <a:buAutoNum type="arabicPeriod"/>
            </a:pPr>
            <a:r>
              <a:rPr lang="en-US" sz="2000" b="0" i="0" noProof="0" dirty="0"/>
              <a:t>Go to project in the menu bar, choose edit project list.</a:t>
            </a:r>
          </a:p>
          <a:p>
            <a:pPr marL="457200" indent="-457200">
              <a:buFont typeface="+mj-lt"/>
              <a:buAutoNum type="arabicPeriod"/>
            </a:pPr>
            <a:r>
              <a:rPr lang="en-US" sz="2000" b="0" i="0" noProof="0" dirty="0"/>
              <a:t>A dialog will appear. Eventually add new projects  on the right panel</a:t>
            </a:r>
          </a:p>
          <a:p>
            <a:pPr marL="457200" indent="-457200">
              <a:buFont typeface="+mj-lt"/>
              <a:buAutoNum type="arabicPeriod"/>
            </a:pPr>
            <a:endParaRPr lang="en-US" sz="2000" b="0" i="0" noProof="0" dirty="0"/>
          </a:p>
          <a:p>
            <a:r>
              <a:rPr lang="en-US" sz="2000" b="0" i="0" noProof="0" dirty="0"/>
              <a:t>Close alle the dialog clicking on OK, Apply.</a:t>
            </a:r>
          </a:p>
          <a:p>
            <a:pPr marL="342900" indent="-342900">
              <a:buFont typeface="+mj-lt"/>
              <a:buAutoNum type="arabicPeriod"/>
            </a:pPr>
            <a:endParaRPr lang="en-US" sz="2000" b="0" i="0" noProof="0" dirty="0"/>
          </a:p>
        </p:txBody>
      </p:sp>
      <p:sp>
        <p:nvSpPr>
          <p:cNvPr id="2" name="Text Placeholder 1">
            <a:extLst>
              <a:ext uri="{FF2B5EF4-FFF2-40B4-BE49-F238E27FC236}">
                <a16:creationId xmlns:a16="http://schemas.microsoft.com/office/drawing/2014/main" id="{BC083649-0FFF-7A87-7230-F7833119D523}"/>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pic>
        <p:nvPicPr>
          <p:cNvPr id="8" name="Picture 7">
            <a:extLst>
              <a:ext uri="{FF2B5EF4-FFF2-40B4-BE49-F238E27FC236}">
                <a16:creationId xmlns:a16="http://schemas.microsoft.com/office/drawing/2014/main" id="{FFA2EE5A-9AAE-A5D4-CA21-F7D187466005}"/>
              </a:ext>
            </a:extLst>
          </p:cNvPr>
          <p:cNvPicPr>
            <a:picLocks noChangeAspect="1"/>
          </p:cNvPicPr>
          <p:nvPr/>
        </p:nvPicPr>
        <p:blipFill>
          <a:blip r:embed="rId3"/>
          <a:stretch>
            <a:fillRect/>
          </a:stretch>
        </p:blipFill>
        <p:spPr>
          <a:xfrm>
            <a:off x="534530" y="1259547"/>
            <a:ext cx="3688303" cy="3264317"/>
          </a:xfrm>
          <a:prstGeom prst="rect">
            <a:avLst/>
          </a:prstGeom>
        </p:spPr>
      </p:pic>
      <p:sp>
        <p:nvSpPr>
          <p:cNvPr id="10" name="TextBox 9">
            <a:extLst>
              <a:ext uri="{FF2B5EF4-FFF2-40B4-BE49-F238E27FC236}">
                <a16:creationId xmlns:a16="http://schemas.microsoft.com/office/drawing/2014/main" id="{0C97937F-8B55-B4FF-F962-ECB24F497322}"/>
              </a:ext>
            </a:extLst>
          </p:cNvPr>
          <p:cNvSpPr txBox="1"/>
          <p:nvPr/>
        </p:nvSpPr>
        <p:spPr>
          <a:xfrm>
            <a:off x="598716" y="4584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B9CF619A-9C6B-B947-546E-F7AF29D9A3CF}"/>
              </a:ext>
            </a:extLst>
          </p:cNvPr>
          <p:cNvPicPr>
            <a:picLocks noChangeAspect="1"/>
          </p:cNvPicPr>
          <p:nvPr/>
        </p:nvPicPr>
        <p:blipFill>
          <a:blip r:embed="rId4"/>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5EACFCF0-C46E-2680-BD59-85BDEECE1E5E}"/>
              </a:ext>
            </a:extLst>
          </p:cNvPr>
          <p:cNvSpPr>
            <a:spLocks noGrp="1"/>
          </p:cNvSpPr>
          <p:nvPr>
            <p:ph type="body" sz="quarter" idx="12"/>
          </p:nvPr>
        </p:nvSpPr>
        <p:spPr>
          <a:xfrm>
            <a:off x="228600" y="426541"/>
            <a:ext cx="7523408" cy="460375"/>
          </a:xfrm>
        </p:spPr>
        <p:txBody>
          <a:bodyPr/>
          <a:lstStyle/>
          <a:p>
            <a:r>
              <a:rPr lang="en-US" noProof="0" dirty="0"/>
              <a:t>3.4 Watershed configuration</a:t>
            </a:r>
          </a:p>
        </p:txBody>
      </p:sp>
    </p:spTree>
    <p:extLst>
      <p:ext uri="{BB962C8B-B14F-4D97-AF65-F5344CB8AC3E}">
        <p14:creationId xmlns:p14="http://schemas.microsoft.com/office/powerpoint/2010/main" val="3137292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24D6-7D60-0267-42A6-5211562D1196}"/>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6F4571E-C969-F327-1067-9E9D71EF3625}"/>
              </a:ext>
            </a:extLst>
          </p:cNvPr>
          <p:cNvSpPr txBox="1"/>
          <p:nvPr/>
        </p:nvSpPr>
        <p:spPr>
          <a:xfrm>
            <a:off x="371497" y="1187148"/>
            <a:ext cx="8583201" cy="1015663"/>
          </a:xfrm>
          <a:prstGeom prst="rect">
            <a:avLst/>
          </a:prstGeom>
          <a:noFill/>
        </p:spPr>
        <p:txBody>
          <a:bodyPr wrap="square">
            <a:spAutoFit/>
          </a:bodyPr>
          <a:lstStyle>
            <a:defPPr>
              <a:defRPr lang="en-US"/>
            </a:defPPr>
            <a:lvl1pPr>
              <a:defRPr b="1" i="1">
                <a:solidFill>
                  <a:srgbClr val="003E5E"/>
                </a:solidFill>
                <a:latin typeface="Arial Nova Cond" panose="020B0506020202020204" pitchFamily="34" charset="0"/>
                <a:cs typeface="Times New Roman" panose="02020603050405020304" pitchFamily="18" charset="0"/>
              </a:defRPr>
            </a:lvl1pPr>
          </a:lstStyle>
          <a:p>
            <a:r>
              <a:rPr lang="en-US" sz="2000" b="0" i="0" noProof="0" dirty="0"/>
              <a:t>Note that you can swap between the two existing configurations:</a:t>
            </a:r>
          </a:p>
          <a:p>
            <a:pPr marL="342900" indent="-342900">
              <a:buFont typeface="Arial" panose="020B0604020202020204" pitchFamily="34" charset="0"/>
              <a:buChar char="•"/>
            </a:pPr>
            <a:r>
              <a:rPr lang="en-US" sz="2000" b="0" i="0" noProof="0" dirty="0"/>
              <a:t>Study</a:t>
            </a:r>
          </a:p>
          <a:p>
            <a:pPr marL="342900" indent="-342900">
              <a:buFont typeface="Arial" panose="020B0604020202020204" pitchFamily="34" charset="0"/>
              <a:buChar char="•"/>
            </a:pPr>
            <a:r>
              <a:rPr lang="en-US" sz="2000" b="0" i="0" noProof="0" dirty="0" err="1"/>
              <a:t>ExistingConfiguration</a:t>
            </a:r>
            <a:endParaRPr lang="en-US" sz="2000" b="0" i="0" noProof="0" dirty="0"/>
          </a:p>
        </p:txBody>
      </p:sp>
      <p:sp>
        <p:nvSpPr>
          <p:cNvPr id="2" name="Text Placeholder 1">
            <a:extLst>
              <a:ext uri="{FF2B5EF4-FFF2-40B4-BE49-F238E27FC236}">
                <a16:creationId xmlns:a16="http://schemas.microsoft.com/office/drawing/2014/main" id="{179A8035-719E-759B-1931-7E14A93916C6}"/>
              </a:ext>
            </a:extLst>
          </p:cNvPr>
          <p:cNvSpPr>
            <a:spLocks noGrp="1"/>
          </p:cNvSpPr>
          <p:nvPr>
            <p:ph type="body" sz="quarter" idx="11"/>
          </p:nvPr>
        </p:nvSpPr>
        <p:spPr/>
        <p:txBody>
          <a:bodyPr/>
          <a:lstStyle/>
          <a:p>
            <a:r>
              <a:rPr lang="en-US" noProof="0" dirty="0"/>
              <a:t>3. </a:t>
            </a:r>
            <a:r>
              <a:rPr lang="en-US" noProof="0" dirty="0">
                <a:latin typeface="Arial Nova Cond" panose="020B0506020202020204" pitchFamily="34" charset="0"/>
              </a:rPr>
              <a:t>Watershed Setup module</a:t>
            </a:r>
          </a:p>
        </p:txBody>
      </p:sp>
      <p:pic>
        <p:nvPicPr>
          <p:cNvPr id="6" name="Picture 5">
            <a:extLst>
              <a:ext uri="{FF2B5EF4-FFF2-40B4-BE49-F238E27FC236}">
                <a16:creationId xmlns:a16="http://schemas.microsoft.com/office/drawing/2014/main" id="{1DFC90D6-FB02-5607-5542-2D36FCA0414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71497" y="2414644"/>
            <a:ext cx="4776891" cy="1958109"/>
          </a:xfrm>
          <a:prstGeom prst="rect">
            <a:avLst/>
          </a:prstGeom>
        </p:spPr>
      </p:pic>
      <p:sp>
        <p:nvSpPr>
          <p:cNvPr id="9" name="TextBox 8">
            <a:extLst>
              <a:ext uri="{FF2B5EF4-FFF2-40B4-BE49-F238E27FC236}">
                <a16:creationId xmlns:a16="http://schemas.microsoft.com/office/drawing/2014/main" id="{9A8D5828-1A76-F262-57DB-AE5CFF927683}"/>
              </a:ext>
            </a:extLst>
          </p:cNvPr>
          <p:cNvSpPr txBox="1"/>
          <p:nvPr/>
        </p:nvSpPr>
        <p:spPr>
          <a:xfrm>
            <a:off x="5310908" y="1694979"/>
            <a:ext cx="3334327" cy="3477875"/>
          </a:xfrm>
          <a:prstGeom prst="rect">
            <a:avLst/>
          </a:prstGeom>
          <a:noFill/>
        </p:spPr>
        <p:txBody>
          <a:bodyPr wrap="square">
            <a:spAutoFit/>
          </a:bodyPr>
          <a:lstStyle>
            <a:defPPr>
              <a:defRPr lang="en-US"/>
            </a:defPPr>
            <a:lvl1pPr>
              <a:defRPr sz="2000" b="0" i="0">
                <a:solidFill>
                  <a:srgbClr val="003E5E"/>
                </a:solidFill>
                <a:latin typeface="Arial Nova Cond" panose="020B0506020202020204" pitchFamily="34" charset="0"/>
                <a:cs typeface="Times New Roman" panose="02020603050405020304" pitchFamily="18" charset="0"/>
              </a:defRPr>
            </a:lvl1pPr>
          </a:lstStyle>
          <a:p>
            <a:r>
              <a:rPr lang="en-US" b="1" i="1" noProof="0" dirty="0"/>
              <a:t>Exercise: </a:t>
            </a:r>
            <a:r>
              <a:rPr lang="en-US" sz="2000" b="1" i="1" noProof="0" dirty="0"/>
              <a:t>create a configuration</a:t>
            </a:r>
            <a:endParaRPr lang="en-US" b="1" i="1" noProof="0" dirty="0"/>
          </a:p>
          <a:p>
            <a:endParaRPr lang="en-US" b="1" i="1" noProof="0" dirty="0"/>
          </a:p>
          <a:p>
            <a:r>
              <a:rPr lang="en-US" noProof="0" dirty="0"/>
              <a:t>Create a new configuration called  </a:t>
            </a:r>
            <a:r>
              <a:rPr lang="en-US" b="1" noProof="0" dirty="0" err="1"/>
              <a:t>FutureConfiguration</a:t>
            </a:r>
            <a:r>
              <a:rPr lang="en-US" b="1" i="1" noProof="0" dirty="0"/>
              <a:t>.</a:t>
            </a:r>
          </a:p>
          <a:p>
            <a:endParaRPr lang="en-US" noProof="0" dirty="0"/>
          </a:p>
          <a:p>
            <a:r>
              <a:rPr lang="en-US" noProof="0" dirty="0"/>
              <a:t>Hydraulic elements:</a:t>
            </a:r>
          </a:p>
          <a:p>
            <a:pPr marL="342900" indent="-342900">
              <a:buFontTx/>
              <a:buChar char="-"/>
            </a:pPr>
            <a:r>
              <a:rPr lang="en-US" noProof="0" dirty="0" err="1"/>
              <a:t>Tekeze</a:t>
            </a:r>
            <a:r>
              <a:rPr lang="en-US" noProof="0" dirty="0"/>
              <a:t> dam</a:t>
            </a:r>
          </a:p>
          <a:p>
            <a:pPr marL="342900" indent="-342900">
              <a:buFontTx/>
              <a:buChar char="-"/>
            </a:pPr>
            <a:r>
              <a:rPr lang="en-US" noProof="0" dirty="0"/>
              <a:t>Humera dam</a:t>
            </a:r>
          </a:p>
          <a:p>
            <a:r>
              <a:rPr lang="en-US" noProof="0" dirty="0"/>
              <a:t>(without Humera Irrigation diversion)</a:t>
            </a:r>
          </a:p>
        </p:txBody>
      </p:sp>
      <p:sp>
        <p:nvSpPr>
          <p:cNvPr id="12" name="TextBox 11">
            <a:extLst>
              <a:ext uri="{FF2B5EF4-FFF2-40B4-BE49-F238E27FC236}">
                <a16:creationId xmlns:a16="http://schemas.microsoft.com/office/drawing/2014/main" id="{8E0EB4A1-ED2E-EA8B-ED48-90FB7965AB60}"/>
              </a:ext>
            </a:extLst>
          </p:cNvPr>
          <p:cNvSpPr txBox="1"/>
          <p:nvPr/>
        </p:nvSpPr>
        <p:spPr>
          <a:xfrm>
            <a:off x="598716" y="4584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AB1C3D3B-7878-2374-1CE9-5B012242B1DB}"/>
              </a:ext>
            </a:extLst>
          </p:cNvPr>
          <p:cNvPicPr>
            <a:picLocks noChangeAspect="1"/>
          </p:cNvPicPr>
          <p:nvPr/>
        </p:nvPicPr>
        <p:blipFill>
          <a:blip r:embed="rId4"/>
          <a:stretch>
            <a:fillRect/>
          </a:stretch>
        </p:blipFill>
        <p:spPr>
          <a:xfrm>
            <a:off x="7886700" y="0"/>
            <a:ext cx="1257300" cy="1295400"/>
          </a:xfrm>
          <a:prstGeom prst="rect">
            <a:avLst/>
          </a:prstGeom>
        </p:spPr>
      </p:pic>
      <p:sp>
        <p:nvSpPr>
          <p:cNvPr id="4" name="Text Placeholder 7">
            <a:extLst>
              <a:ext uri="{FF2B5EF4-FFF2-40B4-BE49-F238E27FC236}">
                <a16:creationId xmlns:a16="http://schemas.microsoft.com/office/drawing/2014/main" id="{656B4D2D-7D8A-0EAC-9AC7-302E0FE6A839}"/>
              </a:ext>
            </a:extLst>
          </p:cNvPr>
          <p:cNvSpPr>
            <a:spLocks noGrp="1"/>
          </p:cNvSpPr>
          <p:nvPr>
            <p:ph type="body" sz="quarter" idx="12"/>
          </p:nvPr>
        </p:nvSpPr>
        <p:spPr>
          <a:xfrm>
            <a:off x="228600" y="426541"/>
            <a:ext cx="7523408" cy="460375"/>
          </a:xfrm>
        </p:spPr>
        <p:txBody>
          <a:bodyPr/>
          <a:lstStyle/>
          <a:p>
            <a:r>
              <a:rPr lang="en-US" noProof="0" dirty="0"/>
              <a:t>3.4 Watershed configuration</a:t>
            </a:r>
          </a:p>
        </p:txBody>
      </p:sp>
    </p:spTree>
    <p:extLst>
      <p:ext uri="{BB962C8B-B14F-4D97-AF65-F5344CB8AC3E}">
        <p14:creationId xmlns:p14="http://schemas.microsoft.com/office/powerpoint/2010/main" val="2990444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9A3CD-724F-0B07-74B9-D692BE122F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366A69-EBF6-2982-EAA0-60DAB3EF33BF}"/>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3" name="CasellaDiTesto 5">
            <a:extLst>
              <a:ext uri="{FF2B5EF4-FFF2-40B4-BE49-F238E27FC236}">
                <a16:creationId xmlns:a16="http://schemas.microsoft.com/office/drawing/2014/main" id="{48F04A96-5487-058D-6793-B318F7816FCE}"/>
              </a:ext>
            </a:extLst>
          </p:cNvPr>
          <p:cNvSpPr txBox="1"/>
          <p:nvPr/>
        </p:nvSpPr>
        <p:spPr>
          <a:xfrm>
            <a:off x="238539" y="656799"/>
            <a:ext cx="7523407" cy="3847207"/>
          </a:xfrm>
          <a:prstGeom prst="rect">
            <a:avLst/>
          </a:prstGeom>
          <a:noFill/>
        </p:spPr>
        <p:txBody>
          <a:bodyPr wrap="square">
            <a:spAutoFit/>
          </a:bodyPr>
          <a:lstStyle/>
          <a:p>
            <a:r>
              <a:rPr lang="en-US" sz="2800" b="1" i="1" noProof="0" dirty="0">
                <a:solidFill>
                  <a:srgbClr val="003E5E"/>
                </a:solidFill>
                <a:latin typeface="Arial Nova Cond" panose="020B0506020202020204" pitchFamily="34" charset="0"/>
                <a:cs typeface="Times New Roman" panose="02020603050405020304" pitchFamily="18" charset="0"/>
              </a:rPr>
              <a:t>RESERVOIR NETWORK MODULE</a:t>
            </a:r>
            <a:endParaRPr lang="en-US" sz="2800" noProof="0" dirty="0">
              <a:solidFill>
                <a:srgbClr val="003E5E"/>
              </a:solidFill>
              <a:latin typeface="Arial Nova Cond" panose="020B0506020202020204" pitchFamily="34" charset="0"/>
              <a:cs typeface="Times New Roman" panose="02020603050405020304" pitchFamily="18" charset="0"/>
            </a:endParaRPr>
          </a:p>
          <a:p>
            <a:r>
              <a:rPr lang="en-US" sz="2400" noProof="0" dirty="0">
                <a:solidFill>
                  <a:srgbClr val="003E5E"/>
                </a:solidFill>
                <a:latin typeface="Arial Nova Cond" panose="020B0506020202020204" pitchFamily="34" charset="0"/>
                <a:cs typeface="Times New Roman" panose="02020603050405020304" pitchFamily="18" charset="0"/>
              </a:rPr>
              <a:t>Objectives:</a:t>
            </a:r>
          </a:p>
          <a:p>
            <a:pPr marL="457200" lvl="0" indent="-342900" algn="l" rtl="0">
              <a:spcBef>
                <a:spcPts val="0"/>
              </a:spcBef>
              <a:spcAft>
                <a:spcPts val="0"/>
              </a:spcAft>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Create networks </a:t>
            </a:r>
          </a:p>
          <a:p>
            <a:pPr marL="457200" lvl="0" indent="-342900" algn="l" rtl="0">
              <a:spcBef>
                <a:spcPts val="0"/>
              </a:spcBef>
              <a:spcAft>
                <a:spcPts val="0"/>
              </a:spcAft>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Create routing reaches</a:t>
            </a:r>
          </a:p>
          <a:p>
            <a:pPr marL="457200" lvl="0" indent="-342900" algn="l" rtl="0">
              <a:spcBef>
                <a:spcPts val="0"/>
              </a:spcBef>
              <a:spcAft>
                <a:spcPts val="0"/>
              </a:spcAft>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Element properties: junction</a:t>
            </a:r>
          </a:p>
          <a:p>
            <a:pPr marL="457200" lvl="0" indent="-342900" algn="l" rtl="0">
              <a:spcBef>
                <a:spcPts val="0"/>
              </a:spcBef>
              <a:spcAft>
                <a:spcPts val="0"/>
              </a:spcAft>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Element properties : reaches</a:t>
            </a:r>
          </a:p>
          <a:p>
            <a:pPr marL="457200" indent="-342900">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Element properties : diversions</a:t>
            </a:r>
          </a:p>
          <a:p>
            <a:pPr marL="457200" indent="-342900">
              <a:buClr>
                <a:srgbClr val="D9D9D9"/>
              </a:buClr>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Element properties : reservoirs</a:t>
            </a:r>
          </a:p>
          <a:p>
            <a:pPr marL="457200" indent="-342900">
              <a:buClr>
                <a:srgbClr val="D9D9D9"/>
              </a:buClr>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Reports</a:t>
            </a:r>
          </a:p>
          <a:p>
            <a:pPr marL="457200" indent="-342900">
              <a:buClr>
                <a:srgbClr val="D9D9D9"/>
              </a:buClr>
              <a:buSzPts val="1800"/>
              <a:buAutoNum type="arabicPeriod"/>
            </a:pPr>
            <a:r>
              <a:rPr lang="en-US" sz="2400" noProof="0" dirty="0">
                <a:solidFill>
                  <a:srgbClr val="003E5E"/>
                </a:solidFill>
                <a:latin typeface="Arial Nova Cond" panose="020B0506020202020204" pitchFamily="34" charset="0"/>
                <a:cs typeface="Times New Roman" panose="02020603050405020304" pitchFamily="18" charset="0"/>
              </a:rPr>
              <a:t>Alternatives</a:t>
            </a:r>
          </a:p>
        </p:txBody>
      </p:sp>
      <p:grpSp>
        <p:nvGrpSpPr>
          <p:cNvPr id="4" name="Group 3">
            <a:extLst>
              <a:ext uri="{FF2B5EF4-FFF2-40B4-BE49-F238E27FC236}">
                <a16:creationId xmlns:a16="http://schemas.microsoft.com/office/drawing/2014/main" id="{834A3D39-D7E5-B1A4-8FD6-DA58923AC5E7}"/>
              </a:ext>
            </a:extLst>
          </p:cNvPr>
          <p:cNvGrpSpPr/>
          <p:nvPr/>
        </p:nvGrpSpPr>
        <p:grpSpPr>
          <a:xfrm>
            <a:off x="4311247" y="1264265"/>
            <a:ext cx="4412974" cy="1456184"/>
            <a:chOff x="325450" y="1159075"/>
            <a:chExt cx="8493100" cy="3889917"/>
          </a:xfrm>
        </p:grpSpPr>
        <p:sp>
          <p:nvSpPr>
            <p:cNvPr id="5" name="Google Shape;66;g227f6219bd5_0_0">
              <a:extLst>
                <a:ext uri="{FF2B5EF4-FFF2-40B4-BE49-F238E27FC236}">
                  <a16:creationId xmlns:a16="http://schemas.microsoft.com/office/drawing/2014/main" id="{977854E1-3DA6-47CD-DE1B-9085EE0FDBEC}"/>
                </a:ext>
              </a:extLst>
            </p:cNvPr>
            <p:cNvSpPr/>
            <p:nvPr/>
          </p:nvSpPr>
          <p:spPr>
            <a:xfrm>
              <a:off x="325450" y="1160299"/>
              <a:ext cx="2520000" cy="3888693"/>
            </a:xfrm>
            <a:prstGeom prst="roundRect">
              <a:avLst>
                <a:gd name="adj" fmla="val 16667"/>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noProof="0" dirty="0">
                  <a:solidFill>
                    <a:srgbClr val="000000"/>
                  </a:solidFill>
                  <a:latin typeface="Arial Nova Cond" panose="020B0506020202020204" pitchFamily="34" charset="0"/>
                  <a:ea typeface="Arial"/>
                  <a:cs typeface="Arial"/>
                  <a:sym typeface="Arial"/>
                </a:rPr>
                <a:t>1 - WATERSHED SETUP</a:t>
              </a:r>
            </a:p>
            <a:p>
              <a:pPr marL="139700" marR="0" lvl="0" algn="l" rtl="0">
                <a:lnSpc>
                  <a:spcPct val="100000"/>
                </a:lnSpc>
                <a:spcBef>
                  <a:spcPts val="0"/>
                </a:spcBef>
                <a:spcAft>
                  <a:spcPts val="0"/>
                </a:spcAft>
                <a:buClr>
                  <a:srgbClr val="000000"/>
                </a:buClr>
                <a:buSzPts val="1400"/>
              </a:pPr>
              <a:endParaRPr lang="en-US" sz="1200" b="0" i="0" u="none" strike="noStrike" cap="none" noProof="0" dirty="0">
                <a:solidFill>
                  <a:srgbClr val="000000"/>
                </a:solidFill>
                <a:latin typeface="Arial Nova Cond" panose="020B0506020202020204" pitchFamily="34" charset="0"/>
                <a:ea typeface="Arial"/>
                <a:cs typeface="Arial"/>
                <a:sym typeface="Arial"/>
              </a:endParaRPr>
            </a:p>
          </p:txBody>
        </p:sp>
        <p:sp>
          <p:nvSpPr>
            <p:cNvPr id="7" name="Google Shape;67;g227f6219bd5_0_0">
              <a:extLst>
                <a:ext uri="{FF2B5EF4-FFF2-40B4-BE49-F238E27FC236}">
                  <a16:creationId xmlns:a16="http://schemas.microsoft.com/office/drawing/2014/main" id="{0F771E37-77CF-98FA-CDD9-C3EFABF5C6CD}"/>
                </a:ext>
              </a:extLst>
            </p:cNvPr>
            <p:cNvSpPr/>
            <p:nvPr/>
          </p:nvSpPr>
          <p:spPr>
            <a:xfrm>
              <a:off x="780050" y="3224972"/>
              <a:ext cx="2340000" cy="1620000"/>
            </a:xfrm>
            <a:prstGeom prst="snip1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1" i="0" u="none" strike="noStrike" cap="none" noProof="0" dirty="0">
                  <a:solidFill>
                    <a:srgbClr val="000000"/>
                  </a:solidFill>
                  <a:latin typeface="Arial Nova Cond" panose="020B0506020202020204" pitchFamily="34" charset="0"/>
                  <a:ea typeface="Arial"/>
                  <a:cs typeface="Arial"/>
                  <a:sym typeface="Arial"/>
                </a:rPr>
                <a:t>WATERSHED CONFIGURATION</a:t>
              </a:r>
            </a:p>
          </p:txBody>
        </p:sp>
        <p:sp>
          <p:nvSpPr>
            <p:cNvPr id="8" name="Google Shape;68;g227f6219bd5_0_0">
              <a:extLst>
                <a:ext uri="{FF2B5EF4-FFF2-40B4-BE49-F238E27FC236}">
                  <a16:creationId xmlns:a16="http://schemas.microsoft.com/office/drawing/2014/main" id="{F8513D42-B47C-0630-2A65-466F73644BBB}"/>
                </a:ext>
              </a:extLst>
            </p:cNvPr>
            <p:cNvSpPr/>
            <p:nvPr/>
          </p:nvSpPr>
          <p:spPr>
            <a:xfrm>
              <a:off x="3208325" y="1160300"/>
              <a:ext cx="2520000" cy="3888692"/>
            </a:xfrm>
            <a:prstGeom prst="roundRect">
              <a:avLst>
                <a:gd name="adj" fmla="val 16667"/>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noProof="0" dirty="0">
                  <a:solidFill>
                    <a:srgbClr val="000000"/>
                  </a:solidFill>
                  <a:latin typeface="Arial Nova Cond" panose="020B0506020202020204" pitchFamily="34" charset="0"/>
                  <a:ea typeface="Arial"/>
                  <a:cs typeface="Arial"/>
                  <a:sym typeface="Arial"/>
                </a:rPr>
                <a:t>2 - RESERVOIR NETWORK</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0" name="Google Shape;70;g227f6219bd5_0_0">
              <a:extLst>
                <a:ext uri="{FF2B5EF4-FFF2-40B4-BE49-F238E27FC236}">
                  <a16:creationId xmlns:a16="http://schemas.microsoft.com/office/drawing/2014/main" id="{8768440D-F84E-BF1A-DD92-DE0D569F0529}"/>
                </a:ext>
              </a:extLst>
            </p:cNvPr>
            <p:cNvSpPr/>
            <p:nvPr/>
          </p:nvSpPr>
          <p:spPr>
            <a:xfrm>
              <a:off x="6091200" y="1159075"/>
              <a:ext cx="2520000" cy="3888692"/>
            </a:xfrm>
            <a:prstGeom prst="roundRect">
              <a:avLst>
                <a:gd name="adj" fmla="val 16667"/>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noProof="0" dirty="0">
                  <a:solidFill>
                    <a:srgbClr val="000000"/>
                  </a:solidFill>
                  <a:latin typeface="Arial Nova Cond" panose="020B0506020202020204" pitchFamily="34" charset="0"/>
                  <a:ea typeface="Arial"/>
                  <a:cs typeface="Arial"/>
                  <a:sym typeface="Arial"/>
                </a:rPr>
                <a:t>3 - SIMULATION</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3" name="Google Shape;72;g227f6219bd5_0_0">
              <a:extLst>
                <a:ext uri="{FF2B5EF4-FFF2-40B4-BE49-F238E27FC236}">
                  <a16:creationId xmlns:a16="http://schemas.microsoft.com/office/drawing/2014/main" id="{65B111D8-4A3D-D559-8117-EA2B19FFB6A8}"/>
                </a:ext>
              </a:extLst>
            </p:cNvPr>
            <p:cNvSpPr/>
            <p:nvPr/>
          </p:nvSpPr>
          <p:spPr>
            <a:xfrm>
              <a:off x="2594126" y="2379475"/>
              <a:ext cx="679200" cy="339600"/>
            </a:xfrm>
            <a:prstGeom prst="rightArrow">
              <a:avLst>
                <a:gd name="adj1" fmla="val 50000"/>
                <a:gd name="adj2" fmla="val 50000"/>
              </a:avLst>
            </a:prstGeom>
            <a:ln>
              <a:headEnd type="none" w="sm" len="sm"/>
              <a:tailEnd type="none" w="sm" len="sm"/>
            </a:ln>
          </p:spPr>
          <p:style>
            <a:lnRef idx="2">
              <a:schemeClr val="dk1">
                <a:shade val="15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4" name="Google Shape;73;g227f6219bd5_0_0">
              <a:extLst>
                <a:ext uri="{FF2B5EF4-FFF2-40B4-BE49-F238E27FC236}">
                  <a16:creationId xmlns:a16="http://schemas.microsoft.com/office/drawing/2014/main" id="{ADB3E123-339B-1F87-5059-47D440E01B5D}"/>
                </a:ext>
              </a:extLst>
            </p:cNvPr>
            <p:cNvSpPr/>
            <p:nvPr/>
          </p:nvSpPr>
          <p:spPr>
            <a:xfrm>
              <a:off x="5517370" y="2331470"/>
              <a:ext cx="679200" cy="339600"/>
            </a:xfrm>
            <a:prstGeom prst="rightArrow">
              <a:avLst>
                <a:gd name="adj1" fmla="val 50000"/>
                <a:gd name="adj2" fmla="val 50000"/>
              </a:avLst>
            </a:prstGeom>
            <a:ln>
              <a:headEnd type="none" w="sm" len="sm"/>
              <a:tailEnd type="none" w="sm" len="sm"/>
            </a:ln>
          </p:spPr>
          <p:style>
            <a:lnRef idx="2">
              <a:schemeClr val="dk1">
                <a:shade val="15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en-US" sz="1100" b="0" i="0" u="none" strike="noStrike" cap="none" noProof="0" dirty="0">
                <a:solidFill>
                  <a:srgbClr val="000000"/>
                </a:solidFill>
                <a:latin typeface="Arial Nova Cond" panose="020B0506020202020204" pitchFamily="34" charset="0"/>
                <a:ea typeface="Arial"/>
                <a:cs typeface="Arial"/>
                <a:sym typeface="Arial"/>
              </a:endParaRPr>
            </a:p>
          </p:txBody>
        </p:sp>
        <p:sp>
          <p:nvSpPr>
            <p:cNvPr id="15" name="Google Shape;69;g227f6219bd5_0_0">
              <a:extLst>
                <a:ext uri="{FF2B5EF4-FFF2-40B4-BE49-F238E27FC236}">
                  <a16:creationId xmlns:a16="http://schemas.microsoft.com/office/drawing/2014/main" id="{786A0428-0276-4DEF-A009-6F7D36A5052F}"/>
                </a:ext>
              </a:extLst>
            </p:cNvPr>
            <p:cNvSpPr/>
            <p:nvPr/>
          </p:nvSpPr>
          <p:spPr>
            <a:xfrm>
              <a:off x="3605175" y="3224972"/>
              <a:ext cx="5213375" cy="1620000"/>
            </a:xfrm>
            <a:prstGeom prst="snip1Rect">
              <a:avLst>
                <a:gd name="adj" fmla="val 16667"/>
              </a:avLst>
            </a:prstGeom>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1" i="0" u="none" strike="noStrike" cap="none" noProof="0" dirty="0">
                  <a:solidFill>
                    <a:srgbClr val="000000"/>
                  </a:solidFill>
                  <a:latin typeface="Arial Nova Cond" panose="020B0506020202020204" pitchFamily="34" charset="0"/>
                  <a:ea typeface="Arial"/>
                  <a:cs typeface="Arial"/>
                  <a:sym typeface="Arial"/>
                </a:rPr>
                <a:t>ALTERNATIVES</a:t>
              </a:r>
            </a:p>
          </p:txBody>
        </p:sp>
      </p:grpSp>
      <p:sp>
        <p:nvSpPr>
          <p:cNvPr id="16" name="Rectangle 15">
            <a:extLst>
              <a:ext uri="{FF2B5EF4-FFF2-40B4-BE49-F238E27FC236}">
                <a16:creationId xmlns:a16="http://schemas.microsoft.com/office/drawing/2014/main" id="{CA612C7E-D2F7-C642-69EA-3DFED88F6526}"/>
              </a:ext>
            </a:extLst>
          </p:cNvPr>
          <p:cNvSpPr/>
          <p:nvPr/>
        </p:nvSpPr>
        <p:spPr>
          <a:xfrm>
            <a:off x="7272471" y="1207422"/>
            <a:ext cx="1451749" cy="1563770"/>
          </a:xfrm>
          <a:prstGeom prst="rect">
            <a:avLst/>
          </a:prstGeom>
          <a:solidFill>
            <a:schemeClr val="lt1">
              <a:alpha val="90000"/>
            </a:schemeClr>
          </a:solidFill>
          <a:ln>
            <a:solidFill>
              <a:srgbClr val="FFFF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noProof="0" dirty="0">
              <a:latin typeface="Arial Nova Cond" panose="020B0506020202020204" pitchFamily="34" charset="0"/>
            </a:endParaRPr>
          </a:p>
        </p:txBody>
      </p:sp>
      <p:sp>
        <p:nvSpPr>
          <p:cNvPr id="18" name="Rectangle 17">
            <a:extLst>
              <a:ext uri="{FF2B5EF4-FFF2-40B4-BE49-F238E27FC236}">
                <a16:creationId xmlns:a16="http://schemas.microsoft.com/office/drawing/2014/main" id="{C9F9AECD-B23B-4CB0-76C6-54DA9E7E64DA}"/>
              </a:ext>
            </a:extLst>
          </p:cNvPr>
          <p:cNvSpPr/>
          <p:nvPr/>
        </p:nvSpPr>
        <p:spPr>
          <a:xfrm>
            <a:off x="4223488" y="1207422"/>
            <a:ext cx="1539820" cy="1563770"/>
          </a:xfrm>
          <a:prstGeom prst="rect">
            <a:avLst/>
          </a:prstGeom>
          <a:solidFill>
            <a:schemeClr val="lt1">
              <a:alpha val="90000"/>
            </a:schemeClr>
          </a:solidFill>
          <a:ln>
            <a:solidFill>
              <a:srgbClr val="FFFF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2285327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80ABB-C145-1112-EE18-C14E121AEFF2}"/>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B6268496-0684-1B09-A31E-01BA529F0374}"/>
              </a:ext>
            </a:extLst>
          </p:cNvPr>
          <p:cNvSpPr txBox="1"/>
          <p:nvPr/>
        </p:nvSpPr>
        <p:spPr>
          <a:xfrm>
            <a:off x="344213" y="635224"/>
            <a:ext cx="3448558" cy="4524315"/>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RESERVOIR NETWORK MODULE</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Swap to the Reservoir network module from the module toolbar</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New GUI</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It contains: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model schematic</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Elements with physical and operational data</a:t>
            </a:r>
          </a:p>
          <a:p>
            <a:pPr marL="1200150" lvl="2"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Reservoir</a:t>
            </a:r>
          </a:p>
          <a:p>
            <a:pPr marL="1200150" lvl="2"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Diverted Outlets</a:t>
            </a:r>
          </a:p>
          <a:p>
            <a:pPr marL="1200150" lvl="2"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Diversions</a:t>
            </a:r>
          </a:p>
          <a:p>
            <a:pPr marL="1200150" lvl="2"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Routing reaches</a:t>
            </a:r>
          </a:p>
          <a:p>
            <a:pPr marL="1200150" lvl="2"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Junctions</a:t>
            </a:r>
          </a:p>
        </p:txBody>
      </p:sp>
      <p:pic>
        <p:nvPicPr>
          <p:cNvPr id="8" name="Picture 7">
            <a:extLst>
              <a:ext uri="{FF2B5EF4-FFF2-40B4-BE49-F238E27FC236}">
                <a16:creationId xmlns:a16="http://schemas.microsoft.com/office/drawing/2014/main" id="{BF95719E-7681-D997-8592-998678FA06C4}"/>
              </a:ext>
            </a:extLst>
          </p:cNvPr>
          <p:cNvPicPr>
            <a:picLocks noChangeAspect="1"/>
          </p:cNvPicPr>
          <p:nvPr/>
        </p:nvPicPr>
        <p:blipFill>
          <a:blip r:embed="rId3"/>
          <a:stretch>
            <a:fillRect/>
          </a:stretch>
        </p:blipFill>
        <p:spPr>
          <a:xfrm>
            <a:off x="3792771" y="1272209"/>
            <a:ext cx="5123425" cy="3377257"/>
          </a:xfrm>
          <a:prstGeom prst="rect">
            <a:avLst/>
          </a:prstGeom>
        </p:spPr>
      </p:pic>
      <p:sp>
        <p:nvSpPr>
          <p:cNvPr id="6" name="Text Placeholder 1">
            <a:extLst>
              <a:ext uri="{FF2B5EF4-FFF2-40B4-BE49-F238E27FC236}">
                <a16:creationId xmlns:a16="http://schemas.microsoft.com/office/drawing/2014/main" id="{C65D6E46-0E5D-9307-3AE4-E11F028AF7C3}"/>
              </a:ext>
            </a:extLst>
          </p:cNvPr>
          <p:cNvSpPr>
            <a:spLocks noGrp="1"/>
          </p:cNvSpPr>
          <p:nvPr>
            <p:ph type="body" sz="quarter" idx="11"/>
          </p:nvPr>
        </p:nvSpPr>
        <p:spPr>
          <a:xfrm>
            <a:off x="228672" y="81896"/>
            <a:ext cx="7523408" cy="460375"/>
          </a:xfrm>
        </p:spPr>
        <p:txBody>
          <a:bodyPr/>
          <a:lstStyle/>
          <a:p>
            <a:r>
              <a:rPr lang="en-US" noProof="0" dirty="0"/>
              <a:t>4. </a:t>
            </a:r>
            <a:r>
              <a:rPr lang="en-US" noProof="0" dirty="0">
                <a:latin typeface="Arial Nova Cond" panose="020B0506020202020204" pitchFamily="34" charset="0"/>
              </a:rPr>
              <a:t>Reservoir Network module</a:t>
            </a:r>
          </a:p>
        </p:txBody>
      </p:sp>
    </p:spTree>
    <p:extLst>
      <p:ext uri="{BB962C8B-B14F-4D97-AF65-F5344CB8AC3E}">
        <p14:creationId xmlns:p14="http://schemas.microsoft.com/office/powerpoint/2010/main" val="2292360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E3E7-8AC2-584E-DB2A-8AB2114B28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351397-EEAE-AC23-F2D6-DAB71291DD0A}"/>
              </a:ext>
            </a:extLst>
          </p:cNvPr>
          <p:cNvPicPr>
            <a:picLocks noChangeAspect="1"/>
          </p:cNvPicPr>
          <p:nvPr/>
        </p:nvPicPr>
        <p:blipFill>
          <a:blip r:embed="rId3"/>
          <a:stretch>
            <a:fillRect/>
          </a:stretch>
        </p:blipFill>
        <p:spPr>
          <a:xfrm>
            <a:off x="7886700" y="0"/>
            <a:ext cx="1257300" cy="1295400"/>
          </a:xfrm>
          <a:prstGeom prst="rect">
            <a:avLst/>
          </a:prstGeom>
        </p:spPr>
      </p:pic>
      <p:sp>
        <p:nvSpPr>
          <p:cNvPr id="4" name="CasellaDiTesto 5">
            <a:extLst>
              <a:ext uri="{FF2B5EF4-FFF2-40B4-BE49-F238E27FC236}">
                <a16:creationId xmlns:a16="http://schemas.microsoft.com/office/drawing/2014/main" id="{93B16A04-9BB3-3A47-6545-BDB9A130DC00}"/>
              </a:ext>
            </a:extLst>
          </p:cNvPr>
          <p:cNvSpPr txBox="1"/>
          <p:nvPr/>
        </p:nvSpPr>
        <p:spPr>
          <a:xfrm>
            <a:off x="344213" y="1027591"/>
            <a:ext cx="3889857" cy="341632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a new network</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Network Menu -&gt; New. A dialog opens.</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Enter a name: “Existing” and a description.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Choose the base configuration: “</a:t>
            </a:r>
            <a:r>
              <a:rPr lang="en-US" noProof="0" dirty="0" err="1">
                <a:solidFill>
                  <a:srgbClr val="003E5E"/>
                </a:solidFill>
                <a:latin typeface="Arial Nova Cond" panose="020B0506020202020204" pitchFamily="34" charset="0"/>
                <a:cs typeface="Times New Roman" panose="02020603050405020304" pitchFamily="18" charset="0"/>
              </a:rPr>
              <a:t>ExistingConfiguration</a:t>
            </a:r>
            <a:r>
              <a:rPr lang="en-US" noProof="0" dirty="0">
                <a:solidFill>
                  <a:srgbClr val="003E5E"/>
                </a:solidFill>
                <a:latin typeface="Arial Nova Cond" panose="020B0506020202020204" pitchFamily="34" charset="0"/>
                <a:cs typeface="Times New Roman" panose="02020603050405020304" pitchFamily="18" charset="0"/>
              </a:rPr>
              <a:t>”.</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Click “NEW” to close the dialog</a:t>
            </a:r>
          </a:p>
          <a:p>
            <a:pPr marL="342900" indent="-342900">
              <a:buFont typeface="+mj-lt"/>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r>
              <a:rPr lang="en-US" noProof="0" dirty="0">
                <a:solidFill>
                  <a:srgbClr val="003E5E"/>
                </a:solidFill>
                <a:latin typeface="Arial Nova Cond" panose="020B0506020202020204" pitchFamily="34" charset="0"/>
                <a:cs typeface="Times New Roman" panose="02020603050405020304" pitchFamily="18" charset="0"/>
              </a:rPr>
              <a:t>Optional: You can start from scratch and create each element of the Network configuration system.</a:t>
            </a:r>
          </a:p>
        </p:txBody>
      </p:sp>
      <p:pic>
        <p:nvPicPr>
          <p:cNvPr id="5" name="Picture 4">
            <a:extLst>
              <a:ext uri="{FF2B5EF4-FFF2-40B4-BE49-F238E27FC236}">
                <a16:creationId xmlns:a16="http://schemas.microsoft.com/office/drawing/2014/main" id="{7A904B73-15D2-452B-C719-D1382925F9F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234070" y="1109458"/>
            <a:ext cx="4671392" cy="4114800"/>
          </a:xfrm>
          <a:prstGeom prst="rect">
            <a:avLst/>
          </a:prstGeom>
        </p:spPr>
      </p:pic>
      <p:sp>
        <p:nvSpPr>
          <p:cNvPr id="6" name="TextBox 5">
            <a:extLst>
              <a:ext uri="{FF2B5EF4-FFF2-40B4-BE49-F238E27FC236}">
                <a16:creationId xmlns:a16="http://schemas.microsoft.com/office/drawing/2014/main" id="{3429394D-20E3-DACD-D75A-0E842506CC89}"/>
              </a:ext>
            </a:extLst>
          </p:cNvPr>
          <p:cNvSpPr txBox="1"/>
          <p:nvPr/>
        </p:nvSpPr>
        <p:spPr>
          <a:xfrm>
            <a:off x="598716" y="4584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
        <p:nvSpPr>
          <p:cNvPr id="11" name="Text Placeholder 1">
            <a:extLst>
              <a:ext uri="{FF2B5EF4-FFF2-40B4-BE49-F238E27FC236}">
                <a16:creationId xmlns:a16="http://schemas.microsoft.com/office/drawing/2014/main" id="{58979C29-2F5A-1988-A59A-25AF20EF0ADE}"/>
              </a:ext>
            </a:extLst>
          </p:cNvPr>
          <p:cNvSpPr>
            <a:spLocks noGrp="1"/>
          </p:cNvSpPr>
          <p:nvPr>
            <p:ph type="body" sz="quarter" idx="11"/>
          </p:nvPr>
        </p:nvSpPr>
        <p:spPr>
          <a:xfrm>
            <a:off x="228600" y="82550"/>
            <a:ext cx="7523163" cy="460375"/>
          </a:xfrm>
        </p:spPr>
        <p:txBody>
          <a:bodyPr/>
          <a:lstStyle/>
          <a:p>
            <a:r>
              <a:rPr lang="en-US" noProof="0" dirty="0"/>
              <a:t>4. </a:t>
            </a:r>
            <a:r>
              <a:rPr lang="en-US" noProof="0" dirty="0">
                <a:latin typeface="Arial Nova Cond" panose="020B0506020202020204" pitchFamily="34" charset="0"/>
              </a:rPr>
              <a:t>Reservoir Network module</a:t>
            </a:r>
          </a:p>
        </p:txBody>
      </p:sp>
      <p:sp>
        <p:nvSpPr>
          <p:cNvPr id="14" name="Text Placeholder 13">
            <a:extLst>
              <a:ext uri="{FF2B5EF4-FFF2-40B4-BE49-F238E27FC236}">
                <a16:creationId xmlns:a16="http://schemas.microsoft.com/office/drawing/2014/main" id="{C2964E34-2BA1-74F7-A1BA-A07D55D78A81}"/>
              </a:ext>
            </a:extLst>
          </p:cNvPr>
          <p:cNvSpPr>
            <a:spLocks noGrp="1"/>
          </p:cNvSpPr>
          <p:nvPr>
            <p:ph type="body" sz="quarter" idx="12"/>
          </p:nvPr>
        </p:nvSpPr>
        <p:spPr/>
        <p:txBody>
          <a:bodyPr/>
          <a:lstStyle/>
          <a:p>
            <a:r>
              <a:rPr lang="en-US" noProof="0" dirty="0"/>
              <a:t>4.1 Create networks</a:t>
            </a:r>
          </a:p>
        </p:txBody>
      </p:sp>
    </p:spTree>
    <p:extLst>
      <p:ext uri="{BB962C8B-B14F-4D97-AF65-F5344CB8AC3E}">
        <p14:creationId xmlns:p14="http://schemas.microsoft.com/office/powerpoint/2010/main" val="238927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8BCB0-C104-A10A-7C20-AE84750DD22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290F890-9F99-EE94-302F-049BF41D8C41}"/>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9FD277F5-A5CA-016B-1070-EA8D1E63F509}"/>
              </a:ext>
            </a:extLst>
          </p:cNvPr>
          <p:cNvSpPr txBox="1"/>
          <p:nvPr/>
        </p:nvSpPr>
        <p:spPr>
          <a:xfrm>
            <a:off x="228672" y="954830"/>
            <a:ext cx="4384677" cy="2308324"/>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FLOOD CONTROL</a:t>
            </a:r>
          </a:p>
          <a:p>
            <a:r>
              <a:rPr lang="en-US" noProof="0" dirty="0">
                <a:solidFill>
                  <a:srgbClr val="003E5E"/>
                </a:solidFill>
                <a:latin typeface="Arial Nova Cond" panose="020B0506020202020204" pitchFamily="34" charset="0"/>
                <a:cs typeface="Times New Roman" panose="02020603050405020304" pitchFamily="18" charset="0"/>
              </a:rPr>
              <a:t>To reduce or minimize damages and to not endanger the dam, a reservoir must: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Release flood storage as quickly as possible (through spillways)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Let enough space in the flood control storage</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7E19C8F-8E85-1010-9105-20FA55977F8A}"/>
              </a:ext>
            </a:extLst>
          </p:cNvPr>
          <p:cNvPicPr>
            <a:picLocks noChangeAspect="1"/>
          </p:cNvPicPr>
          <p:nvPr/>
        </p:nvPicPr>
        <p:blipFill>
          <a:blip r:embed="rId3"/>
          <a:stretch>
            <a:fillRect/>
          </a:stretch>
        </p:blipFill>
        <p:spPr>
          <a:xfrm>
            <a:off x="4613349" y="604651"/>
            <a:ext cx="3917909" cy="4580091"/>
          </a:xfrm>
          <a:prstGeom prst="rect">
            <a:avLst/>
          </a:prstGeom>
        </p:spPr>
      </p:pic>
      <p:sp>
        <p:nvSpPr>
          <p:cNvPr id="7" name="Freeform: Shape 6">
            <a:extLst>
              <a:ext uri="{FF2B5EF4-FFF2-40B4-BE49-F238E27FC236}">
                <a16:creationId xmlns:a16="http://schemas.microsoft.com/office/drawing/2014/main" id="{1980F38E-E32D-D367-ACDD-C4C626CD8AFF}"/>
              </a:ext>
            </a:extLst>
          </p:cNvPr>
          <p:cNvSpPr/>
          <p:nvPr/>
        </p:nvSpPr>
        <p:spPr>
          <a:xfrm>
            <a:off x="4996206" y="1253765"/>
            <a:ext cx="2667786" cy="1753386"/>
          </a:xfrm>
          <a:custGeom>
            <a:avLst/>
            <a:gdLst>
              <a:gd name="connsiteX0" fmla="*/ 0 w 2667786"/>
              <a:gd name="connsiteY0" fmla="*/ 0 h 1753386"/>
              <a:gd name="connsiteX1" fmla="*/ 2667786 w 2667786"/>
              <a:gd name="connsiteY1" fmla="*/ 9427 h 1753386"/>
              <a:gd name="connsiteX2" fmla="*/ 2667786 w 2667786"/>
              <a:gd name="connsiteY2" fmla="*/ 1753386 h 1753386"/>
              <a:gd name="connsiteX3" fmla="*/ 2224726 w 2667786"/>
              <a:gd name="connsiteY3" fmla="*/ 1753386 h 1753386"/>
              <a:gd name="connsiteX4" fmla="*/ 2017336 w 2667786"/>
              <a:gd name="connsiteY4" fmla="*/ 1272619 h 1753386"/>
              <a:gd name="connsiteX5" fmla="*/ 1781666 w 2667786"/>
              <a:gd name="connsiteY5" fmla="*/ 867266 h 1753386"/>
              <a:gd name="connsiteX6" fmla="*/ 1545996 w 2667786"/>
              <a:gd name="connsiteY6" fmla="*/ 593889 h 1753386"/>
              <a:gd name="connsiteX7" fmla="*/ 1338606 w 2667786"/>
              <a:gd name="connsiteY7" fmla="*/ 593889 h 1753386"/>
              <a:gd name="connsiteX8" fmla="*/ 1159497 w 2667786"/>
              <a:gd name="connsiteY8" fmla="*/ 1074656 h 1753386"/>
              <a:gd name="connsiteX9" fmla="*/ 933254 w 2667786"/>
              <a:gd name="connsiteY9" fmla="*/ 1442301 h 1753386"/>
              <a:gd name="connsiteX10" fmla="*/ 697584 w 2667786"/>
              <a:gd name="connsiteY10" fmla="*/ 1753386 h 1753386"/>
              <a:gd name="connsiteX11" fmla="*/ 0 w 2667786"/>
              <a:gd name="connsiteY11" fmla="*/ 1743959 h 1753386"/>
              <a:gd name="connsiteX12" fmla="*/ 0 w 2667786"/>
              <a:gd name="connsiteY12" fmla="*/ 0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786" h="1753386">
                <a:moveTo>
                  <a:pt x="0" y="0"/>
                </a:moveTo>
                <a:lnTo>
                  <a:pt x="2667786" y="9427"/>
                </a:lnTo>
                <a:lnTo>
                  <a:pt x="2667786" y="1753386"/>
                </a:lnTo>
                <a:lnTo>
                  <a:pt x="2224726" y="1753386"/>
                </a:lnTo>
                <a:lnTo>
                  <a:pt x="2017336" y="1272619"/>
                </a:lnTo>
                <a:lnTo>
                  <a:pt x="1781666" y="867266"/>
                </a:lnTo>
                <a:lnTo>
                  <a:pt x="1545996" y="593889"/>
                </a:lnTo>
                <a:lnTo>
                  <a:pt x="1338606" y="593889"/>
                </a:lnTo>
                <a:lnTo>
                  <a:pt x="1159497" y="1074656"/>
                </a:lnTo>
                <a:lnTo>
                  <a:pt x="933254" y="1442301"/>
                </a:lnTo>
                <a:lnTo>
                  <a:pt x="697584" y="1753386"/>
                </a:lnTo>
                <a:lnTo>
                  <a:pt x="0" y="1743959"/>
                </a:lnTo>
                <a:cubicBezTo>
                  <a:pt x="3142" y="1159497"/>
                  <a:pt x="6285" y="575035"/>
                  <a:pt x="0" y="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latin typeface="Arial Nova Cond" panose="020B0506020202020204" pitchFamily="34" charset="0"/>
            </a:endParaRPr>
          </a:p>
        </p:txBody>
      </p:sp>
      <p:pic>
        <p:nvPicPr>
          <p:cNvPr id="9" name="Picture 8">
            <a:extLst>
              <a:ext uri="{FF2B5EF4-FFF2-40B4-BE49-F238E27FC236}">
                <a16:creationId xmlns:a16="http://schemas.microsoft.com/office/drawing/2014/main" id="{BE9D6BED-0F99-503D-B2AB-BE389679453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2742" y="3107954"/>
            <a:ext cx="3576401" cy="1997766"/>
          </a:xfrm>
          <a:prstGeom prst="rect">
            <a:avLst/>
          </a:prstGeom>
        </p:spPr>
      </p:pic>
      <p:sp>
        <p:nvSpPr>
          <p:cNvPr id="2" name="Text Placeholder 2">
            <a:extLst>
              <a:ext uri="{FF2B5EF4-FFF2-40B4-BE49-F238E27FC236}">
                <a16:creationId xmlns:a16="http://schemas.microsoft.com/office/drawing/2014/main" id="{33D06ECE-BF64-97B2-05F0-75AD74AF95DF}"/>
              </a:ext>
            </a:extLst>
          </p:cNvPr>
          <p:cNvSpPr>
            <a:spLocks noGrp="1"/>
          </p:cNvSpPr>
          <p:nvPr>
            <p:ph type="body" sz="quarter" idx="12"/>
          </p:nvPr>
        </p:nvSpPr>
        <p:spPr>
          <a:xfrm>
            <a:off x="228600" y="426541"/>
            <a:ext cx="7523408" cy="460375"/>
          </a:xfrm>
        </p:spPr>
        <p:txBody>
          <a:bodyPr/>
          <a:lstStyle/>
          <a:p>
            <a:r>
              <a:rPr lang="en-US" noProof="0" dirty="0"/>
              <a:t>1.1 Operational Goals by purpose</a:t>
            </a:r>
          </a:p>
        </p:txBody>
      </p:sp>
    </p:spTree>
    <p:extLst>
      <p:ext uri="{BB962C8B-B14F-4D97-AF65-F5344CB8AC3E}">
        <p14:creationId xmlns:p14="http://schemas.microsoft.com/office/powerpoint/2010/main" val="2274355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057B7-4B71-6DC3-E410-2492F2F095C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C6A7DC-3F46-936E-9BBF-0ABC7982409D}"/>
              </a:ext>
            </a:extLst>
          </p:cNvPr>
          <p:cNvPicPr>
            <a:picLocks noChangeAspect="1"/>
          </p:cNvPicPr>
          <p:nvPr/>
        </p:nvPicPr>
        <p:blipFill>
          <a:blip r:embed="rId3"/>
          <a:stretch>
            <a:fillRect/>
          </a:stretch>
        </p:blipFill>
        <p:spPr>
          <a:xfrm>
            <a:off x="7886700" y="0"/>
            <a:ext cx="1257300" cy="1295400"/>
          </a:xfrm>
          <a:prstGeom prst="rect">
            <a:avLst/>
          </a:prstGeom>
        </p:spPr>
      </p:pic>
      <p:sp>
        <p:nvSpPr>
          <p:cNvPr id="2" name="Text Placeholder 1">
            <a:extLst>
              <a:ext uri="{FF2B5EF4-FFF2-40B4-BE49-F238E27FC236}">
                <a16:creationId xmlns:a16="http://schemas.microsoft.com/office/drawing/2014/main" id="{304A6B3B-FE07-4F99-8F4C-C3A593371D24}"/>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CasellaDiTesto 5">
            <a:extLst>
              <a:ext uri="{FF2B5EF4-FFF2-40B4-BE49-F238E27FC236}">
                <a16:creationId xmlns:a16="http://schemas.microsoft.com/office/drawing/2014/main" id="{50B59FCE-ECC8-E784-1C80-0B2ACCDADA85}"/>
              </a:ext>
            </a:extLst>
          </p:cNvPr>
          <p:cNvSpPr txBox="1"/>
          <p:nvPr/>
        </p:nvSpPr>
        <p:spPr>
          <a:xfrm>
            <a:off x="287586" y="1295400"/>
            <a:ext cx="3889857" cy="923330"/>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create the Future network</a:t>
            </a:r>
          </a:p>
          <a:p>
            <a:r>
              <a:rPr lang="en-US" noProof="0" dirty="0">
                <a:solidFill>
                  <a:srgbClr val="003E5E"/>
                </a:solidFill>
                <a:latin typeface="Arial Nova Cond" panose="020B0506020202020204" pitchFamily="34" charset="0"/>
                <a:cs typeface="Times New Roman" panose="02020603050405020304" pitchFamily="18" charset="0"/>
              </a:rPr>
              <a:t>Create a network called “Future” starting from the </a:t>
            </a:r>
            <a:r>
              <a:rPr lang="en-US" noProof="0" dirty="0" err="1">
                <a:solidFill>
                  <a:srgbClr val="003E5E"/>
                </a:solidFill>
                <a:latin typeface="Arial Nova Cond" panose="020B0506020202020204" pitchFamily="34" charset="0"/>
                <a:cs typeface="Times New Roman" panose="02020603050405020304" pitchFamily="18" charset="0"/>
              </a:rPr>
              <a:t>FutureConfiguration</a:t>
            </a: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7ED0A5D-9C7C-6595-6FB6-245CC64CA7CF}"/>
              </a:ext>
            </a:extLst>
          </p:cNvPr>
          <p:cNvSpPr txBox="1"/>
          <p:nvPr/>
        </p:nvSpPr>
        <p:spPr>
          <a:xfrm>
            <a:off x="598716" y="458458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7" name="Picture 6">
            <a:extLst>
              <a:ext uri="{FF2B5EF4-FFF2-40B4-BE49-F238E27FC236}">
                <a16:creationId xmlns:a16="http://schemas.microsoft.com/office/drawing/2014/main" id="{B1215C9F-3DC3-5A2B-01D3-C0F370AD562B}"/>
              </a:ext>
            </a:extLst>
          </p:cNvPr>
          <p:cNvPicPr>
            <a:picLocks noChangeAspect="1"/>
          </p:cNvPicPr>
          <p:nvPr/>
        </p:nvPicPr>
        <p:blipFill>
          <a:blip r:embed="rId4"/>
          <a:stretch>
            <a:fillRect/>
          </a:stretch>
        </p:blipFill>
        <p:spPr>
          <a:xfrm>
            <a:off x="4358043" y="1056276"/>
            <a:ext cx="4014627" cy="3602448"/>
          </a:xfrm>
          <a:prstGeom prst="rect">
            <a:avLst/>
          </a:prstGeom>
        </p:spPr>
      </p:pic>
      <p:sp>
        <p:nvSpPr>
          <p:cNvPr id="5" name="Text Placeholder 7">
            <a:extLst>
              <a:ext uri="{FF2B5EF4-FFF2-40B4-BE49-F238E27FC236}">
                <a16:creationId xmlns:a16="http://schemas.microsoft.com/office/drawing/2014/main" id="{B2D3B456-EE1C-0617-105F-62CE65E9DB6E}"/>
              </a:ext>
            </a:extLst>
          </p:cNvPr>
          <p:cNvSpPr>
            <a:spLocks noGrp="1"/>
          </p:cNvSpPr>
          <p:nvPr>
            <p:ph type="body" sz="quarter" idx="12"/>
          </p:nvPr>
        </p:nvSpPr>
        <p:spPr>
          <a:xfrm>
            <a:off x="228600" y="426541"/>
            <a:ext cx="7523408" cy="460375"/>
          </a:xfrm>
        </p:spPr>
        <p:txBody>
          <a:bodyPr/>
          <a:lstStyle/>
          <a:p>
            <a:r>
              <a:rPr lang="en-US" noProof="0" dirty="0"/>
              <a:t>4.1 Create networks</a:t>
            </a:r>
          </a:p>
        </p:txBody>
      </p:sp>
    </p:spTree>
    <p:extLst>
      <p:ext uri="{BB962C8B-B14F-4D97-AF65-F5344CB8AC3E}">
        <p14:creationId xmlns:p14="http://schemas.microsoft.com/office/powerpoint/2010/main" val="436095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F135-FD38-5629-4412-03BC172B07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A73725F-16E5-0D7A-2275-FAF84F3B0366}"/>
              </a:ext>
            </a:extLst>
          </p:cNvPr>
          <p:cNvPicPr>
            <a:picLocks noChangeAspect="1"/>
          </p:cNvPicPr>
          <p:nvPr/>
        </p:nvPicPr>
        <p:blipFill>
          <a:blip r:embed="rId3"/>
          <a:stretch>
            <a:fillRect/>
          </a:stretch>
        </p:blipFill>
        <p:spPr>
          <a:xfrm>
            <a:off x="7886700" y="0"/>
            <a:ext cx="1257300" cy="1295400"/>
          </a:xfrm>
          <a:prstGeom prst="rect">
            <a:avLst/>
          </a:prstGeom>
        </p:spPr>
      </p:pic>
      <p:sp>
        <p:nvSpPr>
          <p:cNvPr id="9" name="TextBox 8">
            <a:extLst>
              <a:ext uri="{FF2B5EF4-FFF2-40B4-BE49-F238E27FC236}">
                <a16:creationId xmlns:a16="http://schemas.microsoft.com/office/drawing/2014/main" id="{8C535CB8-5BFD-7CDE-8674-399B7BDEAAEE}"/>
              </a:ext>
            </a:extLst>
          </p:cNvPr>
          <p:cNvSpPr txBox="1"/>
          <p:nvPr/>
        </p:nvSpPr>
        <p:spPr>
          <a:xfrm>
            <a:off x="503206" y="1940455"/>
            <a:ext cx="4681520" cy="313932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Go to the Existing Network (network – open)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Reach tool</a:t>
            </a:r>
          </a:p>
          <a:p>
            <a:pPr marL="342900" indent="-342900" algn="l">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Point to the upstream junction</a:t>
            </a:r>
          </a:p>
          <a:p>
            <a:pPr marL="342900" indent="-342900" algn="l">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Hold down the Ctrl key and click on the US junction to start the upstream end of the reach.</a:t>
            </a:r>
          </a:p>
          <a:p>
            <a:pPr marL="342900" indent="-342900" algn="l">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Release the Ctrl key and move the mouse pointer along the stream alignment, then click on the DS junction.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Let the default name or rename it, OK.</a:t>
            </a:r>
          </a:p>
        </p:txBody>
      </p:sp>
      <p:sp>
        <p:nvSpPr>
          <p:cNvPr id="2" name="Text Placeholder 1">
            <a:extLst>
              <a:ext uri="{FF2B5EF4-FFF2-40B4-BE49-F238E27FC236}">
                <a16:creationId xmlns:a16="http://schemas.microsoft.com/office/drawing/2014/main" id="{FC5B40F9-6F14-0549-271E-424422E8411C}"/>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CasellaDiTesto 5">
            <a:extLst>
              <a:ext uri="{FF2B5EF4-FFF2-40B4-BE49-F238E27FC236}">
                <a16:creationId xmlns:a16="http://schemas.microsoft.com/office/drawing/2014/main" id="{F4EF7F3B-4717-512D-F06F-1A250B3B0836}"/>
              </a:ext>
            </a:extLst>
          </p:cNvPr>
          <p:cNvSpPr txBox="1"/>
          <p:nvPr/>
        </p:nvSpPr>
        <p:spPr>
          <a:xfrm>
            <a:off x="1743926" y="789489"/>
            <a:ext cx="3724103" cy="1477328"/>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ROUTING REACHES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Connectivity between elements (reservoirs, junctions, diversions)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From US to DS</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B6A95D7-A08F-219E-B13C-56CA00CABD31}"/>
              </a:ext>
            </a:extLst>
          </p:cNvPr>
          <p:cNvSpPr txBox="1"/>
          <p:nvPr/>
        </p:nvSpPr>
        <p:spPr>
          <a:xfrm>
            <a:off x="4771221" y="4606052"/>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11" name="Picture 10">
            <a:extLst>
              <a:ext uri="{FF2B5EF4-FFF2-40B4-BE49-F238E27FC236}">
                <a16:creationId xmlns:a16="http://schemas.microsoft.com/office/drawing/2014/main" id="{4D4C90B3-D7E1-A0A1-7A81-F8E04109BED6}"/>
              </a:ext>
            </a:extLst>
          </p:cNvPr>
          <p:cNvPicPr>
            <a:picLocks noChangeAspect="1"/>
          </p:cNvPicPr>
          <p:nvPr/>
        </p:nvPicPr>
        <p:blipFill>
          <a:blip r:embed="rId4"/>
          <a:stretch>
            <a:fillRect/>
          </a:stretch>
        </p:blipFill>
        <p:spPr>
          <a:xfrm>
            <a:off x="219903" y="2422647"/>
            <a:ext cx="381000" cy="428625"/>
          </a:xfrm>
          <a:prstGeom prst="rect">
            <a:avLst/>
          </a:prstGeom>
        </p:spPr>
      </p:pic>
      <p:pic>
        <p:nvPicPr>
          <p:cNvPr id="13" name="Picture 12">
            <a:extLst>
              <a:ext uri="{FF2B5EF4-FFF2-40B4-BE49-F238E27FC236}">
                <a16:creationId xmlns:a16="http://schemas.microsoft.com/office/drawing/2014/main" id="{DBC7FA6B-209D-C68A-FFAA-B347ABD1844A}"/>
              </a:ext>
            </a:extLst>
          </p:cNvPr>
          <p:cNvPicPr>
            <a:picLocks noChangeAspect="1"/>
          </p:cNvPicPr>
          <p:nvPr/>
        </p:nvPicPr>
        <p:blipFill>
          <a:blip r:embed="rId5"/>
          <a:srcRect r="9052"/>
          <a:stretch/>
        </p:blipFill>
        <p:spPr>
          <a:xfrm>
            <a:off x="5075686" y="1940939"/>
            <a:ext cx="3901616" cy="2665113"/>
          </a:xfrm>
          <a:prstGeom prst="rect">
            <a:avLst/>
          </a:prstGeom>
          <a:ln>
            <a:solidFill>
              <a:schemeClr val="bg2">
                <a:lumMod val="75000"/>
              </a:schemeClr>
            </a:solidFill>
          </a:ln>
        </p:spPr>
      </p:pic>
      <p:pic>
        <p:nvPicPr>
          <p:cNvPr id="15" name="Picture 14">
            <a:extLst>
              <a:ext uri="{FF2B5EF4-FFF2-40B4-BE49-F238E27FC236}">
                <a16:creationId xmlns:a16="http://schemas.microsoft.com/office/drawing/2014/main" id="{AC92A423-5E05-D87A-C49B-582A0167620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184726" y="732744"/>
            <a:ext cx="2912158" cy="1546764"/>
          </a:xfrm>
          <a:prstGeom prst="rect">
            <a:avLst/>
          </a:prstGeom>
          <a:ln>
            <a:solidFill>
              <a:schemeClr val="bg2">
                <a:lumMod val="75000"/>
              </a:schemeClr>
            </a:solidFill>
          </a:ln>
        </p:spPr>
      </p:pic>
      <p:sp>
        <p:nvSpPr>
          <p:cNvPr id="8" name="Text Placeholder 7">
            <a:extLst>
              <a:ext uri="{FF2B5EF4-FFF2-40B4-BE49-F238E27FC236}">
                <a16:creationId xmlns:a16="http://schemas.microsoft.com/office/drawing/2014/main" id="{6E94C3B5-9C22-ED10-3ED2-C27F10545748}"/>
              </a:ext>
            </a:extLst>
          </p:cNvPr>
          <p:cNvSpPr>
            <a:spLocks noGrp="1"/>
          </p:cNvSpPr>
          <p:nvPr>
            <p:ph type="body" sz="quarter" idx="12"/>
          </p:nvPr>
        </p:nvSpPr>
        <p:spPr>
          <a:xfrm>
            <a:off x="228600" y="426541"/>
            <a:ext cx="7523408" cy="460375"/>
          </a:xfrm>
        </p:spPr>
        <p:txBody>
          <a:bodyPr/>
          <a:lstStyle/>
          <a:p>
            <a:r>
              <a:rPr lang="en-US" noProof="0" dirty="0"/>
              <a:t>4.2 Routing reaches</a:t>
            </a:r>
          </a:p>
        </p:txBody>
      </p:sp>
    </p:spTree>
    <p:extLst>
      <p:ext uri="{BB962C8B-B14F-4D97-AF65-F5344CB8AC3E}">
        <p14:creationId xmlns:p14="http://schemas.microsoft.com/office/powerpoint/2010/main" val="247796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C93AC-35D3-4E20-280A-B67EE6465A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459B6F-BE41-EF92-CA94-569F760C62C5}"/>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8" name="Picture 7">
            <a:extLst>
              <a:ext uri="{FF2B5EF4-FFF2-40B4-BE49-F238E27FC236}">
                <a16:creationId xmlns:a16="http://schemas.microsoft.com/office/drawing/2014/main" id="{2F1D18D0-3173-6B9D-E6C2-6DE2E5AB0EA9}"/>
              </a:ext>
            </a:extLst>
          </p:cNvPr>
          <p:cNvPicPr>
            <a:picLocks noChangeAspect="1"/>
          </p:cNvPicPr>
          <p:nvPr/>
        </p:nvPicPr>
        <p:blipFill>
          <a:blip r:embed="rId3"/>
          <a:stretch>
            <a:fillRect/>
          </a:stretch>
        </p:blipFill>
        <p:spPr>
          <a:xfrm>
            <a:off x="2690603" y="1387078"/>
            <a:ext cx="394654" cy="1587014"/>
          </a:xfrm>
          <a:prstGeom prst="rect">
            <a:avLst/>
          </a:prstGeom>
        </p:spPr>
      </p:pic>
      <p:sp>
        <p:nvSpPr>
          <p:cNvPr id="10" name="Rectangle 1">
            <a:extLst>
              <a:ext uri="{FF2B5EF4-FFF2-40B4-BE49-F238E27FC236}">
                <a16:creationId xmlns:a16="http://schemas.microsoft.com/office/drawing/2014/main" id="{9059332D-A348-8D7B-C8B5-B1F02FE4923A}"/>
              </a:ext>
            </a:extLst>
          </p:cNvPr>
          <p:cNvSpPr>
            <a:spLocks noChangeArrowheads="1"/>
          </p:cNvSpPr>
          <p:nvPr/>
        </p:nvSpPr>
        <p:spPr bwMode="auto">
          <a:xfrm rot="10800000" flipV="1">
            <a:off x="2801161" y="2525231"/>
            <a:ext cx="6342838" cy="2554545"/>
          </a:xfrm>
          <a:prstGeom prst="rect">
            <a:avLst/>
          </a:prstGeom>
          <a:noFill/>
        </p:spPr>
        <p:txBody>
          <a:bodyPr wrap="square">
            <a:spAutoFit/>
          </a:bodyPr>
          <a:lstStyle/>
          <a:p>
            <a:endParaRPr lang="en-US" sz="2000" b="1" i="1" noProof="0" dirty="0">
              <a:solidFill>
                <a:srgbClr val="003E5E"/>
              </a:solidFill>
              <a:latin typeface="Arial Nova Cond" panose="020B0506020202020204" pitchFamily="34" charset="0"/>
              <a:cs typeface="Times New Roman" panose="02020603050405020304" pitchFamily="18" charset="0"/>
            </a:endParaRP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From the Map Display</a:t>
            </a: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Using either the Pointer Tool         or the specific element's Tool         , </a:t>
            </a: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right-click on the element in the Map Display area and select Edit or</a:t>
            </a: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Double left click </a:t>
            </a:r>
          </a:p>
          <a:p>
            <a:endParaRPr lang="en-US" sz="2000" b="1" i="1" noProof="0" dirty="0">
              <a:solidFill>
                <a:srgbClr val="003E5E"/>
              </a:solidFill>
              <a:latin typeface="Arial Nova Cond" panose="020B0506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E4295B61-2047-10A4-EF32-E7763B81D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364" y="3087817"/>
            <a:ext cx="480891" cy="3815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F409D5C-3EE0-8137-1470-6F17C3B11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116386" y="3469322"/>
            <a:ext cx="498143" cy="3815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AAE52E-183F-071F-FF93-8D370A79D40D}"/>
              </a:ext>
            </a:extLst>
          </p:cNvPr>
          <p:cNvSpPr txBox="1"/>
          <p:nvPr/>
        </p:nvSpPr>
        <p:spPr>
          <a:xfrm>
            <a:off x="6340373" y="779119"/>
            <a:ext cx="2474259" cy="584775"/>
          </a:xfrm>
          <a:prstGeom prst="rect">
            <a:avLst/>
          </a:prstGeom>
          <a:noFill/>
        </p:spPr>
        <p:txBody>
          <a:bodyPr wrap="square">
            <a:spAutoFit/>
          </a:bodyPr>
          <a:lstStyle/>
          <a:p>
            <a:pPr algn="r"/>
            <a:r>
              <a:rPr lang="en-US" sz="3200" b="1" i="1" noProof="0" dirty="0">
                <a:solidFill>
                  <a:srgbClr val="003E5E"/>
                </a:solidFill>
                <a:latin typeface="Arial Nova Cond" panose="020B0506020202020204" pitchFamily="34" charset="0"/>
                <a:cs typeface="Times New Roman" panose="02020603050405020304" pitchFamily="18" charset="0"/>
              </a:rPr>
              <a:t>JUNCTIONS</a:t>
            </a:r>
            <a:endParaRPr lang="en-US" sz="3200" noProof="0" dirty="0">
              <a:latin typeface="Arial Nova Cond" panose="020B0506020202020204" pitchFamily="34" charset="0"/>
            </a:endParaRPr>
          </a:p>
        </p:txBody>
      </p:sp>
      <p:sp>
        <p:nvSpPr>
          <p:cNvPr id="3" name="Text Placeholder 7">
            <a:extLst>
              <a:ext uri="{FF2B5EF4-FFF2-40B4-BE49-F238E27FC236}">
                <a16:creationId xmlns:a16="http://schemas.microsoft.com/office/drawing/2014/main" id="{38494CD1-8262-1297-D820-A12F1E801C98}"/>
              </a:ext>
            </a:extLst>
          </p:cNvPr>
          <p:cNvSpPr>
            <a:spLocks noGrp="1"/>
          </p:cNvSpPr>
          <p:nvPr>
            <p:ph type="body" sz="quarter" idx="12"/>
          </p:nvPr>
        </p:nvSpPr>
        <p:spPr>
          <a:xfrm>
            <a:off x="228600" y="426541"/>
            <a:ext cx="7523408" cy="460375"/>
          </a:xfrm>
        </p:spPr>
        <p:txBody>
          <a:bodyPr/>
          <a:lstStyle/>
          <a:p>
            <a:r>
              <a:rPr lang="en-US" noProof="0" dirty="0"/>
              <a:t>4.2 Element properties: junctions</a:t>
            </a:r>
          </a:p>
        </p:txBody>
      </p:sp>
      <p:sp>
        <p:nvSpPr>
          <p:cNvPr id="6" name="CasellaDiTesto 5">
            <a:extLst>
              <a:ext uri="{FF2B5EF4-FFF2-40B4-BE49-F238E27FC236}">
                <a16:creationId xmlns:a16="http://schemas.microsoft.com/office/drawing/2014/main" id="{31A554DA-F254-06D7-7EE8-68A773C9CBCE}"/>
              </a:ext>
            </a:extLst>
          </p:cNvPr>
          <p:cNvSpPr txBox="1"/>
          <p:nvPr/>
        </p:nvSpPr>
        <p:spPr>
          <a:xfrm>
            <a:off x="258693" y="1164922"/>
            <a:ext cx="3724103" cy="2031325"/>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elements are:</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Reservoirs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Diversions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Reaches</a:t>
            </a:r>
          </a:p>
          <a:p>
            <a:pPr marL="742950" lvl="1" indent="-285750">
              <a:buFont typeface="Arial" panose="020B0604020202020204" pitchFamily="34" charset="0"/>
              <a:buChar char="•"/>
            </a:pPr>
            <a:r>
              <a:rPr lang="en-US" noProof="0" dirty="0">
                <a:solidFill>
                  <a:srgbClr val="003E5E"/>
                </a:solidFill>
                <a:highlight>
                  <a:srgbClr val="CFD8D7"/>
                </a:highlight>
                <a:latin typeface="Arial Nova Cond" panose="020B0506020202020204" pitchFamily="34" charset="0"/>
                <a:cs typeface="Times New Roman" panose="02020603050405020304" pitchFamily="18" charset="0"/>
              </a:rPr>
              <a:t>Junctions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Diverted Outlets</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Tree>
    <p:extLst>
      <p:ext uri="{BB962C8B-B14F-4D97-AF65-F5344CB8AC3E}">
        <p14:creationId xmlns:p14="http://schemas.microsoft.com/office/powerpoint/2010/main" val="1888186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899-ED33-05AB-9CD2-669D0B01D782}"/>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47EFE88C-C17D-3030-B472-BA7F2A411BB9}"/>
              </a:ext>
            </a:extLst>
          </p:cNvPr>
          <p:cNvSpPr txBox="1"/>
          <p:nvPr/>
        </p:nvSpPr>
        <p:spPr>
          <a:xfrm>
            <a:off x="228528" y="889396"/>
            <a:ext cx="3541439" cy="4247317"/>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 data:</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Info</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Local Flow</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Rating Curve, and</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Observed Data.</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r>
              <a:rPr lang="en-US" b="1" noProof="0" dirty="0">
                <a:solidFill>
                  <a:srgbClr val="003E5E"/>
                </a:solidFill>
                <a:latin typeface="Arial Nova Cond" panose="020B0506020202020204" pitchFamily="34" charset="0"/>
                <a:cs typeface="Times New Roman" panose="02020603050405020304" pitchFamily="18" charset="0"/>
              </a:rPr>
              <a:t>LOCAL FLOW</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You must identify al least one inflow at each headwater junction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Inflow at other junction are optional</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Each inflow is identified by a unique Name and Factor</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18DA384-96DE-3110-BD5B-B1E0281B1CE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11" name="Picture 10">
            <a:extLst>
              <a:ext uri="{FF2B5EF4-FFF2-40B4-BE49-F238E27FC236}">
                <a16:creationId xmlns:a16="http://schemas.microsoft.com/office/drawing/2014/main" id="{A5493D30-0507-9A17-3567-F2F32576A6F3}"/>
              </a:ext>
            </a:extLst>
          </p:cNvPr>
          <p:cNvPicPr>
            <a:picLocks noChangeAspect="1"/>
          </p:cNvPicPr>
          <p:nvPr/>
        </p:nvPicPr>
        <p:blipFill>
          <a:blip r:embed="rId3"/>
          <a:stretch>
            <a:fillRect/>
          </a:stretch>
        </p:blipFill>
        <p:spPr>
          <a:xfrm>
            <a:off x="3885652" y="1034786"/>
            <a:ext cx="4914135" cy="3956538"/>
          </a:xfrm>
          <a:prstGeom prst="rect">
            <a:avLst/>
          </a:prstGeom>
        </p:spPr>
      </p:pic>
      <p:sp>
        <p:nvSpPr>
          <p:cNvPr id="3" name="Text Placeholder 7">
            <a:extLst>
              <a:ext uri="{FF2B5EF4-FFF2-40B4-BE49-F238E27FC236}">
                <a16:creationId xmlns:a16="http://schemas.microsoft.com/office/drawing/2014/main" id="{006F31B1-788C-66C9-8C0E-CCDB59243F19}"/>
              </a:ext>
            </a:extLst>
          </p:cNvPr>
          <p:cNvSpPr>
            <a:spLocks noGrp="1"/>
          </p:cNvSpPr>
          <p:nvPr>
            <p:ph type="body" sz="quarter" idx="12"/>
          </p:nvPr>
        </p:nvSpPr>
        <p:spPr>
          <a:xfrm>
            <a:off x="228600" y="426541"/>
            <a:ext cx="7523408" cy="460375"/>
          </a:xfrm>
        </p:spPr>
        <p:txBody>
          <a:bodyPr/>
          <a:lstStyle/>
          <a:p>
            <a:r>
              <a:rPr lang="en-US" noProof="0" dirty="0"/>
              <a:t>4.3 Element properties: junctions</a:t>
            </a:r>
          </a:p>
        </p:txBody>
      </p:sp>
    </p:spTree>
    <p:extLst>
      <p:ext uri="{BB962C8B-B14F-4D97-AF65-F5344CB8AC3E}">
        <p14:creationId xmlns:p14="http://schemas.microsoft.com/office/powerpoint/2010/main" val="449085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706F1-9587-673E-1031-4D2FA55C49D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CE79768-2B6B-FC91-8CE3-9B262ABA6D26}"/>
              </a:ext>
            </a:extLst>
          </p:cNvPr>
          <p:cNvPicPr>
            <a:picLocks noChangeAspect="1"/>
          </p:cNvPicPr>
          <p:nvPr/>
        </p:nvPicPr>
        <p:blipFill>
          <a:blip r:embed="rId3"/>
          <a:stretch>
            <a:fillRect/>
          </a:stretch>
        </p:blipFill>
        <p:spPr>
          <a:xfrm>
            <a:off x="2485113" y="895096"/>
            <a:ext cx="5546473" cy="3924808"/>
          </a:xfrm>
          <a:prstGeom prst="rect">
            <a:avLst/>
          </a:prstGeom>
        </p:spPr>
      </p:pic>
      <p:sp>
        <p:nvSpPr>
          <p:cNvPr id="2" name="Text Placeholder 1">
            <a:extLst>
              <a:ext uri="{FF2B5EF4-FFF2-40B4-BE49-F238E27FC236}">
                <a16:creationId xmlns:a16="http://schemas.microsoft.com/office/drawing/2014/main" id="{959DBE10-8027-5AAF-F543-3A758F597F70}"/>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7" name="TextBox 6">
            <a:extLst>
              <a:ext uri="{FF2B5EF4-FFF2-40B4-BE49-F238E27FC236}">
                <a16:creationId xmlns:a16="http://schemas.microsoft.com/office/drawing/2014/main" id="{E57EEA0B-8446-ED4F-2B08-ED0D6626CCB0}"/>
              </a:ext>
            </a:extLst>
          </p:cNvPr>
          <p:cNvSpPr txBox="1"/>
          <p:nvPr/>
        </p:nvSpPr>
        <p:spPr>
          <a:xfrm>
            <a:off x="344213" y="2491246"/>
            <a:ext cx="3005661" cy="175432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Add </a:t>
            </a:r>
            <a:r>
              <a:rPr lang="en-US" b="1" noProof="0" dirty="0">
                <a:solidFill>
                  <a:srgbClr val="003E5E"/>
                </a:solidFill>
                <a:latin typeface="Arial Nova Cond" panose="020B0506020202020204" pitchFamily="34" charset="0"/>
                <a:cs typeface="Times New Roman" panose="02020603050405020304" pitchFamily="18" charset="0"/>
              </a:rPr>
              <a:t>inflow</a:t>
            </a:r>
            <a:r>
              <a:rPr lang="en-US" noProof="0" dirty="0">
                <a:solidFill>
                  <a:srgbClr val="003E5E"/>
                </a:solidFill>
                <a:latin typeface="Arial Nova Cond" panose="020B0506020202020204" pitchFamily="34" charset="0"/>
                <a:cs typeface="Times New Roman" panose="02020603050405020304" pitchFamily="18" charset="0"/>
              </a:rPr>
              <a:t> to the junctions highlighted in the figure </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When you add an inflow, a white halo appears around the junction </a:t>
            </a:r>
          </a:p>
        </p:txBody>
      </p:sp>
      <p:sp>
        <p:nvSpPr>
          <p:cNvPr id="6" name="TextBox 5">
            <a:extLst>
              <a:ext uri="{FF2B5EF4-FFF2-40B4-BE49-F238E27FC236}">
                <a16:creationId xmlns:a16="http://schemas.microsoft.com/office/drawing/2014/main" id="{2611E091-5CE6-5430-B847-3A79F8DB2CCD}"/>
              </a:ext>
            </a:extLst>
          </p:cNvPr>
          <p:cNvSpPr txBox="1"/>
          <p:nvPr/>
        </p:nvSpPr>
        <p:spPr>
          <a:xfrm>
            <a:off x="5630771" y="4617106"/>
            <a:ext cx="150797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noProof="0" dirty="0">
                <a:latin typeface="Arial Nova Cond" panose="020B0506020202020204" pitchFamily="34" charset="0"/>
              </a:rPr>
              <a:t>TekezeInflow1</a:t>
            </a:r>
          </a:p>
          <a:p>
            <a:r>
              <a:rPr lang="en-US" noProof="0" dirty="0">
                <a:latin typeface="Arial Nova Cond" panose="020B0506020202020204" pitchFamily="34" charset="0"/>
              </a:rPr>
              <a:t>Factor: 1</a:t>
            </a:r>
          </a:p>
        </p:txBody>
      </p:sp>
      <p:sp>
        <p:nvSpPr>
          <p:cNvPr id="8" name="TextBox 7">
            <a:extLst>
              <a:ext uri="{FF2B5EF4-FFF2-40B4-BE49-F238E27FC236}">
                <a16:creationId xmlns:a16="http://schemas.microsoft.com/office/drawing/2014/main" id="{8B17301B-9E26-D059-B2CA-8B52EA357E97}"/>
              </a:ext>
            </a:extLst>
          </p:cNvPr>
          <p:cNvSpPr txBox="1"/>
          <p:nvPr/>
        </p:nvSpPr>
        <p:spPr>
          <a:xfrm>
            <a:off x="7636023" y="4414308"/>
            <a:ext cx="1507977"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noProof="0" dirty="0">
                <a:latin typeface="Arial Nova Cond" panose="020B0506020202020204" pitchFamily="34" charset="0"/>
              </a:rPr>
              <a:t>TekezeInflow2</a:t>
            </a:r>
          </a:p>
          <a:p>
            <a:r>
              <a:rPr lang="en-US" noProof="0" dirty="0">
                <a:latin typeface="Arial Nova Cond" panose="020B0506020202020204" pitchFamily="34" charset="0"/>
              </a:rPr>
              <a:t>Factor: 1</a:t>
            </a:r>
          </a:p>
        </p:txBody>
      </p:sp>
      <p:sp>
        <p:nvSpPr>
          <p:cNvPr id="12" name="TextBox 11">
            <a:extLst>
              <a:ext uri="{FF2B5EF4-FFF2-40B4-BE49-F238E27FC236}">
                <a16:creationId xmlns:a16="http://schemas.microsoft.com/office/drawing/2014/main" id="{82D00BC5-0324-4CFC-52A3-17F8169506D7}"/>
              </a:ext>
            </a:extLst>
          </p:cNvPr>
          <p:cNvSpPr txBox="1"/>
          <p:nvPr/>
        </p:nvSpPr>
        <p:spPr>
          <a:xfrm>
            <a:off x="4624053" y="2857500"/>
            <a:ext cx="183351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noProof="0" dirty="0" err="1">
                <a:latin typeface="Arial Nova Cond" panose="020B0506020202020204" pitchFamily="34" charset="0"/>
              </a:rPr>
              <a:t>EmbamadreInflow</a:t>
            </a:r>
            <a:endParaRPr lang="en-US" noProof="0" dirty="0">
              <a:latin typeface="Arial Nova Cond" panose="020B0506020202020204" pitchFamily="34" charset="0"/>
            </a:endParaRPr>
          </a:p>
          <a:p>
            <a:r>
              <a:rPr lang="en-US" noProof="0" dirty="0">
                <a:latin typeface="Arial Nova Cond" panose="020B0506020202020204" pitchFamily="34" charset="0"/>
              </a:rPr>
              <a:t>Factor: 1</a:t>
            </a:r>
          </a:p>
        </p:txBody>
      </p:sp>
      <p:sp>
        <p:nvSpPr>
          <p:cNvPr id="13" name="TextBox 12">
            <a:extLst>
              <a:ext uri="{FF2B5EF4-FFF2-40B4-BE49-F238E27FC236}">
                <a16:creationId xmlns:a16="http://schemas.microsoft.com/office/drawing/2014/main" id="{0B4CA1DD-EA4D-86DA-0737-042B072C3C7E}"/>
              </a:ext>
            </a:extLst>
          </p:cNvPr>
          <p:cNvSpPr txBox="1"/>
          <p:nvPr/>
        </p:nvSpPr>
        <p:spPr>
          <a:xfrm>
            <a:off x="2394548" y="1808587"/>
            <a:ext cx="149367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noProof="0" dirty="0" err="1">
                <a:latin typeface="Arial Nova Cond" panose="020B0506020202020204" pitchFamily="34" charset="0"/>
              </a:rPr>
              <a:t>BurdanaInflow</a:t>
            </a:r>
            <a:endParaRPr lang="en-US" noProof="0" dirty="0">
              <a:latin typeface="Arial Nova Cond" panose="020B0506020202020204" pitchFamily="34" charset="0"/>
            </a:endParaRPr>
          </a:p>
          <a:p>
            <a:r>
              <a:rPr lang="en-US" noProof="0" dirty="0">
                <a:latin typeface="Arial Nova Cond" panose="020B0506020202020204" pitchFamily="34" charset="0"/>
              </a:rPr>
              <a:t>Factor: 1</a:t>
            </a:r>
          </a:p>
        </p:txBody>
      </p:sp>
      <p:sp>
        <p:nvSpPr>
          <p:cNvPr id="14" name="TextBox 13">
            <a:extLst>
              <a:ext uri="{FF2B5EF4-FFF2-40B4-BE49-F238E27FC236}">
                <a16:creationId xmlns:a16="http://schemas.microsoft.com/office/drawing/2014/main" id="{27E78B51-AF31-4891-5ED6-F105DB27BD51}"/>
              </a:ext>
            </a:extLst>
          </p:cNvPr>
          <p:cNvSpPr txBox="1"/>
          <p:nvPr/>
        </p:nvSpPr>
        <p:spPr>
          <a:xfrm>
            <a:off x="763874" y="4533066"/>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3" name="Picture 2">
            <a:extLst>
              <a:ext uri="{FF2B5EF4-FFF2-40B4-BE49-F238E27FC236}">
                <a16:creationId xmlns:a16="http://schemas.microsoft.com/office/drawing/2014/main" id="{BDBD4272-93A2-2F34-28B3-ADE50B82B22B}"/>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Text Placeholder 7">
            <a:extLst>
              <a:ext uri="{FF2B5EF4-FFF2-40B4-BE49-F238E27FC236}">
                <a16:creationId xmlns:a16="http://schemas.microsoft.com/office/drawing/2014/main" id="{0BF8D11B-0EC6-9DE2-7F43-F7633612F481}"/>
              </a:ext>
            </a:extLst>
          </p:cNvPr>
          <p:cNvSpPr>
            <a:spLocks noGrp="1"/>
          </p:cNvSpPr>
          <p:nvPr>
            <p:ph type="body" sz="quarter" idx="12"/>
          </p:nvPr>
        </p:nvSpPr>
        <p:spPr>
          <a:xfrm>
            <a:off x="228600" y="426541"/>
            <a:ext cx="7523408" cy="460375"/>
          </a:xfrm>
        </p:spPr>
        <p:txBody>
          <a:bodyPr/>
          <a:lstStyle/>
          <a:p>
            <a:r>
              <a:rPr lang="en-US" noProof="0" dirty="0"/>
              <a:t>4.3 Element properties: junctions</a:t>
            </a:r>
          </a:p>
        </p:txBody>
      </p:sp>
    </p:spTree>
    <p:extLst>
      <p:ext uri="{BB962C8B-B14F-4D97-AF65-F5344CB8AC3E}">
        <p14:creationId xmlns:p14="http://schemas.microsoft.com/office/powerpoint/2010/main" val="2727012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17BFE-3CC3-AA28-CB49-5E1CD7B6FE7F}"/>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FB261893-F44B-4120-B895-3A68E0C7ADC9}"/>
              </a:ext>
            </a:extLst>
          </p:cNvPr>
          <p:cNvSpPr txBox="1"/>
          <p:nvPr/>
        </p:nvSpPr>
        <p:spPr>
          <a:xfrm>
            <a:off x="339896" y="1045299"/>
            <a:ext cx="3541439" cy="3693319"/>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 data:</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Info</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Local Flow</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Rating Curve, and</a:t>
            </a:r>
          </a:p>
          <a:p>
            <a:pPr marL="742950" lvl="1" indent="-285750">
              <a:buFont typeface="Arial" panose="020B0604020202020204" pitchFamily="34" charset="0"/>
              <a:buChar char="•"/>
            </a:pPr>
            <a:r>
              <a:rPr lang="en-US" noProof="0" dirty="0">
                <a:solidFill>
                  <a:srgbClr val="003E5E"/>
                </a:solidFill>
                <a:highlight>
                  <a:srgbClr val="CFD8D7"/>
                </a:highlight>
                <a:latin typeface="Arial Nova Cond" panose="020B0506020202020204" pitchFamily="34" charset="0"/>
                <a:cs typeface="Times New Roman" panose="02020603050405020304" pitchFamily="18" charset="0"/>
              </a:rPr>
              <a:t>Observed Data</a:t>
            </a:r>
            <a:r>
              <a:rPr lang="en-US" noProof="0" dirty="0">
                <a:solidFill>
                  <a:srgbClr val="003E5E"/>
                </a:solidFill>
                <a:latin typeface="Arial Nova Cond" panose="020B0506020202020204" pitchFamily="34" charset="0"/>
                <a:cs typeface="Times New Roman" panose="02020603050405020304" pitchFamily="18" charset="0"/>
              </a:rPr>
              <a:t>.</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r>
              <a:rPr lang="en-US" b="1" noProof="0" dirty="0">
                <a:solidFill>
                  <a:srgbClr val="003E5E"/>
                </a:solidFill>
                <a:latin typeface="Arial Nova Cond" panose="020B0506020202020204" pitchFamily="34" charset="0"/>
                <a:cs typeface="Times New Roman" panose="02020603050405020304" pitchFamily="18" charset="0"/>
              </a:rPr>
              <a:t>OBSERVED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We can link each junction with observed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Select the variable “Flow” Observed </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993E1FDF-1619-674C-F084-1D35540461DD}"/>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 Element properties: junction</a:t>
            </a:r>
          </a:p>
        </p:txBody>
      </p:sp>
      <p:pic>
        <p:nvPicPr>
          <p:cNvPr id="5" name="Picture 4">
            <a:extLst>
              <a:ext uri="{FF2B5EF4-FFF2-40B4-BE49-F238E27FC236}">
                <a16:creationId xmlns:a16="http://schemas.microsoft.com/office/drawing/2014/main" id="{5037C431-00B3-B81E-19BB-BAE8839B764E}"/>
              </a:ext>
            </a:extLst>
          </p:cNvPr>
          <p:cNvPicPr>
            <a:picLocks noChangeAspect="1"/>
          </p:cNvPicPr>
          <p:nvPr/>
        </p:nvPicPr>
        <p:blipFill>
          <a:blip r:embed="rId3"/>
          <a:stretch>
            <a:fillRect/>
          </a:stretch>
        </p:blipFill>
        <p:spPr>
          <a:xfrm>
            <a:off x="4572000" y="635224"/>
            <a:ext cx="3896306" cy="4261778"/>
          </a:xfrm>
          <a:prstGeom prst="rect">
            <a:avLst/>
          </a:prstGeom>
        </p:spPr>
      </p:pic>
      <p:sp>
        <p:nvSpPr>
          <p:cNvPr id="6" name="Google Shape;142;p5">
            <a:extLst>
              <a:ext uri="{FF2B5EF4-FFF2-40B4-BE49-F238E27FC236}">
                <a16:creationId xmlns:a16="http://schemas.microsoft.com/office/drawing/2014/main" id="{13365340-D888-3B7D-30E5-A059B2C3305A}"/>
              </a:ext>
            </a:extLst>
          </p:cNvPr>
          <p:cNvSpPr/>
          <p:nvPr/>
        </p:nvSpPr>
        <p:spPr>
          <a:xfrm>
            <a:off x="5953329" y="1783486"/>
            <a:ext cx="2514978" cy="456600"/>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3" name="Text Placeholder 7">
            <a:extLst>
              <a:ext uri="{FF2B5EF4-FFF2-40B4-BE49-F238E27FC236}">
                <a16:creationId xmlns:a16="http://schemas.microsoft.com/office/drawing/2014/main" id="{32F942EA-1D34-AF28-1043-1E51F441111A}"/>
              </a:ext>
            </a:extLst>
          </p:cNvPr>
          <p:cNvSpPr>
            <a:spLocks noGrp="1"/>
          </p:cNvSpPr>
          <p:nvPr>
            <p:ph type="body" sz="quarter" idx="12"/>
          </p:nvPr>
        </p:nvSpPr>
        <p:spPr>
          <a:xfrm>
            <a:off x="228600" y="426541"/>
            <a:ext cx="7523408" cy="460375"/>
          </a:xfrm>
        </p:spPr>
        <p:txBody>
          <a:bodyPr/>
          <a:lstStyle/>
          <a:p>
            <a:r>
              <a:rPr lang="en-US" noProof="0" dirty="0"/>
              <a:t>4.3 Element properties: junctions</a:t>
            </a:r>
          </a:p>
        </p:txBody>
      </p:sp>
    </p:spTree>
    <p:extLst>
      <p:ext uri="{BB962C8B-B14F-4D97-AF65-F5344CB8AC3E}">
        <p14:creationId xmlns:p14="http://schemas.microsoft.com/office/powerpoint/2010/main" val="2764914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4B07-4D89-1E9E-1C9E-102D06C468B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942DE163-AB79-A06A-D027-6E5D722ADEF3}"/>
              </a:ext>
            </a:extLst>
          </p:cNvPr>
          <p:cNvPicPr>
            <a:picLocks noChangeAspect="1"/>
          </p:cNvPicPr>
          <p:nvPr/>
        </p:nvPicPr>
        <p:blipFill>
          <a:blip r:embed="rId3"/>
          <a:stretch>
            <a:fillRect/>
          </a:stretch>
        </p:blipFill>
        <p:spPr>
          <a:xfrm>
            <a:off x="3879746" y="790440"/>
            <a:ext cx="4920041" cy="2476269"/>
          </a:xfrm>
          <a:prstGeom prst="rect">
            <a:avLst/>
          </a:prstGeom>
        </p:spPr>
      </p:pic>
      <p:sp>
        <p:nvSpPr>
          <p:cNvPr id="2" name="Text Placeholder 1">
            <a:extLst>
              <a:ext uri="{FF2B5EF4-FFF2-40B4-BE49-F238E27FC236}">
                <a16:creationId xmlns:a16="http://schemas.microsoft.com/office/drawing/2014/main" id="{B277A43E-874A-79E3-4C37-3312EB9A24C2}"/>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3" name="TextBox 2">
            <a:extLst>
              <a:ext uri="{FF2B5EF4-FFF2-40B4-BE49-F238E27FC236}">
                <a16:creationId xmlns:a16="http://schemas.microsoft.com/office/drawing/2014/main" id="{5C0398F7-9E37-D12A-46F8-F3EC3AA94DA2}"/>
              </a:ext>
            </a:extLst>
          </p:cNvPr>
          <p:cNvSpPr txBox="1"/>
          <p:nvPr/>
        </p:nvSpPr>
        <p:spPr>
          <a:xfrm>
            <a:off x="499855" y="1152984"/>
            <a:ext cx="3005661" cy="203132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Add observed flow </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Add </a:t>
            </a:r>
            <a:r>
              <a:rPr lang="en-US" b="1" noProof="0" dirty="0">
                <a:solidFill>
                  <a:srgbClr val="003E5E"/>
                </a:solidFill>
                <a:latin typeface="Arial Nova Cond" panose="020B0506020202020204" pitchFamily="34" charset="0"/>
                <a:cs typeface="Times New Roman" panose="02020603050405020304" pitchFamily="18" charset="0"/>
              </a:rPr>
              <a:t>observed flow </a:t>
            </a:r>
            <a:r>
              <a:rPr lang="en-US" noProof="0" dirty="0">
                <a:solidFill>
                  <a:srgbClr val="003E5E"/>
                </a:solidFill>
                <a:latin typeface="Arial Nova Cond" panose="020B0506020202020204" pitchFamily="34" charset="0"/>
                <a:cs typeface="Times New Roman" panose="02020603050405020304" pitchFamily="18" charset="0"/>
              </a:rPr>
              <a:t>in the junction corresponding to:</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YECHILA</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EMBAMADRE</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HUMERA</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WADI EL HELIEW</a:t>
            </a:r>
          </a:p>
        </p:txBody>
      </p:sp>
      <p:grpSp>
        <p:nvGrpSpPr>
          <p:cNvPr id="16" name="Group 15">
            <a:extLst>
              <a:ext uri="{FF2B5EF4-FFF2-40B4-BE49-F238E27FC236}">
                <a16:creationId xmlns:a16="http://schemas.microsoft.com/office/drawing/2014/main" id="{9B974E77-D1BE-6A37-B754-06FDF4A39568}"/>
              </a:ext>
            </a:extLst>
          </p:cNvPr>
          <p:cNvGrpSpPr/>
          <p:nvPr/>
        </p:nvGrpSpPr>
        <p:grpSpPr>
          <a:xfrm>
            <a:off x="3505516" y="2569209"/>
            <a:ext cx="4715180" cy="2527336"/>
            <a:chOff x="2076550" y="2244689"/>
            <a:chExt cx="4715180" cy="2527336"/>
          </a:xfrm>
        </p:grpSpPr>
        <p:pic>
          <p:nvPicPr>
            <p:cNvPr id="11" name="Picture 10">
              <a:extLst>
                <a:ext uri="{FF2B5EF4-FFF2-40B4-BE49-F238E27FC236}">
                  <a16:creationId xmlns:a16="http://schemas.microsoft.com/office/drawing/2014/main" id="{FE0EA331-2E84-B06A-8CF2-35B86B40C3A2}"/>
                </a:ext>
              </a:extLst>
            </p:cNvPr>
            <p:cNvPicPr>
              <a:picLocks noChangeAspect="1"/>
            </p:cNvPicPr>
            <p:nvPr/>
          </p:nvPicPr>
          <p:blipFill>
            <a:blip r:embed="rId4"/>
            <a:stretch>
              <a:fillRect/>
            </a:stretch>
          </p:blipFill>
          <p:spPr>
            <a:xfrm>
              <a:off x="2076550" y="2244689"/>
              <a:ext cx="4715180" cy="2527336"/>
            </a:xfrm>
            <a:prstGeom prst="rect">
              <a:avLst/>
            </a:prstGeom>
          </p:spPr>
        </p:pic>
        <p:sp>
          <p:nvSpPr>
            <p:cNvPr id="12" name="Google Shape;142;p5">
              <a:extLst>
                <a:ext uri="{FF2B5EF4-FFF2-40B4-BE49-F238E27FC236}">
                  <a16:creationId xmlns:a16="http://schemas.microsoft.com/office/drawing/2014/main" id="{87DF515E-B292-7BC4-7440-303D0F8F8B05}"/>
                </a:ext>
              </a:extLst>
            </p:cNvPr>
            <p:cNvSpPr/>
            <p:nvPr/>
          </p:nvSpPr>
          <p:spPr>
            <a:xfrm>
              <a:off x="5582879" y="3757743"/>
              <a:ext cx="457997" cy="424693"/>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13" name="Google Shape;142;p5">
              <a:extLst>
                <a:ext uri="{FF2B5EF4-FFF2-40B4-BE49-F238E27FC236}">
                  <a16:creationId xmlns:a16="http://schemas.microsoft.com/office/drawing/2014/main" id="{9CB14AB5-D4A9-4A86-9399-0AFE641AE271}"/>
                </a:ext>
              </a:extLst>
            </p:cNvPr>
            <p:cNvSpPr/>
            <p:nvPr/>
          </p:nvSpPr>
          <p:spPr>
            <a:xfrm>
              <a:off x="4986250" y="3268805"/>
              <a:ext cx="457997" cy="424693"/>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14" name="Google Shape;142;p5">
              <a:extLst>
                <a:ext uri="{FF2B5EF4-FFF2-40B4-BE49-F238E27FC236}">
                  <a16:creationId xmlns:a16="http://schemas.microsoft.com/office/drawing/2014/main" id="{4939CCDC-67D9-2551-7DF4-EC678D91BE55}"/>
                </a:ext>
              </a:extLst>
            </p:cNvPr>
            <p:cNvSpPr/>
            <p:nvPr/>
          </p:nvSpPr>
          <p:spPr>
            <a:xfrm>
              <a:off x="3656653" y="2728127"/>
              <a:ext cx="457997" cy="424693"/>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sp>
          <p:nvSpPr>
            <p:cNvPr id="15" name="Google Shape;142;p5">
              <a:extLst>
                <a:ext uri="{FF2B5EF4-FFF2-40B4-BE49-F238E27FC236}">
                  <a16:creationId xmlns:a16="http://schemas.microsoft.com/office/drawing/2014/main" id="{E0415453-E88C-EE16-58C6-7FB77107BFB5}"/>
                </a:ext>
              </a:extLst>
            </p:cNvPr>
            <p:cNvSpPr/>
            <p:nvPr/>
          </p:nvSpPr>
          <p:spPr>
            <a:xfrm>
              <a:off x="2542319" y="2728127"/>
              <a:ext cx="457997" cy="424693"/>
            </a:xfrm>
            <a:prstGeom prst="rect">
              <a:avLst/>
            </a:prstGeom>
            <a:noFill/>
            <a:ln w="381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grpSp>
      <p:sp>
        <p:nvSpPr>
          <p:cNvPr id="9" name="TextBox 8">
            <a:extLst>
              <a:ext uri="{FF2B5EF4-FFF2-40B4-BE49-F238E27FC236}">
                <a16:creationId xmlns:a16="http://schemas.microsoft.com/office/drawing/2014/main" id="{9B0FB413-5187-BC01-7E8A-F6202FACD76D}"/>
              </a:ext>
            </a:extLst>
          </p:cNvPr>
          <p:cNvSpPr txBox="1"/>
          <p:nvPr/>
        </p:nvSpPr>
        <p:spPr>
          <a:xfrm>
            <a:off x="763874" y="4533066"/>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5" name="Picture 4">
            <a:extLst>
              <a:ext uri="{FF2B5EF4-FFF2-40B4-BE49-F238E27FC236}">
                <a16:creationId xmlns:a16="http://schemas.microsoft.com/office/drawing/2014/main" id="{81211B73-3D50-C405-469E-67F7E23F2DF5}"/>
              </a:ext>
            </a:extLst>
          </p:cNvPr>
          <p:cNvPicPr>
            <a:picLocks noChangeAspect="1"/>
          </p:cNvPicPr>
          <p:nvPr/>
        </p:nvPicPr>
        <p:blipFill>
          <a:blip r:embed="rId5"/>
          <a:stretch>
            <a:fillRect/>
          </a:stretch>
        </p:blipFill>
        <p:spPr>
          <a:xfrm>
            <a:off x="7886700" y="0"/>
            <a:ext cx="1257300" cy="1295400"/>
          </a:xfrm>
          <a:prstGeom prst="rect">
            <a:avLst/>
          </a:prstGeom>
        </p:spPr>
      </p:pic>
      <p:sp>
        <p:nvSpPr>
          <p:cNvPr id="6" name="Text Placeholder 7">
            <a:extLst>
              <a:ext uri="{FF2B5EF4-FFF2-40B4-BE49-F238E27FC236}">
                <a16:creationId xmlns:a16="http://schemas.microsoft.com/office/drawing/2014/main" id="{F6A2F3FB-007E-C1B2-56D4-4C49DE19D077}"/>
              </a:ext>
            </a:extLst>
          </p:cNvPr>
          <p:cNvSpPr>
            <a:spLocks noGrp="1"/>
          </p:cNvSpPr>
          <p:nvPr>
            <p:ph type="body" sz="quarter" idx="12"/>
          </p:nvPr>
        </p:nvSpPr>
        <p:spPr>
          <a:xfrm>
            <a:off x="228600" y="426541"/>
            <a:ext cx="7523408" cy="460375"/>
          </a:xfrm>
        </p:spPr>
        <p:txBody>
          <a:bodyPr/>
          <a:lstStyle/>
          <a:p>
            <a:r>
              <a:rPr lang="en-US" noProof="0" dirty="0"/>
              <a:t>4.3 Element properties: junctions</a:t>
            </a:r>
          </a:p>
        </p:txBody>
      </p:sp>
    </p:spTree>
    <p:extLst>
      <p:ext uri="{BB962C8B-B14F-4D97-AF65-F5344CB8AC3E}">
        <p14:creationId xmlns:p14="http://schemas.microsoft.com/office/powerpoint/2010/main" val="32497449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4E37-E02D-B98A-4492-357D64F9AD9B}"/>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75F83AC1-B956-62E0-307E-CF32F9E048C6}"/>
              </a:ext>
            </a:extLst>
          </p:cNvPr>
          <p:cNvSpPr txBox="1"/>
          <p:nvPr/>
        </p:nvSpPr>
        <p:spPr>
          <a:xfrm>
            <a:off x="329368" y="886916"/>
            <a:ext cx="3724103" cy="1754326"/>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elements are:</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Reservoirs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Diversions</a:t>
            </a:r>
          </a:p>
          <a:p>
            <a:pPr marL="742950" lvl="1" indent="-285750">
              <a:buFont typeface="Arial" panose="020B0604020202020204" pitchFamily="34" charset="0"/>
              <a:buChar char="•"/>
            </a:pPr>
            <a:r>
              <a:rPr lang="en-US" dirty="0">
                <a:solidFill>
                  <a:srgbClr val="003E5E"/>
                </a:solidFill>
                <a:highlight>
                  <a:srgbClr val="CFD8D7"/>
                </a:highlight>
                <a:latin typeface="Arial Nova Cond" panose="020B0506020202020204" pitchFamily="34" charset="0"/>
                <a:cs typeface="Times New Roman" panose="02020603050405020304" pitchFamily="18" charset="0"/>
              </a:rPr>
              <a:t>Reaches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Diverted Outlets</a:t>
            </a:r>
          </a:p>
        </p:txBody>
      </p:sp>
      <p:sp>
        <p:nvSpPr>
          <p:cNvPr id="2" name="Text Placeholder 1">
            <a:extLst>
              <a:ext uri="{FF2B5EF4-FFF2-40B4-BE49-F238E27FC236}">
                <a16:creationId xmlns:a16="http://schemas.microsoft.com/office/drawing/2014/main" id="{66354D08-1FBE-837A-06DC-D16F61BA07C3}"/>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8" name="Picture 7">
            <a:extLst>
              <a:ext uri="{FF2B5EF4-FFF2-40B4-BE49-F238E27FC236}">
                <a16:creationId xmlns:a16="http://schemas.microsoft.com/office/drawing/2014/main" id="{CEA2F206-6AD4-CC06-541F-DC21FD663FE2}"/>
              </a:ext>
            </a:extLst>
          </p:cNvPr>
          <p:cNvPicPr>
            <a:picLocks noChangeAspect="1"/>
          </p:cNvPicPr>
          <p:nvPr/>
        </p:nvPicPr>
        <p:blipFill>
          <a:blip r:embed="rId3"/>
          <a:stretch>
            <a:fillRect/>
          </a:stretch>
        </p:blipFill>
        <p:spPr>
          <a:xfrm>
            <a:off x="2692506" y="1071506"/>
            <a:ext cx="394654" cy="1587014"/>
          </a:xfrm>
          <a:prstGeom prst="rect">
            <a:avLst/>
          </a:prstGeom>
        </p:spPr>
      </p:pic>
      <p:sp>
        <p:nvSpPr>
          <p:cNvPr id="10" name="Rectangle 1">
            <a:extLst>
              <a:ext uri="{FF2B5EF4-FFF2-40B4-BE49-F238E27FC236}">
                <a16:creationId xmlns:a16="http://schemas.microsoft.com/office/drawing/2014/main" id="{530F3925-B89A-16B0-CBEA-90793C579F20}"/>
              </a:ext>
            </a:extLst>
          </p:cNvPr>
          <p:cNvSpPr>
            <a:spLocks noChangeArrowheads="1"/>
          </p:cNvSpPr>
          <p:nvPr/>
        </p:nvSpPr>
        <p:spPr bwMode="auto">
          <a:xfrm rot="10800000" flipV="1">
            <a:off x="2494792" y="2525778"/>
            <a:ext cx="5936569" cy="2554545"/>
          </a:xfrm>
          <a:prstGeom prst="rect">
            <a:avLst/>
          </a:prstGeom>
          <a:noFill/>
        </p:spPr>
        <p:txBody>
          <a:bodyPr wrap="square">
            <a:spAutoFit/>
          </a:bodyPr>
          <a:lstStyle/>
          <a:p>
            <a:endParaRPr lang="en-US" sz="2000" b="1" i="1" noProof="0" dirty="0">
              <a:solidFill>
                <a:srgbClr val="003E5E"/>
              </a:solidFill>
              <a:latin typeface="Arial Nova Cond" panose="020B0506020202020204" pitchFamily="34" charset="0"/>
              <a:cs typeface="Times New Roman" panose="02020603050405020304" pitchFamily="18" charset="0"/>
            </a:endParaRP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From the Map Display</a:t>
            </a: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Using either the Pointer Tool         or the specific element's Tool         , </a:t>
            </a:r>
          </a:p>
          <a:p>
            <a:pPr marL="742950" lvl="1" indent="-285750">
              <a:buFont typeface="Arial" panose="020B0604020202020204" pitchFamily="34" charset="0"/>
              <a:buChar char="•"/>
            </a:pPr>
            <a:r>
              <a:rPr lang="en-US" sz="2000" dirty="0">
                <a:solidFill>
                  <a:srgbClr val="003E5E"/>
                </a:solidFill>
                <a:latin typeface="Arial Nova Cond" panose="020B0506020202020204" pitchFamily="34" charset="0"/>
                <a:cs typeface="Times New Roman" panose="02020603050405020304" pitchFamily="18" charset="0"/>
              </a:rPr>
              <a:t>R</a:t>
            </a:r>
            <a:r>
              <a:rPr lang="en-US" sz="2000" noProof="0" dirty="0" err="1">
                <a:solidFill>
                  <a:srgbClr val="003E5E"/>
                </a:solidFill>
                <a:latin typeface="Arial Nova Cond" panose="020B0506020202020204" pitchFamily="34" charset="0"/>
                <a:cs typeface="Times New Roman" panose="02020603050405020304" pitchFamily="18" charset="0"/>
              </a:rPr>
              <a:t>ight</a:t>
            </a:r>
            <a:r>
              <a:rPr lang="en-US" sz="2000" noProof="0" dirty="0">
                <a:solidFill>
                  <a:srgbClr val="003E5E"/>
                </a:solidFill>
                <a:latin typeface="Arial Nova Cond" panose="020B0506020202020204" pitchFamily="34" charset="0"/>
                <a:cs typeface="Times New Roman" panose="02020603050405020304" pitchFamily="18" charset="0"/>
              </a:rPr>
              <a:t>-click on the element in the Map Display area and select Edit or</a:t>
            </a:r>
          </a:p>
          <a:p>
            <a:pPr marL="742950" lvl="1" indent="-285750">
              <a:buFont typeface="Arial" panose="020B0604020202020204" pitchFamily="34" charset="0"/>
              <a:buChar char="•"/>
            </a:pPr>
            <a:r>
              <a:rPr lang="en-US" sz="2000" noProof="0" dirty="0">
                <a:solidFill>
                  <a:srgbClr val="003E5E"/>
                </a:solidFill>
                <a:latin typeface="Arial Nova Cond" panose="020B0506020202020204" pitchFamily="34" charset="0"/>
                <a:cs typeface="Times New Roman" panose="02020603050405020304" pitchFamily="18" charset="0"/>
              </a:rPr>
              <a:t>Double left click </a:t>
            </a:r>
          </a:p>
          <a:p>
            <a:endParaRPr lang="en-US" sz="2000" b="1" i="1" noProof="0" dirty="0">
              <a:solidFill>
                <a:srgbClr val="003E5E"/>
              </a:solidFill>
              <a:latin typeface="Arial Nova Cond" panose="020B050602020202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7B77E05D-2C17-0631-80A7-A18B68F86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730" y="3097756"/>
            <a:ext cx="480891" cy="381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942A67-B01F-59DF-E001-70758B33ED62}"/>
              </a:ext>
            </a:extLst>
          </p:cNvPr>
          <p:cNvPicPr>
            <a:picLocks noChangeAspect="1"/>
          </p:cNvPicPr>
          <p:nvPr/>
        </p:nvPicPr>
        <p:blipFill>
          <a:blip r:embed="rId5"/>
          <a:stretch>
            <a:fillRect/>
          </a:stretch>
        </p:blipFill>
        <p:spPr>
          <a:xfrm>
            <a:off x="4845864" y="3442051"/>
            <a:ext cx="390525" cy="390525"/>
          </a:xfrm>
          <a:prstGeom prst="rect">
            <a:avLst/>
          </a:prstGeom>
        </p:spPr>
      </p:pic>
      <p:sp>
        <p:nvSpPr>
          <p:cNvPr id="3" name="TextBox 2">
            <a:extLst>
              <a:ext uri="{FF2B5EF4-FFF2-40B4-BE49-F238E27FC236}">
                <a16:creationId xmlns:a16="http://schemas.microsoft.com/office/drawing/2014/main" id="{A304D50D-700C-8F63-28FE-747B7DCFC686}"/>
              </a:ext>
            </a:extLst>
          </p:cNvPr>
          <p:cNvSpPr txBox="1"/>
          <p:nvPr/>
        </p:nvSpPr>
        <p:spPr>
          <a:xfrm>
            <a:off x="6340373" y="779119"/>
            <a:ext cx="2474259" cy="584775"/>
          </a:xfrm>
          <a:prstGeom prst="rect">
            <a:avLst/>
          </a:prstGeom>
          <a:noFill/>
        </p:spPr>
        <p:txBody>
          <a:bodyPr wrap="square">
            <a:spAutoFit/>
          </a:bodyPr>
          <a:lstStyle/>
          <a:p>
            <a:pPr algn="r"/>
            <a:r>
              <a:rPr lang="en-US" sz="3200" b="1" i="1" noProof="0" dirty="0">
                <a:solidFill>
                  <a:srgbClr val="003E5E"/>
                </a:solidFill>
                <a:latin typeface="Arial Nova Cond" panose="020B0506020202020204" pitchFamily="34" charset="0"/>
                <a:cs typeface="Times New Roman" panose="02020603050405020304" pitchFamily="18" charset="0"/>
              </a:rPr>
              <a:t>REACHES</a:t>
            </a:r>
            <a:endParaRPr lang="en-US" sz="3200" noProof="0" dirty="0">
              <a:latin typeface="Arial Nova Cond" panose="020B0506020202020204" pitchFamily="34" charset="0"/>
            </a:endParaRPr>
          </a:p>
        </p:txBody>
      </p:sp>
      <p:sp>
        <p:nvSpPr>
          <p:cNvPr id="6" name="Text Placeholder 7">
            <a:extLst>
              <a:ext uri="{FF2B5EF4-FFF2-40B4-BE49-F238E27FC236}">
                <a16:creationId xmlns:a16="http://schemas.microsoft.com/office/drawing/2014/main" id="{A2D95426-B04F-3F3F-CB94-677AEB9527A2}"/>
              </a:ext>
            </a:extLst>
          </p:cNvPr>
          <p:cNvSpPr>
            <a:spLocks noGrp="1"/>
          </p:cNvSpPr>
          <p:nvPr>
            <p:ph type="body" sz="quarter" idx="12"/>
          </p:nvPr>
        </p:nvSpPr>
        <p:spPr>
          <a:xfrm>
            <a:off x="228600" y="426541"/>
            <a:ext cx="7523408" cy="460375"/>
          </a:xfrm>
        </p:spPr>
        <p:txBody>
          <a:bodyPr/>
          <a:lstStyle/>
          <a:p>
            <a:r>
              <a:rPr lang="en-US" noProof="0" dirty="0"/>
              <a:t>4.4 Element properties: reaches</a:t>
            </a:r>
          </a:p>
        </p:txBody>
      </p:sp>
    </p:spTree>
    <p:extLst>
      <p:ext uri="{BB962C8B-B14F-4D97-AF65-F5344CB8AC3E}">
        <p14:creationId xmlns:p14="http://schemas.microsoft.com/office/powerpoint/2010/main" val="1141083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DB56B-BADA-5FC8-F237-C25963918D18}"/>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5C871A7A-8D47-8C7F-3111-6AB47BE965CD}"/>
              </a:ext>
            </a:extLst>
          </p:cNvPr>
          <p:cNvPicPr>
            <a:picLocks noChangeAspect="1"/>
          </p:cNvPicPr>
          <p:nvPr/>
        </p:nvPicPr>
        <p:blipFill>
          <a:blip r:embed="rId3"/>
          <a:stretch>
            <a:fillRect/>
          </a:stretch>
        </p:blipFill>
        <p:spPr>
          <a:xfrm>
            <a:off x="3330443" y="2365480"/>
            <a:ext cx="2678655" cy="2709210"/>
          </a:xfrm>
          <a:prstGeom prst="rect">
            <a:avLst/>
          </a:prstGeom>
        </p:spPr>
      </p:pic>
      <p:sp>
        <p:nvSpPr>
          <p:cNvPr id="4" name="CasellaDiTesto 5">
            <a:extLst>
              <a:ext uri="{FF2B5EF4-FFF2-40B4-BE49-F238E27FC236}">
                <a16:creationId xmlns:a16="http://schemas.microsoft.com/office/drawing/2014/main" id="{40EB353D-48A9-6E93-ACD2-7968418B5763}"/>
              </a:ext>
            </a:extLst>
          </p:cNvPr>
          <p:cNvSpPr txBox="1"/>
          <p:nvPr/>
        </p:nvSpPr>
        <p:spPr>
          <a:xfrm>
            <a:off x="413787" y="948622"/>
            <a:ext cx="4356879" cy="1477328"/>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REACH EDITOR</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reached editor has three tables: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Routing</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Losses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Observed data</a:t>
            </a:r>
          </a:p>
        </p:txBody>
      </p:sp>
      <p:sp>
        <p:nvSpPr>
          <p:cNvPr id="2" name="Text Placeholder 1">
            <a:extLst>
              <a:ext uri="{FF2B5EF4-FFF2-40B4-BE49-F238E27FC236}">
                <a16:creationId xmlns:a16="http://schemas.microsoft.com/office/drawing/2014/main" id="{F426D207-896A-5B6B-5D3F-C8959B9BEFD2}"/>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3" name="TextBox 2">
            <a:extLst>
              <a:ext uri="{FF2B5EF4-FFF2-40B4-BE49-F238E27FC236}">
                <a16:creationId xmlns:a16="http://schemas.microsoft.com/office/drawing/2014/main" id="{2AEA520B-5147-35EF-0CE8-63AE93C1E709}"/>
              </a:ext>
            </a:extLst>
          </p:cNvPr>
          <p:cNvSpPr txBox="1"/>
          <p:nvPr/>
        </p:nvSpPr>
        <p:spPr>
          <a:xfrm>
            <a:off x="6340373" y="779119"/>
            <a:ext cx="2474259" cy="584775"/>
          </a:xfrm>
          <a:prstGeom prst="rect">
            <a:avLst/>
          </a:prstGeom>
          <a:noFill/>
        </p:spPr>
        <p:txBody>
          <a:bodyPr wrap="square">
            <a:spAutoFit/>
          </a:bodyPr>
          <a:lstStyle/>
          <a:p>
            <a:pPr algn="r"/>
            <a:r>
              <a:rPr lang="en-US" sz="3200" b="1" i="1" noProof="0" dirty="0">
                <a:solidFill>
                  <a:srgbClr val="003E5E"/>
                </a:solidFill>
                <a:latin typeface="Arial Nova Cond" panose="020B0506020202020204" pitchFamily="34" charset="0"/>
                <a:cs typeface="Times New Roman" panose="02020603050405020304" pitchFamily="18" charset="0"/>
              </a:rPr>
              <a:t>REACHES</a:t>
            </a:r>
            <a:endParaRPr lang="en-US" sz="3200" noProof="0" dirty="0">
              <a:latin typeface="Arial Nova Cond" panose="020B0506020202020204" pitchFamily="34" charset="0"/>
            </a:endParaRPr>
          </a:p>
        </p:txBody>
      </p:sp>
      <p:pic>
        <p:nvPicPr>
          <p:cNvPr id="7" name="Picture 6">
            <a:extLst>
              <a:ext uri="{FF2B5EF4-FFF2-40B4-BE49-F238E27FC236}">
                <a16:creationId xmlns:a16="http://schemas.microsoft.com/office/drawing/2014/main" id="{3B08A575-7AC4-B4B5-C5F7-FAA4E5FFDCD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94851" y="2449077"/>
            <a:ext cx="2678655" cy="2625613"/>
          </a:xfrm>
          <a:prstGeom prst="rect">
            <a:avLst/>
          </a:prstGeom>
        </p:spPr>
      </p:pic>
      <p:sp>
        <p:nvSpPr>
          <p:cNvPr id="11" name="TextBox 10">
            <a:extLst>
              <a:ext uri="{FF2B5EF4-FFF2-40B4-BE49-F238E27FC236}">
                <a16:creationId xmlns:a16="http://schemas.microsoft.com/office/drawing/2014/main" id="{EF5FF269-624A-8022-DF5F-F2DD9CE37155}"/>
              </a:ext>
            </a:extLst>
          </p:cNvPr>
          <p:cNvSpPr txBox="1"/>
          <p:nvPr/>
        </p:nvSpPr>
        <p:spPr>
          <a:xfrm>
            <a:off x="688489" y="4614957"/>
            <a:ext cx="1226372"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Routing</a:t>
            </a:r>
          </a:p>
        </p:txBody>
      </p:sp>
      <p:sp>
        <p:nvSpPr>
          <p:cNvPr id="15" name="TextBox 14">
            <a:extLst>
              <a:ext uri="{FF2B5EF4-FFF2-40B4-BE49-F238E27FC236}">
                <a16:creationId xmlns:a16="http://schemas.microsoft.com/office/drawing/2014/main" id="{75D854B7-EF03-BCAF-2265-C2367DA19138}"/>
              </a:ext>
            </a:extLst>
          </p:cNvPr>
          <p:cNvSpPr txBox="1"/>
          <p:nvPr/>
        </p:nvSpPr>
        <p:spPr>
          <a:xfrm>
            <a:off x="3711388" y="4614957"/>
            <a:ext cx="1721224"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Losses</a:t>
            </a:r>
          </a:p>
        </p:txBody>
      </p:sp>
      <p:pic>
        <p:nvPicPr>
          <p:cNvPr id="17" name="Picture 16">
            <a:extLst>
              <a:ext uri="{FF2B5EF4-FFF2-40B4-BE49-F238E27FC236}">
                <a16:creationId xmlns:a16="http://schemas.microsoft.com/office/drawing/2014/main" id="{7E331AAC-5263-4001-238E-671745F8534D}"/>
              </a:ext>
            </a:extLst>
          </p:cNvPr>
          <p:cNvPicPr>
            <a:picLocks noChangeAspect="1"/>
          </p:cNvPicPr>
          <p:nvPr/>
        </p:nvPicPr>
        <p:blipFill>
          <a:blip r:embed="rId5"/>
          <a:stretch>
            <a:fillRect/>
          </a:stretch>
        </p:blipFill>
        <p:spPr>
          <a:xfrm>
            <a:off x="6166035" y="2357433"/>
            <a:ext cx="2717257" cy="2717257"/>
          </a:xfrm>
          <a:prstGeom prst="rect">
            <a:avLst/>
          </a:prstGeom>
        </p:spPr>
      </p:pic>
      <p:sp>
        <p:nvSpPr>
          <p:cNvPr id="20" name="TextBox 19">
            <a:extLst>
              <a:ext uri="{FF2B5EF4-FFF2-40B4-BE49-F238E27FC236}">
                <a16:creationId xmlns:a16="http://schemas.microsoft.com/office/drawing/2014/main" id="{1A72A6A0-48A2-D58D-95EA-AA370C50D297}"/>
              </a:ext>
            </a:extLst>
          </p:cNvPr>
          <p:cNvSpPr txBox="1"/>
          <p:nvPr/>
        </p:nvSpPr>
        <p:spPr>
          <a:xfrm>
            <a:off x="6340373" y="4614957"/>
            <a:ext cx="1721224" cy="369332"/>
          </a:xfrm>
          <a:prstGeom prst="rect">
            <a:avLst/>
          </a:prstGeom>
          <a:noFill/>
        </p:spPr>
        <p:txBody>
          <a:bodyPr wrap="square">
            <a:spAutoFit/>
          </a:bodyPr>
          <a:lstStyle/>
          <a:p>
            <a:r>
              <a:rPr lang="en-US" noProof="0" dirty="0">
                <a:solidFill>
                  <a:srgbClr val="003E5E"/>
                </a:solidFill>
                <a:latin typeface="Arial Nova Cond" panose="020B0506020202020204" pitchFamily="34" charset="0"/>
                <a:cs typeface="Times New Roman" panose="02020603050405020304" pitchFamily="18" charset="0"/>
              </a:rPr>
              <a:t>Observed data</a:t>
            </a:r>
          </a:p>
        </p:txBody>
      </p:sp>
      <p:sp>
        <p:nvSpPr>
          <p:cNvPr id="5" name="Text Placeholder 7">
            <a:extLst>
              <a:ext uri="{FF2B5EF4-FFF2-40B4-BE49-F238E27FC236}">
                <a16:creationId xmlns:a16="http://schemas.microsoft.com/office/drawing/2014/main" id="{C748CBA3-27B8-B7D7-6F81-822E4DB7D42E}"/>
              </a:ext>
            </a:extLst>
          </p:cNvPr>
          <p:cNvSpPr>
            <a:spLocks noGrp="1"/>
          </p:cNvSpPr>
          <p:nvPr>
            <p:ph type="body" sz="quarter" idx="12"/>
          </p:nvPr>
        </p:nvSpPr>
        <p:spPr>
          <a:xfrm>
            <a:off x="228600" y="426541"/>
            <a:ext cx="7523408" cy="460375"/>
          </a:xfrm>
        </p:spPr>
        <p:txBody>
          <a:bodyPr/>
          <a:lstStyle/>
          <a:p>
            <a:r>
              <a:rPr lang="en-US" noProof="0" dirty="0"/>
              <a:t>4.4 Element properties: reaches</a:t>
            </a:r>
          </a:p>
        </p:txBody>
      </p:sp>
    </p:spTree>
    <p:extLst>
      <p:ext uri="{BB962C8B-B14F-4D97-AF65-F5344CB8AC3E}">
        <p14:creationId xmlns:p14="http://schemas.microsoft.com/office/powerpoint/2010/main" val="93860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9E87A-62BA-F20C-0C8C-2EF15DBBE1F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FB6C38C1-B82C-6885-2937-C73233500728}"/>
              </a:ext>
            </a:extLst>
          </p:cNvPr>
          <p:cNvPicPr>
            <a:picLocks noChangeAspect="1"/>
          </p:cNvPicPr>
          <p:nvPr/>
        </p:nvPicPr>
        <p:blipFill>
          <a:blip r:embed="rId3"/>
          <a:stretch>
            <a:fillRect/>
          </a:stretch>
        </p:blipFill>
        <p:spPr>
          <a:xfrm>
            <a:off x="1096262" y="2622629"/>
            <a:ext cx="3724103" cy="2392721"/>
          </a:xfrm>
          <a:prstGeom prst="rect">
            <a:avLst/>
          </a:prstGeom>
        </p:spPr>
      </p:pic>
      <p:sp>
        <p:nvSpPr>
          <p:cNvPr id="2" name="Text Placeholder 1">
            <a:extLst>
              <a:ext uri="{FF2B5EF4-FFF2-40B4-BE49-F238E27FC236}">
                <a16:creationId xmlns:a16="http://schemas.microsoft.com/office/drawing/2014/main" id="{96E8CB8E-2B31-F4EF-316A-1AF4156FFE7C}"/>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8" name="Picture 7">
            <a:extLst>
              <a:ext uri="{FF2B5EF4-FFF2-40B4-BE49-F238E27FC236}">
                <a16:creationId xmlns:a16="http://schemas.microsoft.com/office/drawing/2014/main" id="{3283A48F-7D88-2C45-7484-BB8E7CBF6F61}"/>
              </a:ext>
            </a:extLst>
          </p:cNvPr>
          <p:cNvPicPr>
            <a:picLocks noChangeAspect="1"/>
          </p:cNvPicPr>
          <p:nvPr/>
        </p:nvPicPr>
        <p:blipFill>
          <a:blip r:embed="rId4"/>
          <a:stretch>
            <a:fillRect/>
          </a:stretch>
        </p:blipFill>
        <p:spPr>
          <a:xfrm>
            <a:off x="2852907" y="1071507"/>
            <a:ext cx="394654" cy="1587014"/>
          </a:xfrm>
          <a:prstGeom prst="rect">
            <a:avLst/>
          </a:prstGeom>
        </p:spPr>
      </p:pic>
      <p:sp>
        <p:nvSpPr>
          <p:cNvPr id="3" name="TextBox 2">
            <a:extLst>
              <a:ext uri="{FF2B5EF4-FFF2-40B4-BE49-F238E27FC236}">
                <a16:creationId xmlns:a16="http://schemas.microsoft.com/office/drawing/2014/main" id="{B93B7C61-89AE-D655-16EF-97F58E17A958}"/>
              </a:ext>
            </a:extLst>
          </p:cNvPr>
          <p:cNvSpPr txBox="1"/>
          <p:nvPr/>
        </p:nvSpPr>
        <p:spPr>
          <a:xfrm>
            <a:off x="6340373" y="779119"/>
            <a:ext cx="2474259" cy="1200329"/>
          </a:xfrm>
          <a:prstGeom prst="rect">
            <a:avLst/>
          </a:prstGeom>
          <a:noFill/>
        </p:spPr>
        <p:txBody>
          <a:bodyPr wrap="square">
            <a:spAutoFit/>
          </a:bodyPr>
          <a:lstStyle/>
          <a:p>
            <a:pPr algn="r"/>
            <a:r>
              <a:rPr lang="en-US" sz="3200" b="1" i="1" noProof="0" dirty="0">
                <a:solidFill>
                  <a:srgbClr val="003E5E"/>
                </a:solidFill>
                <a:latin typeface="Arial Nova Cond" panose="020B0506020202020204" pitchFamily="34" charset="0"/>
                <a:cs typeface="Times New Roman" panose="02020603050405020304" pitchFamily="18" charset="0"/>
              </a:rPr>
              <a:t>DIVERSIONS</a:t>
            </a:r>
          </a:p>
          <a:p>
            <a:pPr algn="r"/>
            <a:r>
              <a:rPr lang="en-US" sz="2000" i="1" noProof="0" dirty="0">
                <a:solidFill>
                  <a:srgbClr val="003E5E"/>
                </a:solidFill>
                <a:latin typeface="Arial Nova Cond" panose="020B0506020202020204" pitchFamily="34" charset="0"/>
                <a:cs typeface="Times New Roman" panose="02020603050405020304" pitchFamily="18" charset="0"/>
              </a:rPr>
              <a:t>Remove water from the system</a:t>
            </a:r>
            <a:endParaRPr lang="en-US" noProof="0" dirty="0">
              <a:latin typeface="Arial Nova Cond" panose="020B0506020202020204" pitchFamily="34" charset="0"/>
            </a:endParaRPr>
          </a:p>
        </p:txBody>
      </p:sp>
      <p:pic>
        <p:nvPicPr>
          <p:cNvPr id="11" name="Picture 10">
            <a:extLst>
              <a:ext uri="{FF2B5EF4-FFF2-40B4-BE49-F238E27FC236}">
                <a16:creationId xmlns:a16="http://schemas.microsoft.com/office/drawing/2014/main" id="{55DBF0EA-3B8D-0BE8-952A-D5AE30AB6D0E}"/>
              </a:ext>
            </a:extLst>
          </p:cNvPr>
          <p:cNvPicPr>
            <a:picLocks noChangeAspect="1"/>
          </p:cNvPicPr>
          <p:nvPr/>
        </p:nvPicPr>
        <p:blipFill>
          <a:blip r:embed="rId5"/>
          <a:stretch>
            <a:fillRect/>
          </a:stretch>
        </p:blipFill>
        <p:spPr>
          <a:xfrm>
            <a:off x="5075686" y="2658521"/>
            <a:ext cx="3226308" cy="2372973"/>
          </a:xfrm>
          <a:prstGeom prst="rect">
            <a:avLst/>
          </a:prstGeom>
        </p:spPr>
      </p:pic>
      <p:sp>
        <p:nvSpPr>
          <p:cNvPr id="12" name="TextBox 11">
            <a:extLst>
              <a:ext uri="{FF2B5EF4-FFF2-40B4-BE49-F238E27FC236}">
                <a16:creationId xmlns:a16="http://schemas.microsoft.com/office/drawing/2014/main" id="{3877ECAC-4DA5-5836-2329-6ACA94888DDA}"/>
              </a:ext>
            </a:extLst>
          </p:cNvPr>
          <p:cNvSpPr txBox="1"/>
          <p:nvPr/>
        </p:nvSpPr>
        <p:spPr>
          <a:xfrm>
            <a:off x="5827735" y="4108164"/>
            <a:ext cx="2474259" cy="923330"/>
          </a:xfrm>
          <a:prstGeom prst="rect">
            <a:avLst/>
          </a:prstGeom>
          <a:noFill/>
        </p:spPr>
        <p:txBody>
          <a:bodyPr wrap="square">
            <a:spAutoFit/>
          </a:bodyPr>
          <a:lstStyle/>
          <a:p>
            <a:pPr algn="r"/>
            <a:r>
              <a:rPr lang="en-US" b="1" i="1" noProof="0" dirty="0">
                <a:solidFill>
                  <a:srgbClr val="003E5E"/>
                </a:solidFill>
                <a:latin typeface="Arial Nova Cond" panose="020B0506020202020204" pitchFamily="34" charset="0"/>
                <a:cs typeface="Times New Roman" panose="02020603050405020304" pitchFamily="18" charset="0"/>
              </a:rPr>
              <a:t>Not connected:</a:t>
            </a:r>
          </a:p>
          <a:p>
            <a:pPr algn="r"/>
            <a:r>
              <a:rPr lang="en-US" b="1" i="1" noProof="0" dirty="0">
                <a:solidFill>
                  <a:srgbClr val="003E5E"/>
                </a:solidFill>
                <a:latin typeface="Arial Nova Cond" panose="020B0506020202020204" pitchFamily="34" charset="0"/>
                <a:cs typeface="Times New Roman" panose="02020603050405020304" pitchFamily="18" charset="0"/>
              </a:rPr>
              <a:t>It removes water completely</a:t>
            </a:r>
            <a:endParaRPr lang="en-US" noProof="0" dirty="0">
              <a:latin typeface="Arial Nova Cond" panose="020B0506020202020204" pitchFamily="34" charset="0"/>
            </a:endParaRPr>
          </a:p>
        </p:txBody>
      </p:sp>
      <p:sp>
        <p:nvSpPr>
          <p:cNvPr id="13" name="TextBox 12">
            <a:extLst>
              <a:ext uri="{FF2B5EF4-FFF2-40B4-BE49-F238E27FC236}">
                <a16:creationId xmlns:a16="http://schemas.microsoft.com/office/drawing/2014/main" id="{51477620-C78E-A110-4E33-B5C9AC393961}"/>
              </a:ext>
            </a:extLst>
          </p:cNvPr>
          <p:cNvSpPr txBox="1"/>
          <p:nvPr/>
        </p:nvSpPr>
        <p:spPr>
          <a:xfrm>
            <a:off x="2206264" y="4004532"/>
            <a:ext cx="2474259" cy="923330"/>
          </a:xfrm>
          <a:prstGeom prst="rect">
            <a:avLst/>
          </a:prstGeom>
          <a:noFill/>
        </p:spPr>
        <p:txBody>
          <a:bodyPr wrap="square">
            <a:spAutoFit/>
          </a:bodyPr>
          <a:lstStyle/>
          <a:p>
            <a:pPr algn="r"/>
            <a:r>
              <a:rPr lang="en-US" b="1" i="1" noProof="0" dirty="0">
                <a:solidFill>
                  <a:srgbClr val="003E5E"/>
                </a:solidFill>
                <a:latin typeface="Arial Nova Cond" panose="020B0506020202020204" pitchFamily="34" charset="0"/>
                <a:cs typeface="Times New Roman" panose="02020603050405020304" pitchFamily="18" charset="0"/>
              </a:rPr>
              <a:t>Connected:</a:t>
            </a:r>
          </a:p>
          <a:p>
            <a:pPr algn="r"/>
            <a:r>
              <a:rPr lang="en-US" b="1" i="1" noProof="0" dirty="0">
                <a:solidFill>
                  <a:srgbClr val="003E5E"/>
                </a:solidFill>
                <a:latin typeface="Arial Nova Cond" panose="020B0506020202020204" pitchFamily="34" charset="0"/>
                <a:cs typeface="Times New Roman" panose="02020603050405020304" pitchFamily="18" charset="0"/>
              </a:rPr>
              <a:t>Part of the water came back to the system</a:t>
            </a:r>
            <a:endParaRPr lang="en-US" noProof="0" dirty="0">
              <a:latin typeface="Arial Nova Cond" panose="020B0506020202020204" pitchFamily="34" charset="0"/>
            </a:endParaRPr>
          </a:p>
        </p:txBody>
      </p:sp>
      <p:sp>
        <p:nvSpPr>
          <p:cNvPr id="16" name="Text Placeholder 7">
            <a:extLst>
              <a:ext uri="{FF2B5EF4-FFF2-40B4-BE49-F238E27FC236}">
                <a16:creationId xmlns:a16="http://schemas.microsoft.com/office/drawing/2014/main" id="{5092C8FE-6470-7F33-36D0-0024D4D025A9}"/>
              </a:ext>
            </a:extLst>
          </p:cNvPr>
          <p:cNvSpPr>
            <a:spLocks noGrp="1"/>
          </p:cNvSpPr>
          <p:nvPr>
            <p:ph type="body" sz="quarter" idx="12"/>
          </p:nvPr>
        </p:nvSpPr>
        <p:spPr>
          <a:xfrm>
            <a:off x="228600" y="426541"/>
            <a:ext cx="7523408" cy="460375"/>
          </a:xfrm>
        </p:spPr>
        <p:txBody>
          <a:bodyPr/>
          <a:lstStyle/>
          <a:p>
            <a:r>
              <a:rPr lang="en-US" noProof="0" dirty="0"/>
              <a:t>4.5 Element properties: diversions</a:t>
            </a:r>
          </a:p>
        </p:txBody>
      </p:sp>
      <p:sp>
        <p:nvSpPr>
          <p:cNvPr id="5" name="CasellaDiTesto 5">
            <a:extLst>
              <a:ext uri="{FF2B5EF4-FFF2-40B4-BE49-F238E27FC236}">
                <a16:creationId xmlns:a16="http://schemas.microsoft.com/office/drawing/2014/main" id="{1DE9BB6B-2EA7-012E-9BE4-7ECF96F0DD9C}"/>
              </a:ext>
            </a:extLst>
          </p:cNvPr>
          <p:cNvSpPr txBox="1"/>
          <p:nvPr/>
        </p:nvSpPr>
        <p:spPr>
          <a:xfrm>
            <a:off x="329368" y="886916"/>
            <a:ext cx="3724103" cy="1754326"/>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elements are:</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Reservoirs</a:t>
            </a:r>
          </a:p>
          <a:p>
            <a:pPr marL="742950" lvl="1" indent="-285750">
              <a:buFont typeface="Arial" panose="020B0604020202020204" pitchFamily="34" charset="0"/>
              <a:buChar char="•"/>
            </a:pPr>
            <a:r>
              <a:rPr lang="en-US" dirty="0">
                <a:solidFill>
                  <a:srgbClr val="003E5E"/>
                </a:solidFill>
                <a:highlight>
                  <a:srgbClr val="CFD8D7"/>
                </a:highlight>
                <a:latin typeface="Arial Nova Cond" panose="020B0506020202020204" pitchFamily="34" charset="0"/>
                <a:cs typeface="Times New Roman" panose="02020603050405020304" pitchFamily="18" charset="0"/>
              </a:rPr>
              <a:t>Diversions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Reaches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Diverted Outlets</a:t>
            </a:r>
          </a:p>
        </p:txBody>
      </p:sp>
    </p:spTree>
    <p:extLst>
      <p:ext uri="{BB962C8B-B14F-4D97-AF65-F5344CB8AC3E}">
        <p14:creationId xmlns:p14="http://schemas.microsoft.com/office/powerpoint/2010/main" val="270852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7A36B-5D3C-2377-2AAF-E7BC94A983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FBFBD5E-0588-1AF8-F78B-3CCB78350DE2}"/>
              </a:ext>
            </a:extLst>
          </p:cNvPr>
          <p:cNvSpPr>
            <a:spLocks noGrp="1"/>
          </p:cNvSpPr>
          <p:nvPr>
            <p:ph type="body" sz="quarter" idx="11"/>
          </p:nvPr>
        </p:nvSpPr>
        <p:spPr/>
        <p:txBody>
          <a:bodyPr>
            <a:normAutofit/>
          </a:bodyPr>
          <a:lstStyle/>
          <a:p>
            <a:r>
              <a:rPr lang="en-US" noProof="0" dirty="0"/>
              <a:t>1. Basic principles</a:t>
            </a:r>
          </a:p>
        </p:txBody>
      </p:sp>
      <p:sp>
        <p:nvSpPr>
          <p:cNvPr id="9" name="CasellaDiTesto 5">
            <a:extLst>
              <a:ext uri="{FF2B5EF4-FFF2-40B4-BE49-F238E27FC236}">
                <a16:creationId xmlns:a16="http://schemas.microsoft.com/office/drawing/2014/main" id="{BCAD3C38-2945-8ADA-8E28-0E39E6C01215}"/>
              </a:ext>
            </a:extLst>
          </p:cNvPr>
          <p:cNvSpPr txBox="1"/>
          <p:nvPr/>
        </p:nvSpPr>
        <p:spPr>
          <a:xfrm>
            <a:off x="381072" y="871358"/>
            <a:ext cx="5161772" cy="120032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HYDROPOWER</a:t>
            </a:r>
          </a:p>
          <a:p>
            <a:r>
              <a:rPr lang="en-US" noProof="0" dirty="0">
                <a:solidFill>
                  <a:srgbClr val="003E5E"/>
                </a:solidFill>
                <a:latin typeface="Arial Nova Cond" panose="020B0506020202020204" pitchFamily="34" charset="0"/>
                <a:cs typeface="Times New Roman" panose="02020603050405020304" pitchFamily="18" charset="0"/>
              </a:rPr>
              <a:t>To meet the daily, weekly, seasonal power demand, a reservoir must: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Release water when needed</a:t>
            </a:r>
          </a:p>
        </p:txBody>
      </p:sp>
      <p:pic>
        <p:nvPicPr>
          <p:cNvPr id="12" name="Picture 11">
            <a:extLst>
              <a:ext uri="{FF2B5EF4-FFF2-40B4-BE49-F238E27FC236}">
                <a16:creationId xmlns:a16="http://schemas.microsoft.com/office/drawing/2014/main" id="{87CB927B-5293-DD83-6FC2-2B03C2B8F0EF}"/>
              </a:ext>
            </a:extLst>
          </p:cNvPr>
          <p:cNvPicPr>
            <a:picLocks noChangeAspect="1"/>
          </p:cNvPicPr>
          <p:nvPr/>
        </p:nvPicPr>
        <p:blipFill>
          <a:blip r:embed="rId3" cstate="screen">
            <a:extLst>
              <a:ext uri="{28A0092B-C50C-407E-A947-70E740481C1C}">
                <a14:useLocalDpi xmlns:a14="http://schemas.microsoft.com/office/drawing/2010/main"/>
              </a:ext>
            </a:extLst>
          </a:blip>
          <a:srcRect t="7334"/>
          <a:stretch/>
        </p:blipFill>
        <p:spPr>
          <a:xfrm>
            <a:off x="3479895" y="2178755"/>
            <a:ext cx="5140864" cy="2754455"/>
          </a:xfrm>
          <a:prstGeom prst="rect">
            <a:avLst/>
          </a:prstGeom>
        </p:spPr>
      </p:pic>
      <p:sp>
        <p:nvSpPr>
          <p:cNvPr id="2" name="Text Placeholder 2">
            <a:extLst>
              <a:ext uri="{FF2B5EF4-FFF2-40B4-BE49-F238E27FC236}">
                <a16:creationId xmlns:a16="http://schemas.microsoft.com/office/drawing/2014/main" id="{E80D0A4E-7F61-C47F-2728-B3EDF9C7313D}"/>
              </a:ext>
            </a:extLst>
          </p:cNvPr>
          <p:cNvSpPr>
            <a:spLocks noGrp="1"/>
          </p:cNvSpPr>
          <p:nvPr>
            <p:ph type="body" sz="quarter" idx="12"/>
          </p:nvPr>
        </p:nvSpPr>
        <p:spPr>
          <a:xfrm>
            <a:off x="228600" y="426541"/>
            <a:ext cx="7523408" cy="460375"/>
          </a:xfrm>
        </p:spPr>
        <p:txBody>
          <a:bodyPr/>
          <a:lstStyle/>
          <a:p>
            <a:r>
              <a:rPr lang="en-US" noProof="0" dirty="0"/>
              <a:t>1.1 Operational Goals by purpose</a:t>
            </a:r>
          </a:p>
        </p:txBody>
      </p:sp>
    </p:spTree>
    <p:extLst>
      <p:ext uri="{BB962C8B-B14F-4D97-AF65-F5344CB8AC3E}">
        <p14:creationId xmlns:p14="http://schemas.microsoft.com/office/powerpoint/2010/main" val="1978216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406E0-D127-9E8E-3FBF-526508D19C2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CEA4B64-6ABA-D3FB-BB19-C9B460F03760}"/>
              </a:ext>
            </a:extLst>
          </p:cNvPr>
          <p:cNvPicPr>
            <a:picLocks noChangeAspect="1"/>
          </p:cNvPicPr>
          <p:nvPr/>
        </p:nvPicPr>
        <p:blipFill>
          <a:blip r:embed="rId3"/>
          <a:stretch>
            <a:fillRect/>
          </a:stretch>
        </p:blipFill>
        <p:spPr>
          <a:xfrm>
            <a:off x="7886700" y="0"/>
            <a:ext cx="1257300" cy="1295400"/>
          </a:xfrm>
          <a:prstGeom prst="rect">
            <a:avLst/>
          </a:prstGeom>
        </p:spPr>
      </p:pic>
      <p:sp>
        <p:nvSpPr>
          <p:cNvPr id="4" name="CasellaDiTesto 5">
            <a:extLst>
              <a:ext uri="{FF2B5EF4-FFF2-40B4-BE49-F238E27FC236}">
                <a16:creationId xmlns:a16="http://schemas.microsoft.com/office/drawing/2014/main" id="{A7D29CE8-E058-7373-B1DE-38F3239B9F26}"/>
              </a:ext>
            </a:extLst>
          </p:cNvPr>
          <p:cNvSpPr txBox="1"/>
          <p:nvPr/>
        </p:nvSpPr>
        <p:spPr>
          <a:xfrm>
            <a:off x="344213" y="1044919"/>
            <a:ext cx="4483819" cy="369331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Connect  the diversion in the watershed menu and update the network.</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Go back to the Watershed Setup module and to the Study Configuration.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the diversion button </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Double click on the diversion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Hold down the CTRL key</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Add two point inside the diversion clicking in the desired position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Move the DS end to the US end of Humera dam</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A dialog will appear, YES</a:t>
            </a:r>
          </a:p>
          <a:p>
            <a:endParaRPr lang="en-US" b="1" i="1" noProof="0" dirty="0">
              <a:solidFill>
                <a:srgbClr val="003E5E"/>
              </a:solidFill>
              <a:latin typeface="Arial Nova Cond" panose="020B0506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DDF11FD-B06F-8852-1F32-6BE56AD1784D}"/>
              </a:ext>
            </a:extLst>
          </p:cNvPr>
          <p:cNvPicPr>
            <a:picLocks noChangeAspect="1"/>
          </p:cNvPicPr>
          <p:nvPr/>
        </p:nvPicPr>
        <p:blipFill>
          <a:blip r:embed="rId4"/>
          <a:stretch>
            <a:fillRect/>
          </a:stretch>
        </p:blipFill>
        <p:spPr>
          <a:xfrm>
            <a:off x="5234748" y="966758"/>
            <a:ext cx="3349753" cy="2479928"/>
          </a:xfrm>
          <a:prstGeom prst="rect">
            <a:avLst/>
          </a:prstGeom>
        </p:spPr>
      </p:pic>
      <p:pic>
        <p:nvPicPr>
          <p:cNvPr id="9" name="Picture 8">
            <a:extLst>
              <a:ext uri="{FF2B5EF4-FFF2-40B4-BE49-F238E27FC236}">
                <a16:creationId xmlns:a16="http://schemas.microsoft.com/office/drawing/2014/main" id="{D0367DF2-B96A-B848-5FAB-484A7EF60C06}"/>
              </a:ext>
            </a:extLst>
          </p:cNvPr>
          <p:cNvPicPr>
            <a:picLocks noChangeAspect="1"/>
          </p:cNvPicPr>
          <p:nvPr/>
        </p:nvPicPr>
        <p:blipFill>
          <a:blip r:embed="rId5"/>
          <a:stretch>
            <a:fillRect/>
          </a:stretch>
        </p:blipFill>
        <p:spPr>
          <a:xfrm>
            <a:off x="4462272" y="3947491"/>
            <a:ext cx="4337515" cy="1082538"/>
          </a:xfrm>
          <a:prstGeom prst="rect">
            <a:avLst/>
          </a:prstGeom>
        </p:spPr>
      </p:pic>
      <p:sp>
        <p:nvSpPr>
          <p:cNvPr id="10" name="TextBox 9">
            <a:extLst>
              <a:ext uri="{FF2B5EF4-FFF2-40B4-BE49-F238E27FC236}">
                <a16:creationId xmlns:a16="http://schemas.microsoft.com/office/drawing/2014/main" id="{BF056025-F750-1280-C47D-4E1FE1F0F6C6}"/>
              </a:ext>
            </a:extLst>
          </p:cNvPr>
          <p:cNvSpPr txBox="1"/>
          <p:nvPr/>
        </p:nvSpPr>
        <p:spPr>
          <a:xfrm>
            <a:off x="448506" y="4559375"/>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
        <p:nvSpPr>
          <p:cNvPr id="17" name="Text Placeholder 16">
            <a:extLst>
              <a:ext uri="{FF2B5EF4-FFF2-40B4-BE49-F238E27FC236}">
                <a16:creationId xmlns:a16="http://schemas.microsoft.com/office/drawing/2014/main" id="{F6F2DA12-F980-CEFF-B945-6402F342C307}"/>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19" name="Text Placeholder 7">
            <a:extLst>
              <a:ext uri="{FF2B5EF4-FFF2-40B4-BE49-F238E27FC236}">
                <a16:creationId xmlns:a16="http://schemas.microsoft.com/office/drawing/2014/main" id="{29E2E51C-2EF1-5C7B-5FC9-E82BE6D3AD10}"/>
              </a:ext>
            </a:extLst>
          </p:cNvPr>
          <p:cNvSpPr>
            <a:spLocks noGrp="1"/>
          </p:cNvSpPr>
          <p:nvPr>
            <p:ph type="body" sz="quarter" idx="12"/>
          </p:nvPr>
        </p:nvSpPr>
        <p:spPr>
          <a:xfrm>
            <a:off x="228600" y="426541"/>
            <a:ext cx="7523408" cy="460375"/>
          </a:xfrm>
        </p:spPr>
        <p:txBody>
          <a:bodyPr/>
          <a:lstStyle/>
          <a:p>
            <a:r>
              <a:rPr lang="en-US" noProof="0" dirty="0"/>
              <a:t>4.5 Element properties: diversions</a:t>
            </a:r>
          </a:p>
        </p:txBody>
      </p:sp>
    </p:spTree>
    <p:extLst>
      <p:ext uri="{BB962C8B-B14F-4D97-AF65-F5344CB8AC3E}">
        <p14:creationId xmlns:p14="http://schemas.microsoft.com/office/powerpoint/2010/main" val="123353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2E16B-E321-CA45-50D0-2583D8DC93C6}"/>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4C035437-055A-D834-609B-ED6A43168E55}"/>
              </a:ext>
            </a:extLst>
          </p:cNvPr>
          <p:cNvSpPr txBox="1"/>
          <p:nvPr/>
        </p:nvSpPr>
        <p:spPr>
          <a:xfrm>
            <a:off x="362211" y="1180832"/>
            <a:ext cx="4361899" cy="2308324"/>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 Connect  the diversion in the watershed menu and update the network.</a:t>
            </a:r>
          </a:p>
          <a:p>
            <a:endParaRPr lang="en-US" b="1" i="1" noProof="0" dirty="0">
              <a:solidFill>
                <a:srgbClr val="003E5E"/>
              </a:solidFill>
              <a:latin typeface="Arial Nova Cond" panose="020B0506020202020204" pitchFamily="34" charset="0"/>
              <a:cs typeface="Times New Roman" panose="02020603050405020304" pitchFamily="18" charset="0"/>
            </a:endParaRP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Go back to the reservoir network module</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Open the Network menu</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Select Update from configuration</a:t>
            </a:r>
          </a:p>
          <a:p>
            <a:pPr marL="342900" indent="-342900">
              <a:buFont typeface="+mj-lt"/>
              <a:buAutoNum type="arabicPeriod"/>
            </a:pPr>
            <a:r>
              <a:rPr lang="en-US" noProof="0" dirty="0">
                <a:solidFill>
                  <a:srgbClr val="003E5E"/>
                </a:solidFill>
                <a:latin typeface="Arial Nova Cond" panose="020B0506020202020204" pitchFamily="34" charset="0"/>
                <a:cs typeface="Times New Roman" panose="02020603050405020304" pitchFamily="18" charset="0"/>
              </a:rPr>
              <a:t>Yes on the dialog</a:t>
            </a:r>
          </a:p>
          <a:p>
            <a:endParaRPr lang="en-US" b="1" i="1" noProof="0" dirty="0">
              <a:solidFill>
                <a:srgbClr val="003E5E"/>
              </a:solidFill>
              <a:latin typeface="Arial Nova Cond" panose="020B0506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A8E2BB2A-3D2B-C352-1412-7B354AF21567}"/>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10" name="TextBox 9">
            <a:extLst>
              <a:ext uri="{FF2B5EF4-FFF2-40B4-BE49-F238E27FC236}">
                <a16:creationId xmlns:a16="http://schemas.microsoft.com/office/drawing/2014/main" id="{C0D40E53-5321-001E-2EF4-B4998FA65A1A}"/>
              </a:ext>
            </a:extLst>
          </p:cNvPr>
          <p:cNvSpPr txBox="1"/>
          <p:nvPr/>
        </p:nvSpPr>
        <p:spPr>
          <a:xfrm>
            <a:off x="448506" y="4559375"/>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7" name="Picture 6">
            <a:extLst>
              <a:ext uri="{FF2B5EF4-FFF2-40B4-BE49-F238E27FC236}">
                <a16:creationId xmlns:a16="http://schemas.microsoft.com/office/drawing/2014/main" id="{2B590B30-D53D-9F56-54FB-47EF06F9E2AC}"/>
              </a:ext>
            </a:extLst>
          </p:cNvPr>
          <p:cNvPicPr>
            <a:picLocks noChangeAspect="1"/>
          </p:cNvPicPr>
          <p:nvPr/>
        </p:nvPicPr>
        <p:blipFill>
          <a:blip r:embed="rId3" cstate="hqprint">
            <a:extLst>
              <a:ext uri="{28A0092B-C50C-407E-A947-70E740481C1C}">
                <a14:useLocalDpi xmlns:a14="http://schemas.microsoft.com/office/drawing/2010/main"/>
              </a:ext>
            </a:extLst>
          </a:blip>
          <a:srcRect t="5724"/>
          <a:stretch/>
        </p:blipFill>
        <p:spPr>
          <a:xfrm>
            <a:off x="4791456" y="1449540"/>
            <a:ext cx="3860958" cy="2815919"/>
          </a:xfrm>
          <a:prstGeom prst="rect">
            <a:avLst/>
          </a:prstGeom>
        </p:spPr>
      </p:pic>
      <p:pic>
        <p:nvPicPr>
          <p:cNvPr id="11" name="Picture 10">
            <a:extLst>
              <a:ext uri="{FF2B5EF4-FFF2-40B4-BE49-F238E27FC236}">
                <a16:creationId xmlns:a16="http://schemas.microsoft.com/office/drawing/2014/main" id="{55F357F3-6248-90F1-48DD-3C40845C36FE}"/>
              </a:ext>
            </a:extLst>
          </p:cNvPr>
          <p:cNvPicPr>
            <a:picLocks noChangeAspect="1"/>
          </p:cNvPicPr>
          <p:nvPr/>
        </p:nvPicPr>
        <p:blipFill>
          <a:blip r:embed="rId4"/>
          <a:stretch>
            <a:fillRect/>
          </a:stretch>
        </p:blipFill>
        <p:spPr>
          <a:xfrm>
            <a:off x="7886700" y="0"/>
            <a:ext cx="1257300" cy="1295400"/>
          </a:xfrm>
          <a:prstGeom prst="rect">
            <a:avLst/>
          </a:prstGeom>
        </p:spPr>
      </p:pic>
      <p:sp>
        <p:nvSpPr>
          <p:cNvPr id="12" name="Text Placeholder 7">
            <a:extLst>
              <a:ext uri="{FF2B5EF4-FFF2-40B4-BE49-F238E27FC236}">
                <a16:creationId xmlns:a16="http://schemas.microsoft.com/office/drawing/2014/main" id="{1AFFFF88-6051-1042-7E55-B6255D0CB417}"/>
              </a:ext>
            </a:extLst>
          </p:cNvPr>
          <p:cNvSpPr>
            <a:spLocks noGrp="1"/>
          </p:cNvSpPr>
          <p:nvPr>
            <p:ph type="body" sz="quarter" idx="12"/>
          </p:nvPr>
        </p:nvSpPr>
        <p:spPr>
          <a:xfrm>
            <a:off x="228600" y="426541"/>
            <a:ext cx="7523408" cy="460375"/>
          </a:xfrm>
        </p:spPr>
        <p:txBody>
          <a:bodyPr/>
          <a:lstStyle/>
          <a:p>
            <a:r>
              <a:rPr lang="en-US" noProof="0" dirty="0"/>
              <a:t>4.5 Element properties: diversions</a:t>
            </a:r>
          </a:p>
        </p:txBody>
      </p:sp>
    </p:spTree>
    <p:extLst>
      <p:ext uri="{BB962C8B-B14F-4D97-AF65-F5344CB8AC3E}">
        <p14:creationId xmlns:p14="http://schemas.microsoft.com/office/powerpoint/2010/main" val="223124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C456E6-98C1-8289-3358-2F003C2CEF4C}"/>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D77FF5D2-A54C-CAD7-2F09-85749DF7DB1C}"/>
              </a:ext>
            </a:extLst>
          </p:cNvPr>
          <p:cNvSpPr txBox="1"/>
          <p:nvPr/>
        </p:nvSpPr>
        <p:spPr>
          <a:xfrm>
            <a:off x="344213" y="886916"/>
            <a:ext cx="4361899" cy="2585323"/>
          </a:xfrm>
          <a:prstGeom prst="rect">
            <a:avLst/>
          </a:prstGeom>
          <a:noFill/>
        </p:spPr>
        <p:txBody>
          <a:bodyPr wrap="square">
            <a:spAutoFit/>
          </a:bodyPr>
          <a:lstStyle/>
          <a:p>
            <a:r>
              <a:rPr lang="en-US" b="1" noProof="0" dirty="0">
                <a:solidFill>
                  <a:srgbClr val="003E5E"/>
                </a:solidFill>
                <a:latin typeface="Arial Nova Cond" panose="020B0506020202020204" pitchFamily="34" charset="0"/>
                <a:cs typeface="Times New Roman" panose="02020603050405020304" pitchFamily="18" charset="0"/>
              </a:rPr>
              <a:t>Two considerations</a:t>
            </a:r>
            <a:r>
              <a:rPr lang="en-US" noProof="0" dirty="0">
                <a:solidFill>
                  <a:srgbClr val="003E5E"/>
                </a:solidFill>
                <a:latin typeface="Arial Nova Cond" panose="020B0506020202020204" pitchFamily="34" charset="0"/>
                <a:cs typeface="Times New Roman" panose="02020603050405020304" pitchFamily="18" charset="0"/>
              </a:rPr>
              <a:t>:</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The diversions have always priority</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The diversion is allowed to have negative flow</a:t>
            </a:r>
          </a:p>
          <a:p>
            <a:pPr marL="342900" indent="-342900">
              <a:buAutoNum type="arabicPeriod"/>
            </a:pPr>
            <a:endParaRPr lang="en-US" noProof="0" dirty="0">
              <a:solidFill>
                <a:srgbClr val="003E5E"/>
              </a:solidFill>
              <a:latin typeface="Arial Nova Cond" panose="020B0506020202020204" pitchFamily="34" charset="0"/>
              <a:cs typeface="Times New Roman" panose="02020603050405020304" pitchFamily="18" charset="0"/>
            </a:endParaRPr>
          </a:p>
          <a:p>
            <a:r>
              <a:rPr lang="en-US" b="1" noProof="0" dirty="0">
                <a:solidFill>
                  <a:srgbClr val="003E5E"/>
                </a:solidFill>
                <a:latin typeface="Arial Nova Cond" panose="020B0506020202020204" pitchFamily="34" charset="0"/>
                <a:cs typeface="Times New Roman" panose="02020603050405020304" pitchFamily="18" charset="0"/>
              </a:rPr>
              <a:t>Diversion editor</a:t>
            </a:r>
            <a:r>
              <a:rPr lang="en-US" noProof="0" dirty="0">
                <a:solidFill>
                  <a:srgbClr val="003E5E"/>
                </a:solidFill>
                <a:latin typeface="Arial Nova Cond" panose="020B0506020202020204" pitchFamily="34" charset="0"/>
                <a:cs typeface="Times New Roman" panose="02020603050405020304" pitchFamily="18" charset="0"/>
              </a:rPr>
              <a:t>:</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Very similar to the Reach editor</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 You can choose from different method</a:t>
            </a:r>
          </a:p>
          <a:p>
            <a:endParaRPr lang="en-US" b="1" i="1" noProof="0" dirty="0">
              <a:solidFill>
                <a:srgbClr val="003E5E"/>
              </a:solidFill>
              <a:latin typeface="Arial Nova Cond" panose="020B0506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639AB174-4AD7-CA52-55F2-242F79C8C791}"/>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5" name="Picture 4">
            <a:extLst>
              <a:ext uri="{FF2B5EF4-FFF2-40B4-BE49-F238E27FC236}">
                <a16:creationId xmlns:a16="http://schemas.microsoft.com/office/drawing/2014/main" id="{1249EDF9-B0E4-B608-2076-9F363F9402BD}"/>
              </a:ext>
            </a:extLst>
          </p:cNvPr>
          <p:cNvPicPr>
            <a:picLocks noChangeAspect="1"/>
          </p:cNvPicPr>
          <p:nvPr/>
        </p:nvPicPr>
        <p:blipFill>
          <a:blip r:embed="rId3"/>
          <a:stretch>
            <a:fillRect/>
          </a:stretch>
        </p:blipFill>
        <p:spPr>
          <a:xfrm>
            <a:off x="5012442" y="838461"/>
            <a:ext cx="3555087" cy="3859312"/>
          </a:xfrm>
          <a:prstGeom prst="rect">
            <a:avLst/>
          </a:prstGeom>
        </p:spPr>
      </p:pic>
      <p:pic>
        <p:nvPicPr>
          <p:cNvPr id="12" name="Picture 11">
            <a:extLst>
              <a:ext uri="{FF2B5EF4-FFF2-40B4-BE49-F238E27FC236}">
                <a16:creationId xmlns:a16="http://schemas.microsoft.com/office/drawing/2014/main" id="{94A00388-611B-E181-6A1C-30FF44206A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434631" y="3130825"/>
            <a:ext cx="2104430" cy="1659835"/>
          </a:xfrm>
          <a:prstGeom prst="rect">
            <a:avLst/>
          </a:prstGeom>
        </p:spPr>
      </p:pic>
      <p:sp>
        <p:nvSpPr>
          <p:cNvPr id="13" name="Text Placeholder 7">
            <a:extLst>
              <a:ext uri="{FF2B5EF4-FFF2-40B4-BE49-F238E27FC236}">
                <a16:creationId xmlns:a16="http://schemas.microsoft.com/office/drawing/2014/main" id="{545BE6A0-3A4E-4B83-2B3A-A41CF6036BCC}"/>
              </a:ext>
            </a:extLst>
          </p:cNvPr>
          <p:cNvSpPr>
            <a:spLocks noGrp="1"/>
          </p:cNvSpPr>
          <p:nvPr>
            <p:ph type="body" sz="quarter" idx="12"/>
          </p:nvPr>
        </p:nvSpPr>
        <p:spPr>
          <a:xfrm>
            <a:off x="228600" y="426541"/>
            <a:ext cx="7523408" cy="460375"/>
          </a:xfrm>
        </p:spPr>
        <p:txBody>
          <a:bodyPr/>
          <a:lstStyle/>
          <a:p>
            <a:r>
              <a:rPr lang="en-US" noProof="0" dirty="0"/>
              <a:t>4.5 Element properties: diversions</a:t>
            </a:r>
          </a:p>
        </p:txBody>
      </p:sp>
    </p:spTree>
    <p:extLst>
      <p:ext uri="{BB962C8B-B14F-4D97-AF65-F5344CB8AC3E}">
        <p14:creationId xmlns:p14="http://schemas.microsoft.com/office/powerpoint/2010/main" val="3573694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22D4F-D8C6-139C-E34F-0B27021D13A7}"/>
            </a:ext>
          </a:extLst>
        </p:cNvPr>
        <p:cNvGrpSpPr/>
        <p:nvPr/>
      </p:nvGrpSpPr>
      <p:grpSpPr>
        <a:xfrm>
          <a:off x="0" y="0"/>
          <a:ext cx="0" cy="0"/>
          <a:chOff x="0" y="0"/>
          <a:chExt cx="0" cy="0"/>
        </a:xfrm>
      </p:grpSpPr>
      <p:sp>
        <p:nvSpPr>
          <p:cNvPr id="4" name="CasellaDiTesto 5">
            <a:extLst>
              <a:ext uri="{FF2B5EF4-FFF2-40B4-BE49-F238E27FC236}">
                <a16:creationId xmlns:a16="http://schemas.microsoft.com/office/drawing/2014/main" id="{79EDF6DB-B171-7C6F-2E35-24F22333F246}"/>
              </a:ext>
            </a:extLst>
          </p:cNvPr>
          <p:cNvSpPr txBox="1"/>
          <p:nvPr/>
        </p:nvSpPr>
        <p:spPr>
          <a:xfrm>
            <a:off x="344213" y="923459"/>
            <a:ext cx="6613178" cy="1754326"/>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Exercise:</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Open the DIVERSION.xls in the path MATERIAL/ELEMENTS</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Open the editor of the diversion (right click and editor)</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Choose monthly varying method</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Copy the DIVERTED WATER COLUMN</a:t>
            </a:r>
          </a:p>
          <a:p>
            <a:pPr marL="342900" indent="-342900">
              <a:buAutoNum type="arabicPeriod"/>
            </a:pPr>
            <a:r>
              <a:rPr lang="en-US" noProof="0" dirty="0">
                <a:solidFill>
                  <a:srgbClr val="003E5E"/>
                </a:solidFill>
                <a:latin typeface="Arial Nova Cond" panose="020B0506020202020204" pitchFamily="34" charset="0"/>
                <a:cs typeface="Times New Roman" panose="02020603050405020304" pitchFamily="18" charset="0"/>
              </a:rPr>
              <a:t>In the losses editor, choose RETURN RATIO, and set it to 0.15</a:t>
            </a:r>
          </a:p>
        </p:txBody>
      </p:sp>
      <p:sp>
        <p:nvSpPr>
          <p:cNvPr id="2" name="Text Placeholder 1">
            <a:extLst>
              <a:ext uri="{FF2B5EF4-FFF2-40B4-BE49-F238E27FC236}">
                <a16:creationId xmlns:a16="http://schemas.microsoft.com/office/drawing/2014/main" id="{414DC254-8C76-4549-8A16-9F38F4CFC1CC}"/>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pic>
        <p:nvPicPr>
          <p:cNvPr id="3" name="Picture 2">
            <a:extLst>
              <a:ext uri="{FF2B5EF4-FFF2-40B4-BE49-F238E27FC236}">
                <a16:creationId xmlns:a16="http://schemas.microsoft.com/office/drawing/2014/main" id="{7EBF01DE-C117-B4D5-EEFC-5351CEF85125}"/>
              </a:ext>
            </a:extLst>
          </p:cNvPr>
          <p:cNvPicPr>
            <a:picLocks noChangeAspect="1"/>
          </p:cNvPicPr>
          <p:nvPr/>
        </p:nvPicPr>
        <p:blipFill>
          <a:blip r:embed="rId3"/>
          <a:stretch>
            <a:fillRect/>
          </a:stretch>
        </p:blipFill>
        <p:spPr>
          <a:xfrm>
            <a:off x="7886700" y="0"/>
            <a:ext cx="1257300" cy="1295400"/>
          </a:xfrm>
          <a:prstGeom prst="rect">
            <a:avLst/>
          </a:prstGeom>
        </p:spPr>
      </p:pic>
      <p:pic>
        <p:nvPicPr>
          <p:cNvPr id="10" name="Picture 9">
            <a:extLst>
              <a:ext uri="{FF2B5EF4-FFF2-40B4-BE49-F238E27FC236}">
                <a16:creationId xmlns:a16="http://schemas.microsoft.com/office/drawing/2014/main" id="{372B1392-9D30-6B15-0F33-149ECA6C63D6}"/>
              </a:ext>
            </a:extLst>
          </p:cNvPr>
          <p:cNvPicPr>
            <a:picLocks noChangeAspect="1"/>
          </p:cNvPicPr>
          <p:nvPr/>
        </p:nvPicPr>
        <p:blipFill>
          <a:blip r:embed="rId4"/>
          <a:stretch>
            <a:fillRect/>
          </a:stretch>
        </p:blipFill>
        <p:spPr>
          <a:xfrm>
            <a:off x="344213" y="2857500"/>
            <a:ext cx="3427550" cy="2082695"/>
          </a:xfrm>
          <a:prstGeom prst="rect">
            <a:avLst/>
          </a:prstGeom>
        </p:spPr>
      </p:pic>
      <p:pic>
        <p:nvPicPr>
          <p:cNvPr id="13" name="Picture 12">
            <a:extLst>
              <a:ext uri="{FF2B5EF4-FFF2-40B4-BE49-F238E27FC236}">
                <a16:creationId xmlns:a16="http://schemas.microsoft.com/office/drawing/2014/main" id="{26E331AE-DDB0-AB71-C2F7-7C9549632B17}"/>
              </a:ext>
            </a:extLst>
          </p:cNvPr>
          <p:cNvPicPr>
            <a:picLocks noChangeAspect="1"/>
          </p:cNvPicPr>
          <p:nvPr/>
        </p:nvPicPr>
        <p:blipFill>
          <a:blip r:embed="rId5"/>
          <a:stretch>
            <a:fillRect/>
          </a:stretch>
        </p:blipFill>
        <p:spPr>
          <a:xfrm>
            <a:off x="5170834" y="2857499"/>
            <a:ext cx="2715866" cy="2082695"/>
          </a:xfrm>
          <a:prstGeom prst="rect">
            <a:avLst/>
          </a:prstGeom>
        </p:spPr>
      </p:pic>
      <p:sp>
        <p:nvSpPr>
          <p:cNvPr id="14" name="TextBox 13">
            <a:extLst>
              <a:ext uri="{FF2B5EF4-FFF2-40B4-BE49-F238E27FC236}">
                <a16:creationId xmlns:a16="http://schemas.microsoft.com/office/drawing/2014/main" id="{51BE9797-8130-0522-746F-EDE2CFF4FE39}"/>
              </a:ext>
            </a:extLst>
          </p:cNvPr>
          <p:cNvSpPr txBox="1"/>
          <p:nvPr/>
        </p:nvSpPr>
        <p:spPr>
          <a:xfrm>
            <a:off x="448506" y="4559375"/>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
        <p:nvSpPr>
          <p:cNvPr id="15" name="Text Placeholder 7">
            <a:extLst>
              <a:ext uri="{FF2B5EF4-FFF2-40B4-BE49-F238E27FC236}">
                <a16:creationId xmlns:a16="http://schemas.microsoft.com/office/drawing/2014/main" id="{5B565D6A-919F-9C87-2630-D0BFAF170E9D}"/>
              </a:ext>
            </a:extLst>
          </p:cNvPr>
          <p:cNvSpPr>
            <a:spLocks noGrp="1"/>
          </p:cNvSpPr>
          <p:nvPr>
            <p:ph type="body" sz="quarter" idx="12"/>
          </p:nvPr>
        </p:nvSpPr>
        <p:spPr>
          <a:xfrm>
            <a:off x="228600" y="426541"/>
            <a:ext cx="7523408" cy="460375"/>
          </a:xfrm>
        </p:spPr>
        <p:txBody>
          <a:bodyPr/>
          <a:lstStyle/>
          <a:p>
            <a:r>
              <a:rPr lang="en-US" noProof="0" dirty="0"/>
              <a:t>4.5 Element properties: diversions</a:t>
            </a:r>
          </a:p>
        </p:txBody>
      </p:sp>
    </p:spTree>
    <p:extLst>
      <p:ext uri="{BB962C8B-B14F-4D97-AF65-F5344CB8AC3E}">
        <p14:creationId xmlns:p14="http://schemas.microsoft.com/office/powerpoint/2010/main" val="593866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4B12DB-0A2B-CF7E-51B8-E5C132A1CDBD}"/>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B7FD87A1-C649-6A6A-29F3-3F51DD538339}"/>
              </a:ext>
            </a:extLst>
          </p:cNvPr>
          <p:cNvSpPr>
            <a:spLocks noGrp="1"/>
          </p:cNvSpPr>
          <p:nvPr>
            <p:ph type="body" sz="quarter" idx="12"/>
          </p:nvPr>
        </p:nvSpPr>
        <p:spPr>
          <a:xfrm>
            <a:off x="228600" y="427038"/>
            <a:ext cx="7523163" cy="460375"/>
          </a:xfrm>
        </p:spPr>
        <p:txBody>
          <a:bodyPr/>
          <a:lstStyle/>
          <a:p>
            <a:r>
              <a:rPr lang="en-US" noProof="0" dirty="0"/>
              <a:t>4.6 Element properties: reservoirs</a:t>
            </a:r>
          </a:p>
        </p:txBody>
      </p:sp>
      <p:pic>
        <p:nvPicPr>
          <p:cNvPr id="6" name="Picture 5">
            <a:extLst>
              <a:ext uri="{FF2B5EF4-FFF2-40B4-BE49-F238E27FC236}">
                <a16:creationId xmlns:a16="http://schemas.microsoft.com/office/drawing/2014/main" id="{25E41A95-D811-6ADC-0249-2827EFF9A365}"/>
              </a:ext>
            </a:extLst>
          </p:cNvPr>
          <p:cNvPicPr>
            <a:picLocks noChangeAspect="1"/>
          </p:cNvPicPr>
          <p:nvPr/>
        </p:nvPicPr>
        <p:blipFill>
          <a:blip r:embed="rId3"/>
          <a:stretch>
            <a:fillRect/>
          </a:stretch>
        </p:blipFill>
        <p:spPr>
          <a:xfrm>
            <a:off x="2852907" y="1071507"/>
            <a:ext cx="394654" cy="1587014"/>
          </a:xfrm>
          <a:prstGeom prst="rect">
            <a:avLst/>
          </a:prstGeom>
        </p:spPr>
      </p:pic>
      <p:sp>
        <p:nvSpPr>
          <p:cNvPr id="7" name="TextBox 6">
            <a:extLst>
              <a:ext uri="{FF2B5EF4-FFF2-40B4-BE49-F238E27FC236}">
                <a16:creationId xmlns:a16="http://schemas.microsoft.com/office/drawing/2014/main" id="{189E5275-7449-876C-2167-FF746B63DA32}"/>
              </a:ext>
            </a:extLst>
          </p:cNvPr>
          <p:cNvSpPr txBox="1"/>
          <p:nvPr/>
        </p:nvSpPr>
        <p:spPr>
          <a:xfrm>
            <a:off x="4439593" y="657225"/>
            <a:ext cx="3218902" cy="4585871"/>
          </a:xfrm>
          <a:prstGeom prst="rect">
            <a:avLst/>
          </a:prstGeom>
          <a:noFill/>
        </p:spPr>
        <p:txBody>
          <a:bodyPr wrap="square">
            <a:spAutoFit/>
          </a:bodyPr>
          <a:lstStyle/>
          <a:p>
            <a:pPr algn="r"/>
            <a:r>
              <a:rPr lang="en-US" sz="3200" b="1" i="1" noProof="0" dirty="0">
                <a:solidFill>
                  <a:srgbClr val="003E5E"/>
                </a:solidFill>
                <a:latin typeface="Arial Nova Cond" panose="020B0506020202020204" pitchFamily="34" charset="0"/>
                <a:cs typeface="Times New Roman" panose="02020603050405020304" pitchFamily="18" charset="0"/>
              </a:rPr>
              <a:t>RESERVOIRS</a:t>
            </a:r>
          </a:p>
          <a:p>
            <a:pPr algn="r"/>
            <a:r>
              <a:rPr lang="en-US" sz="2000" i="1" noProof="0" dirty="0">
                <a:solidFill>
                  <a:srgbClr val="003E5E"/>
                </a:solidFill>
                <a:latin typeface="Arial Nova Cond" panose="020B0506020202020204" pitchFamily="34" charset="0"/>
                <a:cs typeface="Times New Roman" panose="02020603050405020304" pitchFamily="18" charset="0"/>
              </a:rPr>
              <a:t>Store water from the system</a:t>
            </a:r>
          </a:p>
          <a:p>
            <a:pPr algn="r"/>
            <a:r>
              <a:rPr lang="en-US" sz="2000" i="1" noProof="0" dirty="0">
                <a:solidFill>
                  <a:srgbClr val="003E5E"/>
                </a:solidFill>
                <a:latin typeface="Arial Nova Cond" panose="020B0506020202020204" pitchFamily="34" charset="0"/>
                <a:cs typeface="Times New Roman" panose="02020603050405020304" pitchFamily="18" charset="0"/>
              </a:rPr>
              <a:t>Release water to the system</a:t>
            </a:r>
          </a:p>
          <a:p>
            <a:pPr algn="r"/>
            <a:endParaRPr lang="en-US" sz="2000" i="1" noProof="0" dirty="0">
              <a:solidFill>
                <a:srgbClr val="003E5E"/>
              </a:solidFill>
              <a:latin typeface="Arial Nova Cond" panose="020B0506020202020204" pitchFamily="34" charset="0"/>
              <a:cs typeface="Times New Roman" panose="02020603050405020304" pitchFamily="18" charset="0"/>
            </a:endParaRPr>
          </a:p>
          <a:p>
            <a:pPr algn="r"/>
            <a:r>
              <a:rPr lang="en-US" sz="2000" b="1" i="1" noProof="0" dirty="0">
                <a:solidFill>
                  <a:srgbClr val="003E5E"/>
                </a:solidFill>
                <a:latin typeface="Arial Nova Cond" panose="020B0506020202020204" pitchFamily="34" charset="0"/>
                <a:cs typeface="Times New Roman" panose="02020603050405020304" pitchFamily="18" charset="0"/>
              </a:rPr>
              <a:t>Physical properties:</a:t>
            </a:r>
          </a:p>
          <a:p>
            <a:pPr algn="r"/>
            <a:r>
              <a:rPr lang="en-US" sz="2000" i="1" noProof="0" dirty="0">
                <a:solidFill>
                  <a:srgbClr val="003E5E"/>
                </a:solidFill>
                <a:latin typeface="Arial Nova Cond" panose="020B0506020202020204" pitchFamily="34" charset="0"/>
                <a:cs typeface="Times New Roman" panose="02020603050405020304" pitchFamily="18" charset="0"/>
              </a:rPr>
              <a:t>Pool</a:t>
            </a:r>
          </a:p>
          <a:p>
            <a:pPr algn="r"/>
            <a:r>
              <a:rPr lang="en-US" sz="2000" i="1" noProof="0" dirty="0">
                <a:solidFill>
                  <a:srgbClr val="003E5E"/>
                </a:solidFill>
                <a:latin typeface="Arial Nova Cond" panose="020B0506020202020204" pitchFamily="34" charset="0"/>
                <a:cs typeface="Times New Roman" panose="02020603050405020304" pitchFamily="18" charset="0"/>
              </a:rPr>
              <a:t>Dam</a:t>
            </a:r>
          </a:p>
          <a:p>
            <a:pPr algn="r"/>
            <a:r>
              <a:rPr lang="en-US" sz="2000" i="1" noProof="0" dirty="0">
                <a:solidFill>
                  <a:srgbClr val="003E5E"/>
                </a:solidFill>
                <a:latin typeface="Arial Nova Cond" panose="020B0506020202020204" pitchFamily="34" charset="0"/>
                <a:cs typeface="Times New Roman" panose="02020603050405020304" pitchFamily="18" charset="0"/>
              </a:rPr>
              <a:t>Outlets</a:t>
            </a:r>
          </a:p>
          <a:p>
            <a:pPr algn="r"/>
            <a:r>
              <a:rPr lang="en-US" sz="2000" i="1" noProof="0" dirty="0">
                <a:solidFill>
                  <a:srgbClr val="003E5E"/>
                </a:solidFill>
                <a:latin typeface="Arial Nova Cond" panose="020B0506020202020204" pitchFamily="34" charset="0"/>
                <a:cs typeface="Times New Roman" panose="02020603050405020304" pitchFamily="18" charset="0"/>
              </a:rPr>
              <a:t>Power plant</a:t>
            </a:r>
          </a:p>
          <a:p>
            <a:pPr algn="r"/>
            <a:r>
              <a:rPr lang="en-US" sz="2000" i="1" noProof="0" dirty="0">
                <a:solidFill>
                  <a:srgbClr val="003E5E"/>
                </a:solidFill>
                <a:latin typeface="Arial Nova Cond" panose="020B0506020202020204" pitchFamily="34" charset="0"/>
                <a:cs typeface="Times New Roman" panose="02020603050405020304" pitchFamily="18" charset="0"/>
              </a:rPr>
              <a:t>Pumps</a:t>
            </a:r>
          </a:p>
          <a:p>
            <a:pPr algn="r"/>
            <a:r>
              <a:rPr lang="en-US" sz="2000" i="1" noProof="0" dirty="0">
                <a:solidFill>
                  <a:srgbClr val="003E5E"/>
                </a:solidFill>
                <a:latin typeface="Arial Nova Cond" panose="020B0506020202020204" pitchFamily="34" charset="0"/>
                <a:cs typeface="Times New Roman" panose="02020603050405020304" pitchFamily="18" charset="0"/>
              </a:rPr>
              <a:t>Diverted outlets</a:t>
            </a:r>
          </a:p>
          <a:p>
            <a:pPr algn="r"/>
            <a:r>
              <a:rPr lang="en-US" sz="2000" b="1" i="1" noProof="0" dirty="0">
                <a:solidFill>
                  <a:srgbClr val="003E5E"/>
                </a:solidFill>
                <a:latin typeface="Arial Nova Cond" panose="020B0506020202020204" pitchFamily="34" charset="0"/>
                <a:cs typeface="Times New Roman" panose="02020603050405020304" pitchFamily="18" charset="0"/>
              </a:rPr>
              <a:t>Operations:</a:t>
            </a:r>
          </a:p>
          <a:p>
            <a:pPr algn="r"/>
            <a:r>
              <a:rPr lang="en-US" sz="2000" i="1" noProof="0" dirty="0">
                <a:solidFill>
                  <a:srgbClr val="003E5E"/>
                </a:solidFill>
                <a:latin typeface="Arial Nova Cond" panose="020B0506020202020204" pitchFamily="34" charset="0"/>
                <a:cs typeface="Times New Roman" panose="02020603050405020304" pitchFamily="18" charset="0"/>
              </a:rPr>
              <a:t>Guide curve</a:t>
            </a:r>
          </a:p>
          <a:p>
            <a:pPr algn="r"/>
            <a:r>
              <a:rPr lang="en-US" sz="2000" i="1" noProof="0" dirty="0">
                <a:solidFill>
                  <a:srgbClr val="003E5E"/>
                </a:solidFill>
                <a:latin typeface="Arial Nova Cond" panose="020B0506020202020204" pitchFamily="34" charset="0"/>
                <a:cs typeface="Times New Roman" panose="02020603050405020304" pitchFamily="18" charset="0"/>
              </a:rPr>
              <a:t>Rules</a:t>
            </a:r>
          </a:p>
        </p:txBody>
      </p:sp>
      <p:sp>
        <p:nvSpPr>
          <p:cNvPr id="8" name="CasellaDiTesto 5">
            <a:extLst>
              <a:ext uri="{FF2B5EF4-FFF2-40B4-BE49-F238E27FC236}">
                <a16:creationId xmlns:a16="http://schemas.microsoft.com/office/drawing/2014/main" id="{896D2050-B828-53D1-9FC0-54ABED404657}"/>
              </a:ext>
            </a:extLst>
          </p:cNvPr>
          <p:cNvSpPr txBox="1"/>
          <p:nvPr/>
        </p:nvSpPr>
        <p:spPr>
          <a:xfrm>
            <a:off x="329368" y="886916"/>
            <a:ext cx="3724103" cy="1754326"/>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The elements are:</a:t>
            </a:r>
          </a:p>
          <a:p>
            <a:pPr marL="742950" lvl="1" indent="-285750">
              <a:buFont typeface="Arial" panose="020B0604020202020204" pitchFamily="34" charset="0"/>
              <a:buChar char="•"/>
            </a:pPr>
            <a:r>
              <a:rPr lang="en-US" noProof="0" dirty="0">
                <a:solidFill>
                  <a:srgbClr val="003E5E"/>
                </a:solidFill>
                <a:highlight>
                  <a:srgbClr val="CFD8D7"/>
                </a:highlight>
                <a:latin typeface="Arial Nova Cond" panose="020B0506020202020204" pitchFamily="34" charset="0"/>
                <a:cs typeface="Times New Roman" panose="02020603050405020304" pitchFamily="18" charset="0"/>
              </a:rPr>
              <a:t>Reservoirs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Diversions</a:t>
            </a:r>
          </a:p>
          <a:p>
            <a:pPr marL="742950" lvl="1" indent="-285750">
              <a:buFont typeface="Arial" panose="020B0604020202020204" pitchFamily="34" charset="0"/>
              <a:buChar char="•"/>
            </a:pPr>
            <a:r>
              <a:rPr lang="en-US" dirty="0">
                <a:solidFill>
                  <a:srgbClr val="003E5E"/>
                </a:solidFill>
                <a:latin typeface="Arial Nova Cond" panose="020B0506020202020204" pitchFamily="34" charset="0"/>
                <a:cs typeface="Times New Roman" panose="02020603050405020304" pitchFamily="18" charset="0"/>
              </a:rPr>
              <a:t>Reaches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Junctions</a:t>
            </a:r>
          </a:p>
          <a:p>
            <a:pPr marL="742950" lvl="1"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Diverted Outlets</a:t>
            </a:r>
          </a:p>
        </p:txBody>
      </p:sp>
    </p:spTree>
    <p:extLst>
      <p:ext uri="{BB962C8B-B14F-4D97-AF65-F5344CB8AC3E}">
        <p14:creationId xmlns:p14="http://schemas.microsoft.com/office/powerpoint/2010/main" val="956529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9D41-C3BC-A9D8-EB08-4236D62923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385373-39C5-CC02-CAD2-60D7BE6CD477}"/>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E94DAEAF-2F56-7A2A-3749-B3EC9B080CB5}"/>
              </a:ext>
            </a:extLst>
          </p:cNvPr>
          <p:cNvSpPr>
            <a:spLocks noGrp="1"/>
          </p:cNvSpPr>
          <p:nvPr>
            <p:ph type="body" sz="quarter" idx="12"/>
          </p:nvPr>
        </p:nvSpPr>
        <p:spPr>
          <a:xfrm>
            <a:off x="228600" y="427038"/>
            <a:ext cx="7523163" cy="460375"/>
          </a:xfrm>
        </p:spPr>
        <p:txBody>
          <a:bodyPr/>
          <a:lstStyle/>
          <a:p>
            <a:r>
              <a:rPr lang="en-US" noProof="0" dirty="0"/>
              <a:t>4.6 Element properties: reservoirs</a:t>
            </a:r>
          </a:p>
        </p:txBody>
      </p:sp>
      <p:sp>
        <p:nvSpPr>
          <p:cNvPr id="3" name="CasellaDiTesto 5">
            <a:extLst>
              <a:ext uri="{FF2B5EF4-FFF2-40B4-BE49-F238E27FC236}">
                <a16:creationId xmlns:a16="http://schemas.microsoft.com/office/drawing/2014/main" id="{9842720D-1407-BB21-52D9-F1A05DB9467E}"/>
              </a:ext>
            </a:extLst>
          </p:cNvPr>
          <p:cNvSpPr txBox="1"/>
          <p:nvPr/>
        </p:nvSpPr>
        <p:spPr>
          <a:xfrm>
            <a:off x="5419897" y="569065"/>
            <a:ext cx="3724103"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Editor</a:t>
            </a:r>
          </a:p>
        </p:txBody>
      </p:sp>
      <p:pic>
        <p:nvPicPr>
          <p:cNvPr id="9" name="Picture 8">
            <a:extLst>
              <a:ext uri="{FF2B5EF4-FFF2-40B4-BE49-F238E27FC236}">
                <a16:creationId xmlns:a16="http://schemas.microsoft.com/office/drawing/2014/main" id="{213CFC8B-D002-FD77-E82C-DE91F77A67C3}"/>
              </a:ext>
            </a:extLst>
          </p:cNvPr>
          <p:cNvPicPr>
            <a:picLocks noChangeAspect="1"/>
          </p:cNvPicPr>
          <p:nvPr/>
        </p:nvPicPr>
        <p:blipFill>
          <a:blip r:embed="rId3"/>
          <a:stretch>
            <a:fillRect/>
          </a:stretch>
        </p:blipFill>
        <p:spPr>
          <a:xfrm>
            <a:off x="677333" y="913803"/>
            <a:ext cx="7904692" cy="4299702"/>
          </a:xfrm>
          <a:prstGeom prst="rect">
            <a:avLst/>
          </a:prstGeom>
        </p:spPr>
      </p:pic>
    </p:spTree>
    <p:extLst>
      <p:ext uri="{BB962C8B-B14F-4D97-AF65-F5344CB8AC3E}">
        <p14:creationId xmlns:p14="http://schemas.microsoft.com/office/powerpoint/2010/main" val="4254032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FB33-BAE3-DFC0-96E5-4CEE8E10F5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BF0503-5E6B-ADE9-C912-9CEB9A82D057}"/>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C96A423-845E-921E-BB3E-7B99FD26105A}"/>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pic>
        <p:nvPicPr>
          <p:cNvPr id="6" name="Picture 5">
            <a:extLst>
              <a:ext uri="{FF2B5EF4-FFF2-40B4-BE49-F238E27FC236}">
                <a16:creationId xmlns:a16="http://schemas.microsoft.com/office/drawing/2014/main" id="{5EAB4CB3-A937-5B37-755E-67D56C5A0B80}"/>
              </a:ext>
            </a:extLst>
          </p:cNvPr>
          <p:cNvPicPr>
            <a:picLocks noChangeAspect="1"/>
          </p:cNvPicPr>
          <p:nvPr/>
        </p:nvPicPr>
        <p:blipFill>
          <a:blip r:embed="rId3"/>
          <a:srcRect t="18466"/>
          <a:stretch/>
        </p:blipFill>
        <p:spPr>
          <a:xfrm>
            <a:off x="361068" y="984199"/>
            <a:ext cx="7678708" cy="4303763"/>
          </a:xfrm>
          <a:prstGeom prst="rect">
            <a:avLst/>
          </a:prstGeom>
        </p:spPr>
      </p:pic>
      <p:sp>
        <p:nvSpPr>
          <p:cNvPr id="7" name="CasellaDiTesto 5">
            <a:extLst>
              <a:ext uri="{FF2B5EF4-FFF2-40B4-BE49-F238E27FC236}">
                <a16:creationId xmlns:a16="http://schemas.microsoft.com/office/drawing/2014/main" id="{00400A69-7795-ECF0-5B91-1370EC8F277F}"/>
              </a:ext>
            </a:extLst>
          </p:cNvPr>
          <p:cNvSpPr txBox="1"/>
          <p:nvPr/>
        </p:nvSpPr>
        <p:spPr>
          <a:xfrm>
            <a:off x="5419897" y="569065"/>
            <a:ext cx="3724103"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Physical tab </a:t>
            </a:r>
          </a:p>
        </p:txBody>
      </p:sp>
    </p:spTree>
    <p:extLst>
      <p:ext uri="{BB962C8B-B14F-4D97-AF65-F5344CB8AC3E}">
        <p14:creationId xmlns:p14="http://schemas.microsoft.com/office/powerpoint/2010/main" val="525827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E23A9-4D09-D548-4448-4646B3E82E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346505-DB7F-7C2D-E8B9-D174B2A4D1C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789DAC43-8796-7F3D-831B-0C76F316D660}"/>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sp>
        <p:nvSpPr>
          <p:cNvPr id="5" name="TextBox 4">
            <a:extLst>
              <a:ext uri="{FF2B5EF4-FFF2-40B4-BE49-F238E27FC236}">
                <a16:creationId xmlns:a16="http://schemas.microsoft.com/office/drawing/2014/main" id="{53DB923A-31CF-FDD2-4114-3263034DC130}"/>
              </a:ext>
            </a:extLst>
          </p:cNvPr>
          <p:cNvSpPr txBox="1"/>
          <p:nvPr/>
        </p:nvSpPr>
        <p:spPr>
          <a:xfrm>
            <a:off x="317622" y="1026119"/>
            <a:ext cx="4583722" cy="923330"/>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Default elements</a:t>
            </a:r>
          </a:p>
          <a:p>
            <a:r>
              <a:rPr lang="en-US" noProof="0" dirty="0"/>
              <a:t>the Pool </a:t>
            </a:r>
          </a:p>
          <a:p>
            <a:r>
              <a:rPr lang="en-US" noProof="0" dirty="0"/>
              <a:t>the Dam </a:t>
            </a:r>
          </a:p>
        </p:txBody>
      </p:sp>
      <p:sp>
        <p:nvSpPr>
          <p:cNvPr id="9" name="TextBox 8">
            <a:extLst>
              <a:ext uri="{FF2B5EF4-FFF2-40B4-BE49-F238E27FC236}">
                <a16:creationId xmlns:a16="http://schemas.microsoft.com/office/drawing/2014/main" id="{96084133-531F-121B-AE6E-621E98DD150B}"/>
              </a:ext>
            </a:extLst>
          </p:cNvPr>
          <p:cNvSpPr txBox="1"/>
          <p:nvPr/>
        </p:nvSpPr>
        <p:spPr>
          <a:xfrm>
            <a:off x="2794337" y="2472890"/>
            <a:ext cx="5842855" cy="2585323"/>
          </a:xfrm>
          <a:prstGeom prst="rect">
            <a:avLst/>
          </a:prstGeom>
          <a:noFill/>
        </p:spPr>
        <p:txBody>
          <a:bodyPr wrap="square">
            <a:spAutoFit/>
          </a:bodyPr>
          <a:lstStyle>
            <a:defPPr>
              <a:defRPr lang="en-US"/>
            </a:defPPr>
            <a:lvl1pPr indent="0">
              <a:buFont typeface="Arial" panose="020B0604020202020204" pitchFamily="34" charset="0"/>
              <a:buNone/>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r>
              <a:rPr lang="en-US" b="1" i="1" noProof="0" dirty="0"/>
              <a:t>Optional elements:</a:t>
            </a:r>
          </a:p>
          <a:p>
            <a:pPr marL="285750" indent="-285750">
              <a:buFont typeface="Arial" panose="020B0604020202020204" pitchFamily="34" charset="0"/>
              <a:buChar char="•"/>
            </a:pPr>
            <a:r>
              <a:rPr lang="en-US" noProof="0" dirty="0"/>
              <a:t>Controlled Outlets,</a:t>
            </a:r>
          </a:p>
          <a:p>
            <a:pPr marL="285750" indent="-285750">
              <a:buFont typeface="Arial" panose="020B0604020202020204" pitchFamily="34" charset="0"/>
              <a:buChar char="•"/>
            </a:pPr>
            <a:r>
              <a:rPr lang="en-US" noProof="0" dirty="0"/>
              <a:t>Uncontrolled Outlets,</a:t>
            </a:r>
          </a:p>
          <a:p>
            <a:pPr marL="285750" indent="-285750">
              <a:buFont typeface="Arial" panose="020B0604020202020204" pitchFamily="34" charset="0"/>
              <a:buChar char="•"/>
            </a:pPr>
            <a:r>
              <a:rPr lang="en-US" noProof="0" dirty="0"/>
              <a:t>Power Plants,</a:t>
            </a:r>
          </a:p>
          <a:p>
            <a:pPr marL="285750" indent="-285750">
              <a:buFont typeface="Arial" panose="020B0604020202020204" pitchFamily="34" charset="0"/>
              <a:buChar char="•"/>
            </a:pPr>
            <a:r>
              <a:rPr lang="en-US" noProof="0" dirty="0"/>
              <a:t>Pumps,</a:t>
            </a:r>
          </a:p>
          <a:p>
            <a:pPr marL="285750" indent="-285750">
              <a:buFont typeface="Arial" panose="020B0604020202020204" pitchFamily="34" charset="0"/>
              <a:buChar char="•"/>
            </a:pPr>
            <a:r>
              <a:rPr lang="en-US" noProof="0" dirty="0"/>
              <a:t>Outlet Groups,</a:t>
            </a:r>
          </a:p>
          <a:p>
            <a:pPr marL="285750" indent="-285750">
              <a:buFont typeface="Arial" panose="020B0604020202020204" pitchFamily="34" charset="0"/>
              <a:buChar char="•"/>
            </a:pPr>
            <a:r>
              <a:rPr lang="en-US" noProof="0" dirty="0"/>
              <a:t>Diverted Outlets,</a:t>
            </a:r>
          </a:p>
          <a:p>
            <a:pPr marL="285750" indent="-285750">
              <a:buFont typeface="Arial" panose="020B0604020202020204" pitchFamily="34" charset="0"/>
              <a:buChar char="•"/>
            </a:pPr>
            <a:r>
              <a:rPr lang="en-US" noProof="0" dirty="0"/>
              <a:t>Evaporation, Seepage, and Leakage  losses</a:t>
            </a:r>
          </a:p>
          <a:p>
            <a:pPr marL="285750" indent="-285750">
              <a:buFont typeface="Arial" panose="020B0604020202020204" pitchFamily="34" charset="0"/>
              <a:buChar char="•"/>
            </a:pPr>
            <a:r>
              <a:rPr lang="en-US" noProof="0" dirty="0"/>
              <a:t>Tailwater Elevation  and Forebay Head Loss</a:t>
            </a:r>
          </a:p>
        </p:txBody>
      </p:sp>
      <p:pic>
        <p:nvPicPr>
          <p:cNvPr id="11" name="Picture 10">
            <a:extLst>
              <a:ext uri="{FF2B5EF4-FFF2-40B4-BE49-F238E27FC236}">
                <a16:creationId xmlns:a16="http://schemas.microsoft.com/office/drawing/2014/main" id="{B5061678-ECC6-EBE9-F143-CBBCD24889BB}"/>
              </a:ext>
            </a:extLst>
          </p:cNvPr>
          <p:cNvPicPr>
            <a:picLocks noChangeAspect="1"/>
          </p:cNvPicPr>
          <p:nvPr/>
        </p:nvPicPr>
        <p:blipFill>
          <a:blip r:embed="rId3"/>
          <a:stretch>
            <a:fillRect/>
          </a:stretch>
        </p:blipFill>
        <p:spPr>
          <a:xfrm>
            <a:off x="317622" y="2062100"/>
            <a:ext cx="2343516" cy="2886364"/>
          </a:xfrm>
          <a:prstGeom prst="rect">
            <a:avLst/>
          </a:prstGeom>
        </p:spPr>
      </p:pic>
      <p:grpSp>
        <p:nvGrpSpPr>
          <p:cNvPr id="16" name="Group 15">
            <a:extLst>
              <a:ext uri="{FF2B5EF4-FFF2-40B4-BE49-F238E27FC236}">
                <a16:creationId xmlns:a16="http://schemas.microsoft.com/office/drawing/2014/main" id="{70116802-C363-58BA-03B5-79E135BC3EBF}"/>
              </a:ext>
            </a:extLst>
          </p:cNvPr>
          <p:cNvGrpSpPr/>
          <p:nvPr/>
        </p:nvGrpSpPr>
        <p:grpSpPr>
          <a:xfrm>
            <a:off x="5659855" y="875981"/>
            <a:ext cx="3110536" cy="2670377"/>
            <a:chOff x="4166925" y="911925"/>
            <a:chExt cx="4410075" cy="3886200"/>
          </a:xfrm>
        </p:grpSpPr>
        <p:pic>
          <p:nvPicPr>
            <p:cNvPr id="12" name="Google Shape;124;p20">
              <a:extLst>
                <a:ext uri="{FF2B5EF4-FFF2-40B4-BE49-F238E27FC236}">
                  <a16:creationId xmlns:a16="http://schemas.microsoft.com/office/drawing/2014/main" id="{D2DCD809-615B-6313-4B42-369FFCA75388}"/>
                </a:ext>
              </a:extLst>
            </p:cNvPr>
            <p:cNvPicPr preferRelativeResize="0"/>
            <p:nvPr/>
          </p:nvPicPr>
          <p:blipFill>
            <a:blip r:embed="rId4">
              <a:alphaModFix/>
            </a:blip>
            <a:stretch>
              <a:fillRect/>
            </a:stretch>
          </p:blipFill>
          <p:spPr>
            <a:xfrm>
              <a:off x="4166925" y="911925"/>
              <a:ext cx="4410075" cy="3886200"/>
            </a:xfrm>
            <a:prstGeom prst="rect">
              <a:avLst/>
            </a:prstGeom>
            <a:noFill/>
            <a:ln>
              <a:noFill/>
            </a:ln>
          </p:spPr>
        </p:pic>
        <p:sp>
          <p:nvSpPr>
            <p:cNvPr id="13" name="Google Shape;125;p20">
              <a:extLst>
                <a:ext uri="{FF2B5EF4-FFF2-40B4-BE49-F238E27FC236}">
                  <a16:creationId xmlns:a16="http://schemas.microsoft.com/office/drawing/2014/main" id="{FDAE69C5-52C9-CCB7-94D9-216ABC41ACDE}"/>
                </a:ext>
              </a:extLst>
            </p:cNvPr>
            <p:cNvSpPr txBox="1"/>
            <p:nvPr/>
          </p:nvSpPr>
          <p:spPr>
            <a:xfrm>
              <a:off x="5953110" y="1444860"/>
              <a:ext cx="1847940" cy="6718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latin typeface="Arial Nova Cond" panose="020B0506020202020204" pitchFamily="34" charset="0"/>
                </a:rPr>
                <a:t>top of dam</a:t>
              </a:r>
            </a:p>
          </p:txBody>
        </p:sp>
        <p:sp>
          <p:nvSpPr>
            <p:cNvPr id="14" name="Google Shape;126;p20">
              <a:extLst>
                <a:ext uri="{FF2B5EF4-FFF2-40B4-BE49-F238E27FC236}">
                  <a16:creationId xmlns:a16="http://schemas.microsoft.com/office/drawing/2014/main" id="{27217542-FFD4-8C3B-66BA-C277CA99DC39}"/>
                </a:ext>
              </a:extLst>
            </p:cNvPr>
            <p:cNvSpPr txBox="1"/>
            <p:nvPr/>
          </p:nvSpPr>
          <p:spPr>
            <a:xfrm>
              <a:off x="5124098" y="2371651"/>
              <a:ext cx="2218959" cy="67181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latin typeface="Arial Nova Cond" panose="020B0506020202020204" pitchFamily="34" charset="0"/>
                </a:rPr>
                <a:t>Spillway</a:t>
              </a:r>
            </a:p>
          </p:txBody>
        </p:sp>
        <p:sp>
          <p:nvSpPr>
            <p:cNvPr id="15" name="Google Shape;127;p20">
              <a:extLst>
                <a:ext uri="{FF2B5EF4-FFF2-40B4-BE49-F238E27FC236}">
                  <a16:creationId xmlns:a16="http://schemas.microsoft.com/office/drawing/2014/main" id="{1613D6B6-A6B4-1AEC-880A-6E2979684B01}"/>
                </a:ext>
              </a:extLst>
            </p:cNvPr>
            <p:cNvSpPr txBox="1"/>
            <p:nvPr/>
          </p:nvSpPr>
          <p:spPr>
            <a:xfrm>
              <a:off x="7025100" y="3167550"/>
              <a:ext cx="1551900" cy="10749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latin typeface="Arial Nova Cond" panose="020B0506020202020204" pitchFamily="34" charset="0"/>
                </a:rPr>
                <a:t>Power plant</a:t>
              </a:r>
            </a:p>
          </p:txBody>
        </p:sp>
      </p:grpSp>
    </p:spTree>
    <p:extLst>
      <p:ext uri="{BB962C8B-B14F-4D97-AF65-F5344CB8AC3E}">
        <p14:creationId xmlns:p14="http://schemas.microsoft.com/office/powerpoint/2010/main" val="29722886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CD91-5C52-B511-B2F2-E6E8ED438F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851BB6-5C01-CE34-9786-49F526D033D9}"/>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1879D052-0804-3D5D-2DD8-E5E6BCC32DFB}"/>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pic>
        <p:nvPicPr>
          <p:cNvPr id="3" name="Picture 2">
            <a:extLst>
              <a:ext uri="{FF2B5EF4-FFF2-40B4-BE49-F238E27FC236}">
                <a16:creationId xmlns:a16="http://schemas.microsoft.com/office/drawing/2014/main" id="{53DFFF72-39DC-BBD5-6C33-21AAB302B8AD}"/>
              </a:ext>
            </a:extLst>
          </p:cNvPr>
          <p:cNvPicPr>
            <a:picLocks noChangeAspect="1"/>
          </p:cNvPicPr>
          <p:nvPr/>
        </p:nvPicPr>
        <p:blipFill>
          <a:blip r:embed="rId3"/>
          <a:stretch>
            <a:fillRect/>
          </a:stretch>
        </p:blipFill>
        <p:spPr>
          <a:xfrm>
            <a:off x="7886700" y="0"/>
            <a:ext cx="1257300" cy="1295400"/>
          </a:xfrm>
          <a:prstGeom prst="rect">
            <a:avLst/>
          </a:prstGeom>
        </p:spPr>
      </p:pic>
      <p:pic>
        <p:nvPicPr>
          <p:cNvPr id="7" name="Picture 6">
            <a:extLst>
              <a:ext uri="{FF2B5EF4-FFF2-40B4-BE49-F238E27FC236}">
                <a16:creationId xmlns:a16="http://schemas.microsoft.com/office/drawing/2014/main" id="{959E9F51-6BE6-C13A-8059-0FA9D086DC96}"/>
              </a:ext>
            </a:extLst>
          </p:cNvPr>
          <p:cNvPicPr>
            <a:picLocks noChangeAspect="1"/>
          </p:cNvPicPr>
          <p:nvPr/>
        </p:nvPicPr>
        <p:blipFill>
          <a:blip r:embed="rId4"/>
          <a:stretch>
            <a:fillRect/>
          </a:stretch>
        </p:blipFill>
        <p:spPr>
          <a:xfrm>
            <a:off x="4043554" y="948266"/>
            <a:ext cx="4871846" cy="4033680"/>
          </a:xfrm>
          <a:prstGeom prst="rect">
            <a:avLst/>
          </a:prstGeom>
        </p:spPr>
      </p:pic>
      <p:sp>
        <p:nvSpPr>
          <p:cNvPr id="5" name="TextBox 4">
            <a:extLst>
              <a:ext uri="{FF2B5EF4-FFF2-40B4-BE49-F238E27FC236}">
                <a16:creationId xmlns:a16="http://schemas.microsoft.com/office/drawing/2014/main" id="{B95854F8-E49B-41CD-A56F-89B2A72ED847}"/>
              </a:ext>
            </a:extLst>
          </p:cNvPr>
          <p:cNvSpPr txBox="1"/>
          <p:nvPr/>
        </p:nvSpPr>
        <p:spPr>
          <a:xfrm>
            <a:off x="228600" y="1138770"/>
            <a:ext cx="3814954" cy="3693319"/>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Exercise: physical tab of </a:t>
            </a:r>
            <a:r>
              <a:rPr lang="en-US" b="1" noProof="0" dirty="0" err="1"/>
              <a:t>Tekeze</a:t>
            </a:r>
            <a:r>
              <a:rPr lang="en-US" b="1" noProof="0" dirty="0"/>
              <a:t> dam, the pool</a:t>
            </a:r>
          </a:p>
          <a:p>
            <a:r>
              <a:rPr lang="en-US" noProof="0" dirty="0"/>
              <a:t>In the </a:t>
            </a:r>
            <a:r>
              <a:rPr lang="en-US" b="1" noProof="0" dirty="0"/>
              <a:t>reservoir network “Existing”</a:t>
            </a:r>
          </a:p>
          <a:p>
            <a:r>
              <a:rPr lang="en-US" noProof="0" dirty="0"/>
              <a:t>Double click on the </a:t>
            </a:r>
            <a:r>
              <a:rPr lang="en-US" noProof="0" dirty="0" err="1"/>
              <a:t>Tekeze</a:t>
            </a:r>
            <a:r>
              <a:rPr lang="en-US" noProof="0" dirty="0"/>
              <a:t> dam, the reservoir editor will appear</a:t>
            </a:r>
          </a:p>
          <a:p>
            <a:r>
              <a:rPr lang="en-US" noProof="0" dirty="0"/>
              <a:t>Open the </a:t>
            </a:r>
            <a:r>
              <a:rPr lang="en-US" noProof="0" dirty="0" err="1"/>
              <a:t>xls</a:t>
            </a:r>
            <a:r>
              <a:rPr lang="en-US" noProof="0" dirty="0"/>
              <a:t> file </a:t>
            </a:r>
          </a:p>
          <a:p>
            <a:pPr marL="0" indent="0">
              <a:buNone/>
            </a:pPr>
            <a:r>
              <a:rPr lang="en-US" b="1" noProof="0" dirty="0"/>
              <a:t>…\MATERIALS\ELEMENTS\RESERVOIRS.xlsx</a:t>
            </a:r>
          </a:p>
          <a:p>
            <a:r>
              <a:rPr lang="en-US" noProof="0" dirty="0"/>
              <a:t>Select the </a:t>
            </a:r>
            <a:r>
              <a:rPr lang="en-US" b="1" noProof="0" dirty="0"/>
              <a:t>pool node</a:t>
            </a:r>
          </a:p>
          <a:p>
            <a:r>
              <a:rPr lang="en-US" noProof="0" dirty="0"/>
              <a:t>Copy the </a:t>
            </a:r>
            <a:r>
              <a:rPr lang="en-US" b="1" noProof="0" dirty="0"/>
              <a:t>pool curve EAV </a:t>
            </a:r>
            <a:r>
              <a:rPr lang="en-US" noProof="0" dirty="0"/>
              <a:t>in the editor</a:t>
            </a:r>
          </a:p>
          <a:p>
            <a:r>
              <a:rPr lang="en-US" noProof="0" dirty="0"/>
              <a:t>Click </a:t>
            </a:r>
            <a:r>
              <a:rPr lang="en-US" b="1" noProof="0" dirty="0"/>
              <a:t>“Apply”</a:t>
            </a:r>
          </a:p>
          <a:p>
            <a:endParaRPr lang="en-US" noProof="0" dirty="0"/>
          </a:p>
        </p:txBody>
      </p:sp>
    </p:spTree>
    <p:extLst>
      <p:ext uri="{BB962C8B-B14F-4D97-AF65-F5344CB8AC3E}">
        <p14:creationId xmlns:p14="http://schemas.microsoft.com/office/powerpoint/2010/main" val="1687604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3731-FD36-1610-3E99-D610C28096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E5405F-CBAE-B31C-D4AE-1C102DFD0D84}"/>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902D1386-146F-CEFC-83A9-EEC14DD573FF}"/>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pic>
        <p:nvPicPr>
          <p:cNvPr id="3" name="Picture 2">
            <a:extLst>
              <a:ext uri="{FF2B5EF4-FFF2-40B4-BE49-F238E27FC236}">
                <a16:creationId xmlns:a16="http://schemas.microsoft.com/office/drawing/2014/main" id="{4A727E4E-ED78-41B7-F851-316D76472C6A}"/>
              </a:ext>
            </a:extLst>
          </p:cNvPr>
          <p:cNvPicPr>
            <a:picLocks noChangeAspect="1"/>
          </p:cNvPicPr>
          <p:nvPr/>
        </p:nvPicPr>
        <p:blipFill>
          <a:blip r:embed="rId3"/>
          <a:stretch>
            <a:fillRect/>
          </a:stretch>
        </p:blipFill>
        <p:spPr>
          <a:xfrm>
            <a:off x="7886700" y="0"/>
            <a:ext cx="1257300" cy="1295400"/>
          </a:xfrm>
          <a:prstGeom prst="rect">
            <a:avLst/>
          </a:prstGeom>
        </p:spPr>
      </p:pic>
      <p:sp>
        <p:nvSpPr>
          <p:cNvPr id="5" name="TextBox 4">
            <a:extLst>
              <a:ext uri="{FF2B5EF4-FFF2-40B4-BE49-F238E27FC236}">
                <a16:creationId xmlns:a16="http://schemas.microsoft.com/office/drawing/2014/main" id="{F9861A3A-47A9-F4C1-440A-33BE4864B6F5}"/>
              </a:ext>
            </a:extLst>
          </p:cNvPr>
          <p:cNvSpPr txBox="1"/>
          <p:nvPr/>
        </p:nvSpPr>
        <p:spPr>
          <a:xfrm>
            <a:off x="228600" y="1035030"/>
            <a:ext cx="4583722" cy="1477328"/>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Exercise: physical tab of </a:t>
            </a:r>
            <a:r>
              <a:rPr lang="en-US" b="1" noProof="0" dirty="0" err="1"/>
              <a:t>Tekeze</a:t>
            </a:r>
            <a:r>
              <a:rPr lang="en-US" b="1" noProof="0" dirty="0"/>
              <a:t> dam, the pool</a:t>
            </a:r>
          </a:p>
          <a:p>
            <a:r>
              <a:rPr lang="en-US" noProof="0" dirty="0"/>
              <a:t>Right click on the pool node</a:t>
            </a:r>
          </a:p>
          <a:p>
            <a:r>
              <a:rPr lang="en-US" noProof="0" dirty="0"/>
              <a:t>Select </a:t>
            </a:r>
            <a:r>
              <a:rPr lang="en-US" b="1" noProof="0" dirty="0"/>
              <a:t>Add Pool Evaporation</a:t>
            </a:r>
          </a:p>
          <a:p>
            <a:r>
              <a:rPr lang="en-US" noProof="0" dirty="0"/>
              <a:t>Copy and past the monthly evaporation </a:t>
            </a:r>
          </a:p>
          <a:p>
            <a:r>
              <a:rPr lang="en-US" noProof="0" dirty="0"/>
              <a:t>Apply</a:t>
            </a:r>
          </a:p>
        </p:txBody>
      </p:sp>
      <p:pic>
        <p:nvPicPr>
          <p:cNvPr id="10" name="Picture 9">
            <a:extLst>
              <a:ext uri="{FF2B5EF4-FFF2-40B4-BE49-F238E27FC236}">
                <a16:creationId xmlns:a16="http://schemas.microsoft.com/office/drawing/2014/main" id="{B3428470-9341-B6F9-1772-5CA315B5277E}"/>
              </a:ext>
            </a:extLst>
          </p:cNvPr>
          <p:cNvPicPr>
            <a:picLocks noChangeAspect="1"/>
          </p:cNvPicPr>
          <p:nvPr/>
        </p:nvPicPr>
        <p:blipFill>
          <a:blip r:embed="rId4" cstate="hqprint">
            <a:extLst>
              <a:ext uri="{28A0092B-C50C-407E-A947-70E740481C1C}">
                <a14:useLocalDpi xmlns:a14="http://schemas.microsoft.com/office/drawing/2010/main"/>
              </a:ext>
            </a:extLst>
          </a:blip>
          <a:srcRect t="7553" b="16231"/>
          <a:stretch/>
        </p:blipFill>
        <p:spPr>
          <a:xfrm>
            <a:off x="372531" y="2857500"/>
            <a:ext cx="2788357" cy="1395637"/>
          </a:xfrm>
          <a:prstGeom prst="rect">
            <a:avLst/>
          </a:prstGeom>
        </p:spPr>
      </p:pic>
      <p:sp>
        <p:nvSpPr>
          <p:cNvPr id="6" name="TextBox 5">
            <a:extLst>
              <a:ext uri="{FF2B5EF4-FFF2-40B4-BE49-F238E27FC236}">
                <a16:creationId xmlns:a16="http://schemas.microsoft.com/office/drawing/2014/main" id="{E2F424B5-92F2-9B4A-92FD-5D23C82D1B1D}"/>
              </a:ext>
            </a:extLst>
          </p:cNvPr>
          <p:cNvSpPr txBox="1"/>
          <p:nvPr/>
        </p:nvSpPr>
        <p:spPr>
          <a:xfrm>
            <a:off x="4331678" y="1640542"/>
            <a:ext cx="4583722" cy="2031325"/>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Exercise: physical tab of </a:t>
            </a:r>
            <a:r>
              <a:rPr lang="en-US" b="1" noProof="0" dirty="0" err="1"/>
              <a:t>Tekeze</a:t>
            </a:r>
            <a:r>
              <a:rPr lang="en-US" b="1" noProof="0" dirty="0"/>
              <a:t> dam, the dam</a:t>
            </a:r>
          </a:p>
          <a:p>
            <a:r>
              <a:rPr lang="en-US" noProof="0" dirty="0"/>
              <a:t>Click on the </a:t>
            </a:r>
            <a:r>
              <a:rPr lang="en-US" b="1" noProof="0" dirty="0"/>
              <a:t>Dam node</a:t>
            </a:r>
          </a:p>
          <a:p>
            <a:r>
              <a:rPr lang="en-US" noProof="0" dirty="0"/>
              <a:t>Copy and past</a:t>
            </a:r>
          </a:p>
          <a:p>
            <a:pPr lvl="1"/>
            <a:r>
              <a:rPr lang="en-US" noProof="0" dirty="0"/>
              <a:t>Elevation at top of dam (weir crest)</a:t>
            </a:r>
          </a:p>
          <a:p>
            <a:pPr lvl="1"/>
            <a:r>
              <a:rPr lang="en-US" noProof="0" dirty="0"/>
              <a:t>Length at top of dam (weir length)</a:t>
            </a:r>
          </a:p>
          <a:p>
            <a:r>
              <a:rPr lang="en-US" noProof="0" dirty="0"/>
              <a:t>Apply</a:t>
            </a:r>
          </a:p>
          <a:p>
            <a:endParaRPr lang="en-US" noProof="0" dirty="0"/>
          </a:p>
        </p:txBody>
      </p:sp>
    </p:spTree>
    <p:extLst>
      <p:ext uri="{BB962C8B-B14F-4D97-AF65-F5344CB8AC3E}">
        <p14:creationId xmlns:p14="http://schemas.microsoft.com/office/powerpoint/2010/main" val="357060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B3413-1EE8-2D68-F02D-CB8EEACAD02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F6ACA41-D74F-D9E4-E980-5E2CB5255BAB}"/>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2E161260-E23E-4946-67AA-7B74587DDCE3}"/>
              </a:ext>
            </a:extLst>
          </p:cNvPr>
          <p:cNvSpPr txBox="1"/>
          <p:nvPr/>
        </p:nvSpPr>
        <p:spPr>
          <a:xfrm>
            <a:off x="228672" y="949296"/>
            <a:ext cx="4384677" cy="2308324"/>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WATER SUPPLY</a:t>
            </a:r>
          </a:p>
          <a:p>
            <a:r>
              <a:rPr lang="en-US" noProof="0" dirty="0">
                <a:solidFill>
                  <a:srgbClr val="003E5E"/>
                </a:solidFill>
                <a:latin typeface="Arial Nova Cond" panose="020B0506020202020204" pitchFamily="34" charset="0"/>
                <a:cs typeface="Times New Roman" panose="02020603050405020304" pitchFamily="18" charset="0"/>
              </a:rPr>
              <a:t>To provide water for:</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Irrigation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Municipality</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Industry</a:t>
            </a:r>
          </a:p>
          <a:p>
            <a:r>
              <a:rPr lang="en-US" noProof="0" dirty="0">
                <a:solidFill>
                  <a:srgbClr val="003E5E"/>
                </a:solidFill>
                <a:latin typeface="Arial Nova Cond" panose="020B0506020202020204" pitchFamily="34" charset="0"/>
                <a:cs typeface="Times New Roman" panose="02020603050405020304" pitchFamily="18" charset="0"/>
              </a:rPr>
              <a:t>A reservoir must store much water as possible, in order to release it when needed.</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7FD4DCD-31CA-7147-09D2-FB8373F85005}"/>
              </a:ext>
            </a:extLst>
          </p:cNvPr>
          <p:cNvPicPr>
            <a:picLocks noChangeAspect="1"/>
          </p:cNvPicPr>
          <p:nvPr/>
        </p:nvPicPr>
        <p:blipFill>
          <a:blip r:embed="rId3"/>
          <a:stretch>
            <a:fillRect/>
          </a:stretch>
        </p:blipFill>
        <p:spPr>
          <a:xfrm>
            <a:off x="4613349" y="604651"/>
            <a:ext cx="3917909" cy="4580091"/>
          </a:xfrm>
          <a:prstGeom prst="rect">
            <a:avLst/>
          </a:prstGeom>
        </p:spPr>
      </p:pic>
      <p:sp>
        <p:nvSpPr>
          <p:cNvPr id="4" name="Freeform: Shape 3">
            <a:extLst>
              <a:ext uri="{FF2B5EF4-FFF2-40B4-BE49-F238E27FC236}">
                <a16:creationId xmlns:a16="http://schemas.microsoft.com/office/drawing/2014/main" id="{EAEE541C-2C1B-54E0-88DC-DD6B14EDE225}"/>
              </a:ext>
            </a:extLst>
          </p:cNvPr>
          <p:cNvSpPr/>
          <p:nvPr/>
        </p:nvSpPr>
        <p:spPr>
          <a:xfrm>
            <a:off x="4989689" y="1862667"/>
            <a:ext cx="2686755" cy="2393244"/>
          </a:xfrm>
          <a:custGeom>
            <a:avLst/>
            <a:gdLst>
              <a:gd name="connsiteX0" fmla="*/ 0 w 2686755"/>
              <a:gd name="connsiteY0" fmla="*/ 1128889 h 2393244"/>
              <a:gd name="connsiteX1" fmla="*/ 699911 w 2686755"/>
              <a:gd name="connsiteY1" fmla="*/ 1151466 h 2393244"/>
              <a:gd name="connsiteX2" fmla="*/ 903111 w 2686755"/>
              <a:gd name="connsiteY2" fmla="*/ 880533 h 2393244"/>
              <a:gd name="connsiteX3" fmla="*/ 1128889 w 2686755"/>
              <a:gd name="connsiteY3" fmla="*/ 530577 h 2393244"/>
              <a:gd name="connsiteX4" fmla="*/ 1365955 w 2686755"/>
              <a:gd name="connsiteY4" fmla="*/ 0 h 2393244"/>
              <a:gd name="connsiteX5" fmla="*/ 1557867 w 2686755"/>
              <a:gd name="connsiteY5" fmla="*/ 11289 h 2393244"/>
              <a:gd name="connsiteX6" fmla="*/ 1806222 w 2686755"/>
              <a:gd name="connsiteY6" fmla="*/ 259644 h 2393244"/>
              <a:gd name="connsiteX7" fmla="*/ 1986844 w 2686755"/>
              <a:gd name="connsiteY7" fmla="*/ 620889 h 2393244"/>
              <a:gd name="connsiteX8" fmla="*/ 2235200 w 2686755"/>
              <a:gd name="connsiteY8" fmla="*/ 1140177 h 2393244"/>
              <a:gd name="connsiteX9" fmla="*/ 2652889 w 2686755"/>
              <a:gd name="connsiteY9" fmla="*/ 1140177 h 2393244"/>
              <a:gd name="connsiteX10" fmla="*/ 2686755 w 2686755"/>
              <a:gd name="connsiteY10" fmla="*/ 2393244 h 2393244"/>
              <a:gd name="connsiteX11" fmla="*/ 2223911 w 2686755"/>
              <a:gd name="connsiteY11" fmla="*/ 2393244 h 2393244"/>
              <a:gd name="connsiteX12" fmla="*/ 2020711 w 2686755"/>
              <a:gd name="connsiteY12" fmla="*/ 2133600 h 2393244"/>
              <a:gd name="connsiteX13" fmla="*/ 925689 w 2686755"/>
              <a:gd name="connsiteY13" fmla="*/ 2133600 h 2393244"/>
              <a:gd name="connsiteX14" fmla="*/ 677333 w 2686755"/>
              <a:gd name="connsiteY14" fmla="*/ 2393244 h 2393244"/>
              <a:gd name="connsiteX15" fmla="*/ 22578 w 2686755"/>
              <a:gd name="connsiteY15" fmla="*/ 2393244 h 2393244"/>
              <a:gd name="connsiteX16" fmla="*/ 0 w 2686755"/>
              <a:gd name="connsiteY16" fmla="*/ 1128889 h 23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755" h="2393244">
                <a:moveTo>
                  <a:pt x="0" y="1128889"/>
                </a:moveTo>
                <a:lnTo>
                  <a:pt x="699911" y="1151466"/>
                </a:lnTo>
                <a:lnTo>
                  <a:pt x="903111" y="880533"/>
                </a:lnTo>
                <a:lnTo>
                  <a:pt x="1128889" y="530577"/>
                </a:lnTo>
                <a:lnTo>
                  <a:pt x="1365955" y="0"/>
                </a:lnTo>
                <a:lnTo>
                  <a:pt x="1557867" y="11289"/>
                </a:lnTo>
                <a:lnTo>
                  <a:pt x="1806222" y="259644"/>
                </a:lnTo>
                <a:lnTo>
                  <a:pt x="1986844" y="620889"/>
                </a:lnTo>
                <a:lnTo>
                  <a:pt x="2235200" y="1140177"/>
                </a:lnTo>
                <a:lnTo>
                  <a:pt x="2652889" y="1140177"/>
                </a:lnTo>
                <a:lnTo>
                  <a:pt x="2686755" y="2393244"/>
                </a:lnTo>
                <a:lnTo>
                  <a:pt x="2223911" y="2393244"/>
                </a:lnTo>
                <a:lnTo>
                  <a:pt x="2020711" y="2133600"/>
                </a:lnTo>
                <a:lnTo>
                  <a:pt x="925689" y="2133600"/>
                </a:lnTo>
                <a:lnTo>
                  <a:pt x="677333" y="2393244"/>
                </a:lnTo>
                <a:lnTo>
                  <a:pt x="22578" y="2393244"/>
                </a:lnTo>
                <a:lnTo>
                  <a:pt x="0" y="1128889"/>
                </a:lnTo>
                <a:close/>
              </a:path>
            </a:pathLst>
          </a:custGeom>
          <a:solidFill>
            <a:srgbClr val="1A699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2" name="Text Placeholder 2">
            <a:extLst>
              <a:ext uri="{FF2B5EF4-FFF2-40B4-BE49-F238E27FC236}">
                <a16:creationId xmlns:a16="http://schemas.microsoft.com/office/drawing/2014/main" id="{CE1EAA81-1C62-843F-7FE9-7485ABD24526}"/>
              </a:ext>
            </a:extLst>
          </p:cNvPr>
          <p:cNvSpPr>
            <a:spLocks noGrp="1"/>
          </p:cNvSpPr>
          <p:nvPr>
            <p:ph type="body" sz="quarter" idx="12"/>
          </p:nvPr>
        </p:nvSpPr>
        <p:spPr>
          <a:xfrm>
            <a:off x="228600" y="426541"/>
            <a:ext cx="7523408" cy="460375"/>
          </a:xfrm>
        </p:spPr>
        <p:txBody>
          <a:bodyPr/>
          <a:lstStyle/>
          <a:p>
            <a:r>
              <a:rPr lang="en-US" noProof="0" dirty="0"/>
              <a:t>1.1 Operational Goals by purpose</a:t>
            </a:r>
          </a:p>
        </p:txBody>
      </p:sp>
    </p:spTree>
    <p:extLst>
      <p:ext uri="{BB962C8B-B14F-4D97-AF65-F5344CB8AC3E}">
        <p14:creationId xmlns:p14="http://schemas.microsoft.com/office/powerpoint/2010/main" val="3090179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7C2C2-5341-281A-983E-FABB8BB0BE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A7EAEE-AFE1-24DC-1CCE-FE97205A445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AA7A63AE-5A44-BBF4-85EE-CAB4C43B82FC}"/>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pic>
        <p:nvPicPr>
          <p:cNvPr id="3" name="Picture 2">
            <a:extLst>
              <a:ext uri="{FF2B5EF4-FFF2-40B4-BE49-F238E27FC236}">
                <a16:creationId xmlns:a16="http://schemas.microsoft.com/office/drawing/2014/main" id="{810B4DE0-1572-AF25-08D3-541483A9B2B1}"/>
              </a:ext>
            </a:extLst>
          </p:cNvPr>
          <p:cNvPicPr>
            <a:picLocks noChangeAspect="1"/>
          </p:cNvPicPr>
          <p:nvPr/>
        </p:nvPicPr>
        <p:blipFill>
          <a:blip r:embed="rId3"/>
          <a:stretch>
            <a:fillRect/>
          </a:stretch>
        </p:blipFill>
        <p:spPr>
          <a:xfrm>
            <a:off x="7886700" y="0"/>
            <a:ext cx="1257300" cy="1295400"/>
          </a:xfrm>
          <a:prstGeom prst="rect">
            <a:avLst/>
          </a:prstGeom>
        </p:spPr>
      </p:pic>
      <p:sp>
        <p:nvSpPr>
          <p:cNvPr id="6" name="TextBox 5">
            <a:extLst>
              <a:ext uri="{FF2B5EF4-FFF2-40B4-BE49-F238E27FC236}">
                <a16:creationId xmlns:a16="http://schemas.microsoft.com/office/drawing/2014/main" id="{39311D77-6E88-2C16-57DF-ECCDE967A992}"/>
              </a:ext>
            </a:extLst>
          </p:cNvPr>
          <p:cNvSpPr txBox="1"/>
          <p:nvPr/>
        </p:nvSpPr>
        <p:spPr>
          <a:xfrm>
            <a:off x="372531" y="1064809"/>
            <a:ext cx="4583722" cy="3693319"/>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Exercise: physical tab of </a:t>
            </a:r>
            <a:r>
              <a:rPr lang="en-US" b="1" noProof="0" dirty="0" err="1"/>
              <a:t>Tekeze</a:t>
            </a:r>
            <a:r>
              <a:rPr lang="en-US" b="1" noProof="0" dirty="0"/>
              <a:t> dam, the dam</a:t>
            </a:r>
          </a:p>
          <a:p>
            <a:r>
              <a:rPr lang="en-US" noProof="0" dirty="0"/>
              <a:t>Right click on the Dam</a:t>
            </a:r>
          </a:p>
          <a:p>
            <a:endParaRPr lang="en-US" noProof="0" dirty="0"/>
          </a:p>
          <a:p>
            <a:r>
              <a:rPr lang="en-US" noProof="0" dirty="0"/>
              <a:t>Type of available outlets:</a:t>
            </a:r>
          </a:p>
          <a:p>
            <a:pPr lvl="1"/>
            <a:r>
              <a:rPr lang="en-US" noProof="0" dirty="0"/>
              <a:t>Controlled (mechanism)</a:t>
            </a:r>
          </a:p>
          <a:p>
            <a:pPr lvl="1"/>
            <a:r>
              <a:rPr lang="en-US" noProof="0" dirty="0"/>
              <a:t>Uncontrolled (gates fully open)</a:t>
            </a:r>
          </a:p>
          <a:p>
            <a:pPr lvl="1"/>
            <a:r>
              <a:rPr lang="en-US" noProof="0" dirty="0"/>
              <a:t>Power plants</a:t>
            </a:r>
          </a:p>
          <a:p>
            <a:pPr lvl="1"/>
            <a:r>
              <a:rPr lang="en-US" noProof="0" dirty="0"/>
              <a:t>Pumps</a:t>
            </a:r>
          </a:p>
          <a:p>
            <a:pPr lvl="1"/>
            <a:r>
              <a:rPr lang="en-US" noProof="0" dirty="0"/>
              <a:t>Outlet groups</a:t>
            </a:r>
          </a:p>
          <a:p>
            <a:r>
              <a:rPr lang="en-US" noProof="0" dirty="0"/>
              <a:t>Other elements:</a:t>
            </a:r>
          </a:p>
          <a:p>
            <a:pPr lvl="1"/>
            <a:r>
              <a:rPr lang="en-US" noProof="0" dirty="0"/>
              <a:t>Tailwater elevation (for the HP generation)</a:t>
            </a:r>
          </a:p>
          <a:p>
            <a:pPr lvl="1"/>
            <a:r>
              <a:rPr lang="en-US" noProof="0" dirty="0"/>
              <a:t>Forebay Head losses</a:t>
            </a:r>
          </a:p>
        </p:txBody>
      </p:sp>
      <p:pic>
        <p:nvPicPr>
          <p:cNvPr id="8" name="Picture 7">
            <a:extLst>
              <a:ext uri="{FF2B5EF4-FFF2-40B4-BE49-F238E27FC236}">
                <a16:creationId xmlns:a16="http://schemas.microsoft.com/office/drawing/2014/main" id="{FFEAE441-A3B2-721D-94BE-AC8586BFD67F}"/>
              </a:ext>
            </a:extLst>
          </p:cNvPr>
          <p:cNvPicPr>
            <a:picLocks noChangeAspect="1"/>
          </p:cNvPicPr>
          <p:nvPr/>
        </p:nvPicPr>
        <p:blipFill>
          <a:blip r:embed="rId4"/>
          <a:stretch>
            <a:fillRect/>
          </a:stretch>
        </p:blipFill>
        <p:spPr>
          <a:xfrm>
            <a:off x="5224673" y="1640542"/>
            <a:ext cx="3465870" cy="3357562"/>
          </a:xfrm>
          <a:prstGeom prst="rect">
            <a:avLst/>
          </a:prstGeom>
        </p:spPr>
      </p:pic>
    </p:spTree>
    <p:extLst>
      <p:ext uri="{BB962C8B-B14F-4D97-AF65-F5344CB8AC3E}">
        <p14:creationId xmlns:p14="http://schemas.microsoft.com/office/powerpoint/2010/main" val="2292846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3259C-5058-4137-1C9C-F1F50EA96B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674146-27C0-4CD6-F046-89EA0C7F8B77}"/>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9C7EA4A4-4231-E4FD-EF7E-2E7CB8E371D4}"/>
              </a:ext>
            </a:extLst>
          </p:cNvPr>
          <p:cNvSpPr>
            <a:spLocks noGrp="1"/>
          </p:cNvSpPr>
          <p:nvPr>
            <p:ph type="body" sz="quarter" idx="12"/>
          </p:nvPr>
        </p:nvSpPr>
        <p:spPr>
          <a:xfrm>
            <a:off x="228600" y="427038"/>
            <a:ext cx="7523163" cy="460375"/>
          </a:xfrm>
        </p:spPr>
        <p:txBody>
          <a:bodyPr/>
          <a:lstStyle/>
          <a:p>
            <a:r>
              <a:rPr lang="en-US" noProof="0" dirty="0"/>
              <a:t>4.6 Element properties: Reservoirs, physical data</a:t>
            </a:r>
          </a:p>
        </p:txBody>
      </p:sp>
      <p:pic>
        <p:nvPicPr>
          <p:cNvPr id="3" name="Picture 2">
            <a:extLst>
              <a:ext uri="{FF2B5EF4-FFF2-40B4-BE49-F238E27FC236}">
                <a16:creationId xmlns:a16="http://schemas.microsoft.com/office/drawing/2014/main" id="{7F5237CF-B3D8-EE6A-8974-F6E328C1B761}"/>
              </a:ext>
            </a:extLst>
          </p:cNvPr>
          <p:cNvPicPr>
            <a:picLocks noChangeAspect="1"/>
          </p:cNvPicPr>
          <p:nvPr/>
        </p:nvPicPr>
        <p:blipFill>
          <a:blip r:embed="rId3"/>
          <a:stretch>
            <a:fillRect/>
          </a:stretch>
        </p:blipFill>
        <p:spPr>
          <a:xfrm>
            <a:off x="7886700" y="0"/>
            <a:ext cx="1257300" cy="1295400"/>
          </a:xfrm>
          <a:prstGeom prst="rect">
            <a:avLst/>
          </a:prstGeom>
        </p:spPr>
      </p:pic>
      <p:sp>
        <p:nvSpPr>
          <p:cNvPr id="6" name="TextBox 5">
            <a:extLst>
              <a:ext uri="{FF2B5EF4-FFF2-40B4-BE49-F238E27FC236}">
                <a16:creationId xmlns:a16="http://schemas.microsoft.com/office/drawing/2014/main" id="{EC3F52DA-240D-A060-9EFB-7FD6BCCFF059}"/>
              </a:ext>
            </a:extLst>
          </p:cNvPr>
          <p:cNvSpPr txBox="1"/>
          <p:nvPr/>
        </p:nvSpPr>
        <p:spPr>
          <a:xfrm>
            <a:off x="372531" y="1064809"/>
            <a:ext cx="4071046" cy="3693319"/>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Exercise: physical tab of </a:t>
            </a:r>
            <a:r>
              <a:rPr lang="en-US" b="1" noProof="0" dirty="0" err="1"/>
              <a:t>Tekeze</a:t>
            </a:r>
            <a:r>
              <a:rPr lang="en-US" b="1" noProof="0" dirty="0"/>
              <a:t> dam, the dam</a:t>
            </a:r>
          </a:p>
          <a:p>
            <a:r>
              <a:rPr lang="en-US" noProof="0" dirty="0"/>
              <a:t>Right click on the Dam</a:t>
            </a:r>
          </a:p>
          <a:p>
            <a:r>
              <a:rPr lang="en-US" noProof="0" dirty="0"/>
              <a:t>Add </a:t>
            </a:r>
            <a:r>
              <a:rPr lang="en-US" b="1" noProof="0" dirty="0"/>
              <a:t>1 controlled outlet</a:t>
            </a:r>
          </a:p>
          <a:p>
            <a:r>
              <a:rPr lang="en-US" noProof="0" dirty="0"/>
              <a:t>Add </a:t>
            </a:r>
            <a:r>
              <a:rPr lang="en-US" b="1" noProof="0" dirty="0"/>
              <a:t>1 uncontrolled outlet</a:t>
            </a:r>
          </a:p>
          <a:p>
            <a:r>
              <a:rPr lang="en-US" noProof="0" dirty="0"/>
              <a:t>Add </a:t>
            </a:r>
            <a:r>
              <a:rPr lang="en-US" b="1" noProof="0" dirty="0"/>
              <a:t>1 Power plant </a:t>
            </a:r>
          </a:p>
          <a:p>
            <a:r>
              <a:rPr lang="en-US" noProof="0" dirty="0"/>
              <a:t>Right click on the Power Plant</a:t>
            </a:r>
          </a:p>
          <a:p>
            <a:r>
              <a:rPr lang="en-US" noProof="0" dirty="0"/>
              <a:t>Add </a:t>
            </a:r>
            <a:r>
              <a:rPr lang="en-US" b="1" noProof="0" dirty="0"/>
              <a:t>Tailwater</a:t>
            </a:r>
          </a:p>
          <a:p>
            <a:endParaRPr lang="en-US" noProof="0" dirty="0"/>
          </a:p>
          <a:p>
            <a:r>
              <a:rPr lang="en-US" noProof="0" dirty="0"/>
              <a:t>Copy and past the physical characteristics to the dam elements</a:t>
            </a:r>
          </a:p>
          <a:p>
            <a:r>
              <a:rPr lang="en-US" noProof="0" dirty="0"/>
              <a:t>Check the composite Release Capacity on the dam node </a:t>
            </a:r>
          </a:p>
        </p:txBody>
      </p:sp>
      <p:pic>
        <p:nvPicPr>
          <p:cNvPr id="10" name="Picture 9">
            <a:extLst>
              <a:ext uri="{FF2B5EF4-FFF2-40B4-BE49-F238E27FC236}">
                <a16:creationId xmlns:a16="http://schemas.microsoft.com/office/drawing/2014/main" id="{A893A9FB-4514-A7D4-2C96-67BA5491CA82}"/>
              </a:ext>
            </a:extLst>
          </p:cNvPr>
          <p:cNvPicPr>
            <a:picLocks noChangeAspect="1"/>
          </p:cNvPicPr>
          <p:nvPr/>
        </p:nvPicPr>
        <p:blipFill>
          <a:blip r:embed="rId4"/>
          <a:stretch>
            <a:fillRect/>
          </a:stretch>
        </p:blipFill>
        <p:spPr>
          <a:xfrm>
            <a:off x="4443736" y="647701"/>
            <a:ext cx="2671767" cy="2237074"/>
          </a:xfrm>
          <a:prstGeom prst="rect">
            <a:avLst/>
          </a:prstGeom>
        </p:spPr>
      </p:pic>
      <p:sp>
        <p:nvSpPr>
          <p:cNvPr id="13" name="TextBox 12">
            <a:extLst>
              <a:ext uri="{FF2B5EF4-FFF2-40B4-BE49-F238E27FC236}">
                <a16:creationId xmlns:a16="http://schemas.microsoft.com/office/drawing/2014/main" id="{F0BC7203-FA24-E153-2813-E9F2F4FE6D42}"/>
              </a:ext>
            </a:extLst>
          </p:cNvPr>
          <p:cNvSpPr txBox="1"/>
          <p:nvPr/>
        </p:nvSpPr>
        <p:spPr>
          <a:xfrm>
            <a:off x="448506" y="4559375"/>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3511871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9A0D-96A9-B480-C8BA-D9F0CB83F6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AF7145-B9B5-59F1-50D5-24F0F7450BF3}"/>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CFF0ACF3-EFFC-66B5-3544-48AEFCD336B5}"/>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pic>
        <p:nvPicPr>
          <p:cNvPr id="5" name="Picture 4">
            <a:extLst>
              <a:ext uri="{FF2B5EF4-FFF2-40B4-BE49-F238E27FC236}">
                <a16:creationId xmlns:a16="http://schemas.microsoft.com/office/drawing/2014/main" id="{3853C77B-872C-AAE6-3C06-11F18E616EF2}"/>
              </a:ext>
            </a:extLst>
          </p:cNvPr>
          <p:cNvPicPr>
            <a:picLocks noChangeAspect="1"/>
          </p:cNvPicPr>
          <p:nvPr/>
        </p:nvPicPr>
        <p:blipFill>
          <a:blip r:embed="rId3"/>
          <a:stretch>
            <a:fillRect/>
          </a:stretch>
        </p:blipFill>
        <p:spPr>
          <a:xfrm>
            <a:off x="690209" y="1004711"/>
            <a:ext cx="6658928" cy="4180719"/>
          </a:xfrm>
          <a:prstGeom prst="rect">
            <a:avLst/>
          </a:prstGeom>
        </p:spPr>
      </p:pic>
      <p:sp>
        <p:nvSpPr>
          <p:cNvPr id="6" name="CasellaDiTesto 5">
            <a:extLst>
              <a:ext uri="{FF2B5EF4-FFF2-40B4-BE49-F238E27FC236}">
                <a16:creationId xmlns:a16="http://schemas.microsoft.com/office/drawing/2014/main" id="{729E62C3-FD5E-48EE-E80E-13E452DA0D3D}"/>
              </a:ext>
            </a:extLst>
          </p:cNvPr>
          <p:cNvSpPr txBox="1"/>
          <p:nvPr/>
        </p:nvSpPr>
        <p:spPr>
          <a:xfrm>
            <a:off x="5419897" y="569065"/>
            <a:ext cx="3724103"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Operations tab </a:t>
            </a:r>
          </a:p>
        </p:txBody>
      </p:sp>
    </p:spTree>
    <p:extLst>
      <p:ext uri="{BB962C8B-B14F-4D97-AF65-F5344CB8AC3E}">
        <p14:creationId xmlns:p14="http://schemas.microsoft.com/office/powerpoint/2010/main" val="30393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AFEF-D646-CC80-0191-1C0201D6FF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4115A3-9334-E53A-CD6C-657F32D7E27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5E421BFB-77DD-257D-CCFD-4F0C257F1DF3}"/>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 name="TextBox 2">
            <a:extLst>
              <a:ext uri="{FF2B5EF4-FFF2-40B4-BE49-F238E27FC236}">
                <a16:creationId xmlns:a16="http://schemas.microsoft.com/office/drawing/2014/main" id="{12CF5296-EA61-1ED1-485F-90BBDC4F228B}"/>
              </a:ext>
            </a:extLst>
          </p:cNvPr>
          <p:cNvSpPr txBox="1"/>
          <p:nvPr/>
        </p:nvSpPr>
        <p:spPr>
          <a:xfrm>
            <a:off x="372531" y="1064809"/>
            <a:ext cx="3453235" cy="2585323"/>
          </a:xfrm>
          <a:prstGeom prst="rect">
            <a:avLst/>
          </a:prstGeom>
          <a:noFill/>
        </p:spPr>
        <p:txBody>
          <a:bodyPr wrap="square">
            <a:spAutoFit/>
          </a:bodyPr>
          <a:lstStyle>
            <a:defPPr>
              <a:defRPr lang="en-US"/>
            </a:defPPr>
            <a:lvl1pPr marL="285750"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pPr marL="0" indent="0">
              <a:buNone/>
            </a:pPr>
            <a:r>
              <a:rPr lang="en-US" b="1" noProof="0" dirty="0"/>
              <a:t>Reservoir Operation</a:t>
            </a:r>
          </a:p>
          <a:p>
            <a:pPr marL="0" indent="0">
              <a:buNone/>
            </a:pPr>
            <a:r>
              <a:rPr lang="en-US" noProof="0" dirty="0"/>
              <a:t>Is the act of </a:t>
            </a:r>
          </a:p>
          <a:p>
            <a:r>
              <a:rPr lang="en-US" b="1" noProof="0" dirty="0"/>
              <a:t>storing water in </a:t>
            </a:r>
            <a:r>
              <a:rPr lang="en-US" noProof="0" dirty="0"/>
              <a:t>and </a:t>
            </a:r>
          </a:p>
          <a:p>
            <a:r>
              <a:rPr lang="en-US" b="1" noProof="0" dirty="0"/>
              <a:t>releasing water from </a:t>
            </a:r>
            <a:r>
              <a:rPr lang="en-US" noProof="0" dirty="0"/>
              <a:t>a reservoir.</a:t>
            </a:r>
          </a:p>
          <a:p>
            <a:endParaRPr lang="en-US" noProof="0" dirty="0"/>
          </a:p>
          <a:p>
            <a:pPr marL="0" indent="0">
              <a:buNone/>
            </a:pPr>
            <a:r>
              <a:rPr lang="en-US" noProof="0" dirty="0"/>
              <a:t>The operations are based on two concept:</a:t>
            </a:r>
            <a:endParaRPr lang="en-US" b="1" noProof="0" dirty="0"/>
          </a:p>
          <a:p>
            <a:pPr marL="0" indent="0">
              <a:buNone/>
            </a:pPr>
            <a:endParaRPr lang="en-US" noProof="0" dirty="0"/>
          </a:p>
        </p:txBody>
      </p:sp>
      <p:sp>
        <p:nvSpPr>
          <p:cNvPr id="8" name="TextBox 7">
            <a:extLst>
              <a:ext uri="{FF2B5EF4-FFF2-40B4-BE49-F238E27FC236}">
                <a16:creationId xmlns:a16="http://schemas.microsoft.com/office/drawing/2014/main" id="{7A0E3F34-15EA-C3F5-916B-E01A482EC940}"/>
              </a:ext>
            </a:extLst>
          </p:cNvPr>
          <p:cNvSpPr txBox="1"/>
          <p:nvPr/>
        </p:nvSpPr>
        <p:spPr>
          <a:xfrm>
            <a:off x="4415493" y="898486"/>
            <a:ext cx="4454085"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i="1" u="sng" noProof="0" dirty="0">
                <a:solidFill>
                  <a:srgbClr val="000C34"/>
                </a:solidFill>
                <a:effectLst/>
                <a:latin typeface="Arial Nova Cond" panose="020B0506020202020204" pitchFamily="34" charset="0"/>
              </a:rPr>
              <a:t>Guide Curve Operation</a:t>
            </a:r>
            <a:r>
              <a:rPr lang="en-US" b="1" i="0" noProof="0" dirty="0">
                <a:solidFill>
                  <a:srgbClr val="000C34"/>
                </a:solidFill>
                <a:effectLst/>
                <a:latin typeface="Arial Nova Cond" panose="020B0506020202020204" pitchFamily="34" charset="0"/>
              </a:rPr>
              <a:t> </a:t>
            </a:r>
            <a:r>
              <a:rPr lang="en-US" b="0" i="0" noProof="0" dirty="0">
                <a:solidFill>
                  <a:srgbClr val="000C34"/>
                </a:solidFill>
                <a:effectLst/>
                <a:latin typeface="Arial Nova Cond" panose="020B0506020202020204" pitchFamily="34" charset="0"/>
              </a:rPr>
              <a:t>is the process of determining and making releases from a reservoir in order to </a:t>
            </a:r>
            <a:r>
              <a:rPr lang="en-US" b="1" i="0" noProof="0" dirty="0">
                <a:solidFill>
                  <a:srgbClr val="000C34"/>
                </a:solidFill>
                <a:effectLst/>
                <a:latin typeface="Arial Nova Cond" panose="020B0506020202020204" pitchFamily="34" charset="0"/>
              </a:rPr>
              <a:t>maintain the reservoir pool at its target elevation</a:t>
            </a:r>
            <a:r>
              <a:rPr lang="en-US" b="0" i="0" noProof="0" dirty="0">
                <a:solidFill>
                  <a:srgbClr val="000C34"/>
                </a:solidFill>
                <a:effectLst/>
                <a:latin typeface="Arial Nova Cond" panose="020B0506020202020204" pitchFamily="34" charset="0"/>
              </a:rPr>
              <a:t>. Thus, the </a:t>
            </a:r>
            <a:r>
              <a:rPr lang="en-US" b="0" i="1" u="sng" noProof="0" dirty="0">
                <a:solidFill>
                  <a:srgbClr val="000C34"/>
                </a:solidFill>
                <a:effectLst/>
                <a:latin typeface="Arial Nova Cond" panose="020B0506020202020204" pitchFamily="34" charset="0"/>
              </a:rPr>
              <a:t>guide curve</a:t>
            </a:r>
            <a:r>
              <a:rPr lang="en-US" b="0" i="0" noProof="0" dirty="0">
                <a:solidFill>
                  <a:srgbClr val="000C34"/>
                </a:solidFill>
                <a:effectLst/>
                <a:latin typeface="Arial Nova Cond" panose="020B0506020202020204" pitchFamily="34" charset="0"/>
              </a:rPr>
              <a:t> is the target or desired pool elevation for the reservoir.</a:t>
            </a:r>
            <a:endParaRPr lang="en-US" noProof="0" dirty="0">
              <a:latin typeface="Arial Nova Cond" panose="020B0506020202020204" pitchFamily="34" charset="0"/>
            </a:endParaRPr>
          </a:p>
        </p:txBody>
      </p:sp>
      <p:sp>
        <p:nvSpPr>
          <p:cNvPr id="10" name="TextBox 9">
            <a:extLst>
              <a:ext uri="{FF2B5EF4-FFF2-40B4-BE49-F238E27FC236}">
                <a16:creationId xmlns:a16="http://schemas.microsoft.com/office/drawing/2014/main" id="{F04D5951-FDF3-5D4C-310A-C352A447D2F4}"/>
              </a:ext>
            </a:extLst>
          </p:cNvPr>
          <p:cNvSpPr txBox="1"/>
          <p:nvPr/>
        </p:nvSpPr>
        <p:spPr>
          <a:xfrm>
            <a:off x="4415493" y="3035451"/>
            <a:ext cx="458251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0" i="0" noProof="0" dirty="0">
                <a:solidFill>
                  <a:srgbClr val="000C34"/>
                </a:solidFill>
                <a:effectLst/>
                <a:latin typeface="Arial Nova Cond" panose="020B0506020202020204" pitchFamily="34" charset="0"/>
              </a:rPr>
              <a:t>Reservoir </a:t>
            </a:r>
            <a:r>
              <a:rPr lang="en-US" b="1" i="1" u="sng" noProof="0" dirty="0">
                <a:solidFill>
                  <a:srgbClr val="000C34"/>
                </a:solidFill>
                <a:effectLst/>
                <a:latin typeface="Arial Nova Cond" panose="020B0506020202020204" pitchFamily="34" charset="0"/>
              </a:rPr>
              <a:t>operating zones</a:t>
            </a:r>
            <a:r>
              <a:rPr lang="en-US" b="0" i="0" noProof="0" dirty="0">
                <a:solidFill>
                  <a:srgbClr val="000C34"/>
                </a:solidFill>
                <a:effectLst/>
                <a:latin typeface="Arial Nova Cond" panose="020B0506020202020204" pitchFamily="34" charset="0"/>
              </a:rPr>
              <a:t>. An operating zone is a </a:t>
            </a:r>
            <a:r>
              <a:rPr lang="en-US" b="1" i="0" noProof="0" dirty="0">
                <a:solidFill>
                  <a:srgbClr val="000C34"/>
                </a:solidFill>
                <a:effectLst/>
                <a:latin typeface="Arial Nova Cond" panose="020B0506020202020204" pitchFamily="34" charset="0"/>
              </a:rPr>
              <a:t>horizontal slice of the reservoir pool </a:t>
            </a:r>
            <a:r>
              <a:rPr lang="en-US" b="0" i="0" noProof="0" dirty="0">
                <a:solidFill>
                  <a:srgbClr val="000C34"/>
                </a:solidFill>
                <a:effectLst/>
                <a:latin typeface="Arial Nova Cond" panose="020B0506020202020204" pitchFamily="34" charset="0"/>
              </a:rPr>
              <a:t>for which the goals and constraints differ from those in another zone of the reservoir.</a:t>
            </a:r>
            <a:endParaRPr lang="en-US" noProof="0" dirty="0">
              <a:latin typeface="Arial Nova Cond" panose="020B0506020202020204" pitchFamily="34" charset="0"/>
            </a:endParaRPr>
          </a:p>
        </p:txBody>
      </p:sp>
    </p:spTree>
    <p:extLst>
      <p:ext uri="{BB962C8B-B14F-4D97-AF65-F5344CB8AC3E}">
        <p14:creationId xmlns:p14="http://schemas.microsoft.com/office/powerpoint/2010/main" val="358997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C0F0-CABB-C741-C725-800B430CEE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B93B9A-AB67-5408-A6C5-2D2766EC69DD}"/>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401D2B4-8DDA-4DC4-28D1-A103E7A5F227}"/>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grpSp>
        <p:nvGrpSpPr>
          <p:cNvPr id="28" name="Group 27">
            <a:extLst>
              <a:ext uri="{FF2B5EF4-FFF2-40B4-BE49-F238E27FC236}">
                <a16:creationId xmlns:a16="http://schemas.microsoft.com/office/drawing/2014/main" id="{87C91DF0-1253-73E0-5FEF-17DC1803473B}"/>
              </a:ext>
            </a:extLst>
          </p:cNvPr>
          <p:cNvGrpSpPr/>
          <p:nvPr/>
        </p:nvGrpSpPr>
        <p:grpSpPr>
          <a:xfrm>
            <a:off x="3724161" y="867047"/>
            <a:ext cx="5233650" cy="4122463"/>
            <a:chOff x="3772075" y="779863"/>
            <a:chExt cx="5233650" cy="4122463"/>
          </a:xfrm>
        </p:grpSpPr>
        <p:pic>
          <p:nvPicPr>
            <p:cNvPr id="5" name="Google Shape;236;p32">
              <a:extLst>
                <a:ext uri="{FF2B5EF4-FFF2-40B4-BE49-F238E27FC236}">
                  <a16:creationId xmlns:a16="http://schemas.microsoft.com/office/drawing/2014/main" id="{CC0C410B-559A-A6CB-FF20-B83C7F77A278}"/>
                </a:ext>
              </a:extLst>
            </p:cNvPr>
            <p:cNvPicPr preferRelativeResize="0"/>
            <p:nvPr/>
          </p:nvPicPr>
          <p:blipFill>
            <a:blip r:embed="rId3">
              <a:alphaModFix/>
            </a:blip>
            <a:stretch>
              <a:fillRect/>
            </a:stretch>
          </p:blipFill>
          <p:spPr>
            <a:xfrm>
              <a:off x="3772075" y="847825"/>
              <a:ext cx="5233650" cy="4054501"/>
            </a:xfrm>
            <a:prstGeom prst="rect">
              <a:avLst/>
            </a:prstGeom>
            <a:noFill/>
            <a:ln>
              <a:noFill/>
            </a:ln>
          </p:spPr>
        </p:pic>
        <p:sp>
          <p:nvSpPr>
            <p:cNvPr id="8" name="Google Shape;247;p32">
              <a:extLst>
                <a:ext uri="{FF2B5EF4-FFF2-40B4-BE49-F238E27FC236}">
                  <a16:creationId xmlns:a16="http://schemas.microsoft.com/office/drawing/2014/main" id="{03DE95E3-BCF9-6E98-BB67-66D0309FC12A}"/>
                </a:ext>
              </a:extLst>
            </p:cNvPr>
            <p:cNvSpPr txBox="1"/>
            <p:nvPr/>
          </p:nvSpPr>
          <p:spPr>
            <a:xfrm>
              <a:off x="4041325" y="4253275"/>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noProof="0" dirty="0">
                  <a:latin typeface="Arial Nova Cond" panose="020B0506020202020204" pitchFamily="34" charset="0"/>
                </a:rPr>
                <a:t>inactive</a:t>
              </a:r>
            </a:p>
          </p:txBody>
        </p:sp>
        <p:sp>
          <p:nvSpPr>
            <p:cNvPr id="9" name="Google Shape;248;p32">
              <a:extLst>
                <a:ext uri="{FF2B5EF4-FFF2-40B4-BE49-F238E27FC236}">
                  <a16:creationId xmlns:a16="http://schemas.microsoft.com/office/drawing/2014/main" id="{C8EC7106-B689-18DF-5A42-62D4F4A5EA17}"/>
                </a:ext>
              </a:extLst>
            </p:cNvPr>
            <p:cNvSpPr txBox="1"/>
            <p:nvPr/>
          </p:nvSpPr>
          <p:spPr>
            <a:xfrm>
              <a:off x="4041325" y="3119775"/>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latin typeface="Arial Nova Cond" panose="020B0506020202020204" pitchFamily="34" charset="0"/>
                </a:rPr>
                <a:t>min hydropower</a:t>
              </a:r>
            </a:p>
          </p:txBody>
        </p:sp>
        <p:sp>
          <p:nvSpPr>
            <p:cNvPr id="10" name="Google Shape;249;p32">
              <a:extLst>
                <a:ext uri="{FF2B5EF4-FFF2-40B4-BE49-F238E27FC236}">
                  <a16:creationId xmlns:a16="http://schemas.microsoft.com/office/drawing/2014/main" id="{12C41260-A6B5-2761-0487-7A28E57109D7}"/>
                </a:ext>
              </a:extLst>
            </p:cNvPr>
            <p:cNvSpPr txBox="1"/>
            <p:nvPr/>
          </p:nvSpPr>
          <p:spPr>
            <a:xfrm>
              <a:off x="4041325" y="1603738"/>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noProof="0" dirty="0">
                  <a:latin typeface="Arial Nova Cond" panose="020B0506020202020204" pitchFamily="34" charset="0"/>
                </a:rPr>
                <a:t>conservation</a:t>
              </a:r>
            </a:p>
          </p:txBody>
        </p:sp>
        <p:sp>
          <p:nvSpPr>
            <p:cNvPr id="11" name="Google Shape;250;p32">
              <a:extLst>
                <a:ext uri="{FF2B5EF4-FFF2-40B4-BE49-F238E27FC236}">
                  <a16:creationId xmlns:a16="http://schemas.microsoft.com/office/drawing/2014/main" id="{C1B07D69-A346-6F94-07E8-8A2C22DEF5A6}"/>
                </a:ext>
              </a:extLst>
            </p:cNvPr>
            <p:cNvSpPr txBox="1"/>
            <p:nvPr/>
          </p:nvSpPr>
          <p:spPr>
            <a:xfrm>
              <a:off x="4041325" y="1070788"/>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u="sng" noProof="0" dirty="0">
                  <a:latin typeface="Arial Nova Cond" panose="020B0506020202020204" pitchFamily="34" charset="0"/>
                </a:rPr>
                <a:t>flood control</a:t>
              </a:r>
            </a:p>
          </p:txBody>
        </p:sp>
        <p:sp>
          <p:nvSpPr>
            <p:cNvPr id="12" name="Google Shape;251;p32">
              <a:extLst>
                <a:ext uri="{FF2B5EF4-FFF2-40B4-BE49-F238E27FC236}">
                  <a16:creationId xmlns:a16="http://schemas.microsoft.com/office/drawing/2014/main" id="{46232A51-52B0-CB97-B041-7825B75B3C36}"/>
                </a:ext>
              </a:extLst>
            </p:cNvPr>
            <p:cNvSpPr txBox="1"/>
            <p:nvPr/>
          </p:nvSpPr>
          <p:spPr>
            <a:xfrm>
              <a:off x="4041325" y="779863"/>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latin typeface="Arial Nova Cond" panose="020B0506020202020204" pitchFamily="34" charset="0"/>
                </a:rPr>
                <a:t>top of dam</a:t>
              </a:r>
            </a:p>
          </p:txBody>
        </p:sp>
        <p:sp>
          <p:nvSpPr>
            <p:cNvPr id="13" name="Google Shape;252;p32">
              <a:extLst>
                <a:ext uri="{FF2B5EF4-FFF2-40B4-BE49-F238E27FC236}">
                  <a16:creationId xmlns:a16="http://schemas.microsoft.com/office/drawing/2014/main" id="{64C9FB77-724D-A8C7-34E2-4BD40F0420D9}"/>
                </a:ext>
              </a:extLst>
            </p:cNvPr>
            <p:cNvSpPr/>
            <p:nvPr/>
          </p:nvSpPr>
          <p:spPr>
            <a:xfrm>
              <a:off x="4119050" y="1504900"/>
              <a:ext cx="4811425" cy="190750"/>
            </a:xfrm>
            <a:custGeom>
              <a:avLst/>
              <a:gdLst/>
              <a:ahLst/>
              <a:cxnLst/>
              <a:rect l="l" t="t" r="r" b="b"/>
              <a:pathLst>
                <a:path w="192457" h="7630" extrusionOk="0">
                  <a:moveTo>
                    <a:pt x="0" y="7630"/>
                  </a:moveTo>
                  <a:lnTo>
                    <a:pt x="62456" y="7630"/>
                  </a:lnTo>
                  <a:lnTo>
                    <a:pt x="78283" y="283"/>
                  </a:lnTo>
                  <a:lnTo>
                    <a:pt x="126044" y="0"/>
                  </a:lnTo>
                  <a:lnTo>
                    <a:pt x="175500" y="7348"/>
                  </a:lnTo>
                  <a:lnTo>
                    <a:pt x="192457" y="7348"/>
                  </a:lnTo>
                </a:path>
              </a:pathLst>
            </a:custGeom>
            <a:noFill/>
            <a:ln w="76200" cap="flat" cmpd="sng">
              <a:solidFill>
                <a:srgbClr val="A64D79"/>
              </a:solidFill>
              <a:prstDash val="solid"/>
              <a:round/>
              <a:headEnd type="none" w="med" len="med"/>
              <a:tailEnd type="none" w="med" len="med"/>
            </a:ln>
          </p:spPr>
          <p:txBody>
            <a:bodyPr/>
            <a:lstStyle/>
            <a:p>
              <a:endParaRPr lang="en-US" noProof="0" dirty="0">
                <a:latin typeface="Arial Nova Cond" panose="020B0506020202020204" pitchFamily="34" charset="0"/>
              </a:endParaRPr>
            </a:p>
          </p:txBody>
        </p:sp>
        <p:sp>
          <p:nvSpPr>
            <p:cNvPr id="14" name="Google Shape;253;p32">
              <a:extLst>
                <a:ext uri="{FF2B5EF4-FFF2-40B4-BE49-F238E27FC236}">
                  <a16:creationId xmlns:a16="http://schemas.microsoft.com/office/drawing/2014/main" id="{8FCBA8D5-0D7D-CD6D-437D-F05E73ACFC44}"/>
                </a:ext>
              </a:extLst>
            </p:cNvPr>
            <p:cNvSpPr txBox="1"/>
            <p:nvPr/>
          </p:nvSpPr>
          <p:spPr>
            <a:xfrm>
              <a:off x="6087200" y="1470988"/>
              <a:ext cx="1759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rgbClr val="A64D79"/>
                  </a:solidFill>
                  <a:latin typeface="Arial Nova Cond" panose="020B0506020202020204" pitchFamily="34" charset="0"/>
                </a:rPr>
                <a:t>Guide Curve</a:t>
              </a:r>
            </a:p>
          </p:txBody>
        </p:sp>
        <p:cxnSp>
          <p:nvCxnSpPr>
            <p:cNvPr id="15" name="Google Shape;254;p32">
              <a:extLst>
                <a:ext uri="{FF2B5EF4-FFF2-40B4-BE49-F238E27FC236}">
                  <a16:creationId xmlns:a16="http://schemas.microsoft.com/office/drawing/2014/main" id="{5B496002-CF90-AC16-FD1F-BFA394B78A6E}"/>
                </a:ext>
              </a:extLst>
            </p:cNvPr>
            <p:cNvCxnSpPr/>
            <p:nvPr/>
          </p:nvCxnSpPr>
          <p:spPr>
            <a:xfrm rot="10800000">
              <a:off x="5680450" y="1321225"/>
              <a:ext cx="0" cy="3490200"/>
            </a:xfrm>
            <a:prstGeom prst="straightConnector1">
              <a:avLst/>
            </a:prstGeom>
            <a:noFill/>
            <a:ln w="9525" cap="flat" cmpd="sng">
              <a:solidFill>
                <a:schemeClr val="dk2"/>
              </a:solidFill>
              <a:prstDash val="lgDash"/>
              <a:round/>
              <a:headEnd type="none" w="med" len="med"/>
              <a:tailEnd type="none" w="med" len="med"/>
            </a:ln>
          </p:spPr>
        </p:cxnSp>
        <p:grpSp>
          <p:nvGrpSpPr>
            <p:cNvPr id="16" name="Google Shape;255;p32">
              <a:extLst>
                <a:ext uri="{FF2B5EF4-FFF2-40B4-BE49-F238E27FC236}">
                  <a16:creationId xmlns:a16="http://schemas.microsoft.com/office/drawing/2014/main" id="{2F7620D9-1468-20D5-D59A-E3828B6EAC07}"/>
                </a:ext>
              </a:extLst>
            </p:cNvPr>
            <p:cNvGrpSpPr/>
            <p:nvPr/>
          </p:nvGrpSpPr>
          <p:grpSpPr>
            <a:xfrm>
              <a:off x="5668063" y="2340941"/>
              <a:ext cx="416921" cy="190738"/>
              <a:chOff x="1858150" y="3179325"/>
              <a:chExt cx="642900" cy="282575"/>
            </a:xfrm>
          </p:grpSpPr>
          <p:sp>
            <p:nvSpPr>
              <p:cNvPr id="17" name="Google Shape;256;p32">
                <a:extLst>
                  <a:ext uri="{FF2B5EF4-FFF2-40B4-BE49-F238E27FC236}">
                    <a16:creationId xmlns:a16="http://schemas.microsoft.com/office/drawing/2014/main" id="{42B5737B-18EB-3056-85C1-2EC64DD989DA}"/>
                  </a:ext>
                </a:extLst>
              </p:cNvPr>
              <p:cNvSpPr/>
              <p:nvPr/>
            </p:nvSpPr>
            <p:spPr>
              <a:xfrm rot="10800000">
                <a:off x="2084075" y="3179325"/>
                <a:ext cx="198000" cy="127200"/>
              </a:xfrm>
              <a:prstGeom prst="triangle">
                <a:avLst>
                  <a:gd name="adj" fmla="val 50000"/>
                </a:avLst>
              </a:prstGeom>
              <a:solidFill>
                <a:srgbClr val="1155CC"/>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18" name="Google Shape;257;p32">
                <a:extLst>
                  <a:ext uri="{FF2B5EF4-FFF2-40B4-BE49-F238E27FC236}">
                    <a16:creationId xmlns:a16="http://schemas.microsoft.com/office/drawing/2014/main" id="{987BB809-A76B-433F-961E-97D62F3E0112}"/>
                  </a:ext>
                </a:extLst>
              </p:cNvPr>
              <p:cNvCxnSpPr/>
              <p:nvPr/>
            </p:nvCxnSpPr>
            <p:spPr>
              <a:xfrm>
                <a:off x="1858150" y="3327725"/>
                <a:ext cx="642900" cy="0"/>
              </a:xfrm>
              <a:prstGeom prst="straightConnector1">
                <a:avLst/>
              </a:prstGeom>
              <a:noFill/>
              <a:ln w="9525" cap="flat" cmpd="sng">
                <a:solidFill>
                  <a:schemeClr val="dk2"/>
                </a:solidFill>
                <a:prstDash val="solid"/>
                <a:round/>
                <a:headEnd type="none" w="med" len="med"/>
                <a:tailEnd type="none" w="med" len="med"/>
              </a:ln>
            </p:spPr>
          </p:cxnSp>
          <p:cxnSp>
            <p:nvCxnSpPr>
              <p:cNvPr id="19" name="Google Shape;258;p32">
                <a:extLst>
                  <a:ext uri="{FF2B5EF4-FFF2-40B4-BE49-F238E27FC236}">
                    <a16:creationId xmlns:a16="http://schemas.microsoft.com/office/drawing/2014/main" id="{90FE80D6-BB30-D4FC-D15E-C1EEA3401E8C}"/>
                  </a:ext>
                </a:extLst>
              </p:cNvPr>
              <p:cNvCxnSpPr/>
              <p:nvPr/>
            </p:nvCxnSpPr>
            <p:spPr>
              <a:xfrm>
                <a:off x="1975225" y="3388275"/>
                <a:ext cx="384600" cy="3000"/>
              </a:xfrm>
              <a:prstGeom prst="straightConnector1">
                <a:avLst/>
              </a:prstGeom>
              <a:noFill/>
              <a:ln w="9525" cap="flat" cmpd="sng">
                <a:solidFill>
                  <a:schemeClr val="dk2"/>
                </a:solidFill>
                <a:prstDash val="solid"/>
                <a:round/>
                <a:headEnd type="none" w="med" len="med"/>
                <a:tailEnd type="none" w="med" len="med"/>
              </a:ln>
            </p:spPr>
          </p:cxnSp>
          <p:cxnSp>
            <p:nvCxnSpPr>
              <p:cNvPr id="20" name="Google Shape;259;p32">
                <a:extLst>
                  <a:ext uri="{FF2B5EF4-FFF2-40B4-BE49-F238E27FC236}">
                    <a16:creationId xmlns:a16="http://schemas.microsoft.com/office/drawing/2014/main" id="{E0594D92-4440-4010-EECC-4FEAFE139B03}"/>
                  </a:ext>
                </a:extLst>
              </p:cNvPr>
              <p:cNvCxnSpPr/>
              <p:nvPr/>
            </p:nvCxnSpPr>
            <p:spPr>
              <a:xfrm>
                <a:off x="2084075" y="3455900"/>
                <a:ext cx="169800" cy="6000"/>
              </a:xfrm>
              <a:prstGeom prst="straightConnector1">
                <a:avLst/>
              </a:prstGeom>
              <a:noFill/>
              <a:ln w="9525" cap="flat" cmpd="sng">
                <a:solidFill>
                  <a:schemeClr val="dk2"/>
                </a:solidFill>
                <a:prstDash val="solid"/>
                <a:round/>
                <a:headEnd type="none" w="med" len="med"/>
                <a:tailEnd type="none" w="med" len="med"/>
              </a:ln>
            </p:spPr>
          </p:cxnSp>
        </p:grpSp>
        <p:grpSp>
          <p:nvGrpSpPr>
            <p:cNvPr id="21" name="Google Shape;260;p32">
              <a:extLst>
                <a:ext uri="{FF2B5EF4-FFF2-40B4-BE49-F238E27FC236}">
                  <a16:creationId xmlns:a16="http://schemas.microsoft.com/office/drawing/2014/main" id="{15D21E2E-5DA0-495D-306B-292E248D5764}"/>
                </a:ext>
              </a:extLst>
            </p:cNvPr>
            <p:cNvGrpSpPr/>
            <p:nvPr/>
          </p:nvGrpSpPr>
          <p:grpSpPr>
            <a:xfrm>
              <a:off x="5668063" y="1274141"/>
              <a:ext cx="416921" cy="190738"/>
              <a:chOff x="1858150" y="3179325"/>
              <a:chExt cx="642900" cy="282575"/>
            </a:xfrm>
          </p:grpSpPr>
          <p:sp>
            <p:nvSpPr>
              <p:cNvPr id="22" name="Google Shape;261;p32">
                <a:extLst>
                  <a:ext uri="{FF2B5EF4-FFF2-40B4-BE49-F238E27FC236}">
                    <a16:creationId xmlns:a16="http://schemas.microsoft.com/office/drawing/2014/main" id="{E5FCF178-4B97-3A3C-0CB2-9DC4A8886E47}"/>
                  </a:ext>
                </a:extLst>
              </p:cNvPr>
              <p:cNvSpPr/>
              <p:nvPr/>
            </p:nvSpPr>
            <p:spPr>
              <a:xfrm rot="10800000">
                <a:off x="2084075" y="3179325"/>
                <a:ext cx="198000" cy="127200"/>
              </a:xfrm>
              <a:prstGeom prst="triangle">
                <a:avLst>
                  <a:gd name="adj" fmla="val 50000"/>
                </a:avLst>
              </a:prstGeom>
              <a:solidFill>
                <a:srgbClr val="1155CC"/>
              </a:solidFill>
              <a:ln w="95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latin typeface="Arial Nova Cond" panose="020B0506020202020204" pitchFamily="34" charset="0"/>
                </a:endParaRPr>
              </a:p>
            </p:txBody>
          </p:sp>
          <p:cxnSp>
            <p:nvCxnSpPr>
              <p:cNvPr id="23" name="Google Shape;262;p32">
                <a:extLst>
                  <a:ext uri="{FF2B5EF4-FFF2-40B4-BE49-F238E27FC236}">
                    <a16:creationId xmlns:a16="http://schemas.microsoft.com/office/drawing/2014/main" id="{9E1F5820-F003-8AD9-D83E-38A0AAA60543}"/>
                  </a:ext>
                </a:extLst>
              </p:cNvPr>
              <p:cNvCxnSpPr/>
              <p:nvPr/>
            </p:nvCxnSpPr>
            <p:spPr>
              <a:xfrm>
                <a:off x="1858150" y="3327725"/>
                <a:ext cx="642900" cy="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63;p32">
                <a:extLst>
                  <a:ext uri="{FF2B5EF4-FFF2-40B4-BE49-F238E27FC236}">
                    <a16:creationId xmlns:a16="http://schemas.microsoft.com/office/drawing/2014/main" id="{0EC2126B-428C-7D5C-F55F-D1604D2889CF}"/>
                  </a:ext>
                </a:extLst>
              </p:cNvPr>
              <p:cNvCxnSpPr/>
              <p:nvPr/>
            </p:nvCxnSpPr>
            <p:spPr>
              <a:xfrm>
                <a:off x="1975225" y="3388275"/>
                <a:ext cx="384600" cy="3000"/>
              </a:xfrm>
              <a:prstGeom prst="straightConnector1">
                <a:avLst/>
              </a:prstGeom>
              <a:noFill/>
              <a:ln w="9525" cap="flat" cmpd="sng">
                <a:solidFill>
                  <a:schemeClr val="dk2"/>
                </a:solidFill>
                <a:prstDash val="solid"/>
                <a:round/>
                <a:headEnd type="none" w="med" len="med"/>
                <a:tailEnd type="none" w="med" len="med"/>
              </a:ln>
            </p:spPr>
          </p:cxnSp>
          <p:cxnSp>
            <p:nvCxnSpPr>
              <p:cNvPr id="25" name="Google Shape;264;p32">
                <a:extLst>
                  <a:ext uri="{FF2B5EF4-FFF2-40B4-BE49-F238E27FC236}">
                    <a16:creationId xmlns:a16="http://schemas.microsoft.com/office/drawing/2014/main" id="{7FC6A741-83E1-2A0B-2E34-75783F05E896}"/>
                  </a:ext>
                </a:extLst>
              </p:cNvPr>
              <p:cNvCxnSpPr/>
              <p:nvPr/>
            </p:nvCxnSpPr>
            <p:spPr>
              <a:xfrm>
                <a:off x="2084075" y="3455900"/>
                <a:ext cx="169800" cy="6000"/>
              </a:xfrm>
              <a:prstGeom prst="straightConnector1">
                <a:avLst/>
              </a:prstGeom>
              <a:noFill/>
              <a:ln w="9525" cap="flat" cmpd="sng">
                <a:solidFill>
                  <a:schemeClr val="dk2"/>
                </a:solidFill>
                <a:prstDash val="solid"/>
                <a:round/>
                <a:headEnd type="none" w="med" len="med"/>
                <a:tailEnd type="none" w="med" len="med"/>
              </a:ln>
            </p:spPr>
          </p:cxnSp>
        </p:grpSp>
        <p:sp>
          <p:nvSpPr>
            <p:cNvPr id="26" name="Google Shape;265;p32">
              <a:extLst>
                <a:ext uri="{FF2B5EF4-FFF2-40B4-BE49-F238E27FC236}">
                  <a16:creationId xmlns:a16="http://schemas.microsoft.com/office/drawing/2014/main" id="{47A304C2-1CFA-E5F5-A456-408F970D6090}"/>
                </a:ext>
              </a:extLst>
            </p:cNvPr>
            <p:cNvSpPr txBox="1"/>
            <p:nvPr/>
          </p:nvSpPr>
          <p:spPr>
            <a:xfrm>
              <a:off x="5887850" y="2131475"/>
              <a:ext cx="3321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rgbClr val="1155CC"/>
                  </a:solidFill>
                  <a:latin typeface="Arial Nova Cond" panose="020B0506020202020204" pitchFamily="34" charset="0"/>
                </a:rPr>
                <a:t>A</a:t>
              </a:r>
            </a:p>
          </p:txBody>
        </p:sp>
        <p:sp>
          <p:nvSpPr>
            <p:cNvPr id="27" name="Google Shape;266;p32">
              <a:extLst>
                <a:ext uri="{FF2B5EF4-FFF2-40B4-BE49-F238E27FC236}">
                  <a16:creationId xmlns:a16="http://schemas.microsoft.com/office/drawing/2014/main" id="{2EA215AF-E3E3-05FB-BF29-8D9657181234}"/>
                </a:ext>
              </a:extLst>
            </p:cNvPr>
            <p:cNvSpPr txBox="1"/>
            <p:nvPr/>
          </p:nvSpPr>
          <p:spPr>
            <a:xfrm>
              <a:off x="5887850" y="1073425"/>
              <a:ext cx="3321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rgbClr val="1155CC"/>
                  </a:solidFill>
                  <a:latin typeface="Arial Nova Cond" panose="020B0506020202020204" pitchFamily="34" charset="0"/>
                </a:rPr>
                <a:t>B</a:t>
              </a:r>
            </a:p>
          </p:txBody>
        </p:sp>
      </p:grpSp>
      <p:sp>
        <p:nvSpPr>
          <p:cNvPr id="30" name="TextBox 29">
            <a:extLst>
              <a:ext uri="{FF2B5EF4-FFF2-40B4-BE49-F238E27FC236}">
                <a16:creationId xmlns:a16="http://schemas.microsoft.com/office/drawing/2014/main" id="{EB0A891D-7F51-203A-FD6B-B92883754EAE}"/>
              </a:ext>
            </a:extLst>
          </p:cNvPr>
          <p:cNvSpPr txBox="1"/>
          <p:nvPr/>
        </p:nvSpPr>
        <p:spPr>
          <a:xfrm>
            <a:off x="420615" y="1652491"/>
            <a:ext cx="3276210" cy="2585323"/>
          </a:xfrm>
          <a:prstGeom prst="rect">
            <a:avLst/>
          </a:prstGeom>
          <a:noFill/>
        </p:spPr>
        <p:txBody>
          <a:bodyPr wrap="square">
            <a:spAutoFit/>
          </a:bodyPr>
          <a:lstStyle>
            <a:defPPr>
              <a:defRPr lang="en-US"/>
            </a:defPPr>
            <a:lvl1pPr indent="0">
              <a:buFont typeface="Arial" panose="020B0604020202020204" pitchFamily="34" charset="0"/>
              <a:buNone/>
              <a:defRPr b="1">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r>
              <a:rPr lang="en-US" b="0" dirty="0"/>
              <a:t>The choice of release rules depends on the free surface elevation at a given moment of the year.</a:t>
            </a:r>
          </a:p>
          <a:p>
            <a:endParaRPr lang="en-US" b="0" dirty="0"/>
          </a:p>
          <a:p>
            <a:r>
              <a:rPr lang="en-US" b="0" dirty="0"/>
              <a:t>A: Below GC -&gt; Close the gates</a:t>
            </a:r>
          </a:p>
          <a:p>
            <a:r>
              <a:rPr lang="en-US" b="0" dirty="0"/>
              <a:t>B: Above GC -&gt; Open the gates</a:t>
            </a:r>
          </a:p>
          <a:p>
            <a:endParaRPr lang="en-US" b="0" dirty="0"/>
          </a:p>
          <a:p>
            <a:r>
              <a:rPr lang="en-US" b="0" dirty="0"/>
              <a:t>How much? How? Which ones?</a:t>
            </a:r>
          </a:p>
        </p:txBody>
      </p:sp>
      <p:sp>
        <p:nvSpPr>
          <p:cNvPr id="32" name="TextBox 31">
            <a:extLst>
              <a:ext uri="{FF2B5EF4-FFF2-40B4-BE49-F238E27FC236}">
                <a16:creationId xmlns:a16="http://schemas.microsoft.com/office/drawing/2014/main" id="{5D57C3C2-8882-0D96-0050-B239A450D78C}"/>
              </a:ext>
            </a:extLst>
          </p:cNvPr>
          <p:cNvSpPr txBox="1"/>
          <p:nvPr/>
        </p:nvSpPr>
        <p:spPr>
          <a:xfrm>
            <a:off x="409285" y="1150171"/>
            <a:ext cx="4582510" cy="646331"/>
          </a:xfrm>
          <a:prstGeom prst="rect">
            <a:avLst/>
          </a:prstGeom>
          <a:noFill/>
        </p:spPr>
        <p:txBody>
          <a:bodyPr wrap="square">
            <a:spAutoFit/>
          </a:bodyPr>
          <a:lstStyle>
            <a:defPPr>
              <a:defRPr lang="en-US"/>
            </a:defPPr>
            <a:lvl1pPr indent="0">
              <a:buFont typeface="Arial" panose="020B0604020202020204" pitchFamily="34" charset="0"/>
              <a:buNone/>
              <a:defRPr b="1">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r>
              <a:rPr lang="en-US" dirty="0"/>
              <a:t>Guide Curve Operation</a:t>
            </a:r>
          </a:p>
          <a:p>
            <a:r>
              <a:rPr lang="en-US" dirty="0"/>
              <a:t> </a:t>
            </a:r>
          </a:p>
        </p:txBody>
      </p:sp>
      <p:sp>
        <p:nvSpPr>
          <p:cNvPr id="34" name="Google Shape;248;p32">
            <a:extLst>
              <a:ext uri="{FF2B5EF4-FFF2-40B4-BE49-F238E27FC236}">
                <a16:creationId xmlns:a16="http://schemas.microsoft.com/office/drawing/2014/main" id="{F01291E2-38A4-35BD-DDEA-A8B2E20ABCA6}"/>
              </a:ext>
            </a:extLst>
          </p:cNvPr>
          <p:cNvSpPr txBox="1"/>
          <p:nvPr/>
        </p:nvSpPr>
        <p:spPr>
          <a:xfrm>
            <a:off x="4125264" y="2185863"/>
            <a:ext cx="1439099"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noProof="0" dirty="0">
                <a:solidFill>
                  <a:schemeClr val="accent1"/>
                </a:solidFill>
                <a:latin typeface="Arial Nova Cond" panose="020B0506020202020204" pitchFamily="34" charset="0"/>
              </a:rPr>
              <a:t>Keep storage space for the flood </a:t>
            </a:r>
          </a:p>
        </p:txBody>
      </p:sp>
      <p:sp>
        <p:nvSpPr>
          <p:cNvPr id="35" name="Google Shape;248;p32">
            <a:extLst>
              <a:ext uri="{FF2B5EF4-FFF2-40B4-BE49-F238E27FC236}">
                <a16:creationId xmlns:a16="http://schemas.microsoft.com/office/drawing/2014/main" id="{3326C5B6-4EC6-B061-9AD5-0080892552C4}"/>
              </a:ext>
            </a:extLst>
          </p:cNvPr>
          <p:cNvSpPr txBox="1"/>
          <p:nvPr/>
        </p:nvSpPr>
        <p:spPr>
          <a:xfrm>
            <a:off x="6677810" y="2137877"/>
            <a:ext cx="1866504"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i="1" noProof="0" dirty="0">
                <a:solidFill>
                  <a:schemeClr val="accent1"/>
                </a:solidFill>
                <a:latin typeface="Arial Nova Cond" panose="020B0506020202020204" pitchFamily="34" charset="0"/>
              </a:rPr>
              <a:t>Store the flood and release it later</a:t>
            </a:r>
          </a:p>
        </p:txBody>
      </p:sp>
      <mc:AlternateContent xmlns:mc="http://schemas.openxmlformats.org/markup-compatibility/2006" xmlns:p14="http://schemas.microsoft.com/office/powerpoint/2010/main">
        <mc:Choice Requires="p14">
          <p:contentPart p14:bwMode="auto" r:id="rId4">
            <p14:nvContentPartPr>
              <p14:cNvPr id="37" name="Ink 36">
                <a:extLst>
                  <a:ext uri="{FF2B5EF4-FFF2-40B4-BE49-F238E27FC236}">
                    <a16:creationId xmlns:a16="http://schemas.microsoft.com/office/drawing/2014/main" id="{F74A818C-A98D-1F2D-8505-B25CFB82FFF8}"/>
                  </a:ext>
                </a:extLst>
              </p14:cNvPr>
              <p14:cNvContentPartPr/>
              <p14:nvPr/>
            </p14:nvContentPartPr>
            <p14:xfrm>
              <a:off x="5465371" y="1793615"/>
              <a:ext cx="202320" cy="581760"/>
            </p14:xfrm>
          </p:contentPart>
        </mc:Choice>
        <mc:Fallback xmlns="">
          <p:pic>
            <p:nvPicPr>
              <p:cNvPr id="37" name="Ink 36">
                <a:extLst>
                  <a:ext uri="{FF2B5EF4-FFF2-40B4-BE49-F238E27FC236}">
                    <a16:creationId xmlns:a16="http://schemas.microsoft.com/office/drawing/2014/main" id="{F74A818C-A98D-1F2D-8505-B25CFB82FFF8}"/>
                  </a:ext>
                </a:extLst>
              </p:cNvPr>
              <p:cNvPicPr/>
              <p:nvPr/>
            </p:nvPicPr>
            <p:blipFill>
              <a:blip r:embed="rId5"/>
              <a:stretch>
                <a:fillRect/>
              </a:stretch>
            </p:blipFill>
            <p:spPr>
              <a:xfrm>
                <a:off x="5459251" y="1787495"/>
                <a:ext cx="214560" cy="594000"/>
              </a:xfrm>
              <a:prstGeom prst="rect">
                <a:avLst/>
              </a:prstGeom>
            </p:spPr>
          </p:pic>
        </mc:Fallback>
      </mc:AlternateContent>
      <p:grpSp>
        <p:nvGrpSpPr>
          <p:cNvPr id="40" name="Group 39">
            <a:extLst>
              <a:ext uri="{FF2B5EF4-FFF2-40B4-BE49-F238E27FC236}">
                <a16:creationId xmlns:a16="http://schemas.microsoft.com/office/drawing/2014/main" id="{ADCE127D-7A8C-07C1-56AB-952CC7575A36}"/>
              </a:ext>
            </a:extLst>
          </p:cNvPr>
          <p:cNvGrpSpPr/>
          <p:nvPr/>
        </p:nvGrpSpPr>
        <p:grpSpPr>
          <a:xfrm>
            <a:off x="7807171" y="1671575"/>
            <a:ext cx="231840" cy="598680"/>
            <a:chOff x="7807171" y="1671575"/>
            <a:chExt cx="231840" cy="598680"/>
          </a:xfrm>
        </p:grpSpPr>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5A0350FE-C096-4AE1-3938-148C7F901DA4}"/>
                    </a:ext>
                  </a:extLst>
                </p14:cNvPr>
                <p14:cNvContentPartPr/>
                <p14:nvPr/>
              </p14:nvContentPartPr>
              <p14:xfrm>
                <a:off x="7841011" y="1720535"/>
                <a:ext cx="156960" cy="549720"/>
              </p14:xfrm>
            </p:contentPart>
          </mc:Choice>
          <mc:Fallback xmlns="">
            <p:pic>
              <p:nvPicPr>
                <p:cNvPr id="38" name="Ink 37">
                  <a:extLst>
                    <a:ext uri="{FF2B5EF4-FFF2-40B4-BE49-F238E27FC236}">
                      <a16:creationId xmlns:a16="http://schemas.microsoft.com/office/drawing/2014/main" id="{5A0350FE-C096-4AE1-3938-148C7F901DA4}"/>
                    </a:ext>
                  </a:extLst>
                </p:cNvPr>
                <p:cNvPicPr/>
                <p:nvPr/>
              </p:nvPicPr>
              <p:blipFill>
                <a:blip r:embed="rId7"/>
                <a:stretch>
                  <a:fillRect/>
                </a:stretch>
              </p:blipFill>
              <p:spPr>
                <a:xfrm>
                  <a:off x="7834891" y="1714415"/>
                  <a:ext cx="16920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a:extLst>
                    <a:ext uri="{FF2B5EF4-FFF2-40B4-BE49-F238E27FC236}">
                      <a16:creationId xmlns:a16="http://schemas.microsoft.com/office/drawing/2014/main" id="{69ADE44F-466A-FEF3-99E5-558CB7B942D4}"/>
                    </a:ext>
                  </a:extLst>
                </p14:cNvPr>
                <p14:cNvContentPartPr/>
                <p14:nvPr/>
              </p14:nvContentPartPr>
              <p14:xfrm>
                <a:off x="7807171" y="1671575"/>
                <a:ext cx="231840" cy="220320"/>
              </p14:xfrm>
            </p:contentPart>
          </mc:Choice>
          <mc:Fallback xmlns="">
            <p:pic>
              <p:nvPicPr>
                <p:cNvPr id="39" name="Ink 38">
                  <a:extLst>
                    <a:ext uri="{FF2B5EF4-FFF2-40B4-BE49-F238E27FC236}">
                      <a16:creationId xmlns:a16="http://schemas.microsoft.com/office/drawing/2014/main" id="{69ADE44F-466A-FEF3-99E5-558CB7B942D4}"/>
                    </a:ext>
                  </a:extLst>
                </p:cNvPr>
                <p:cNvPicPr/>
                <p:nvPr/>
              </p:nvPicPr>
              <p:blipFill>
                <a:blip r:embed="rId9"/>
                <a:stretch>
                  <a:fillRect/>
                </a:stretch>
              </p:blipFill>
              <p:spPr>
                <a:xfrm>
                  <a:off x="7801051" y="1665455"/>
                  <a:ext cx="244080" cy="232560"/>
                </a:xfrm>
                <a:prstGeom prst="rect">
                  <a:avLst/>
                </a:prstGeom>
              </p:spPr>
            </p:pic>
          </mc:Fallback>
        </mc:AlternateContent>
      </p:grpSp>
    </p:spTree>
    <p:extLst>
      <p:ext uri="{BB962C8B-B14F-4D97-AF65-F5344CB8AC3E}">
        <p14:creationId xmlns:p14="http://schemas.microsoft.com/office/powerpoint/2010/main" val="256969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6E151-1259-EEAA-F19B-F260586B30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9C2EAE-A5EC-5818-AF8C-575EBCEEFAA2}"/>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4378907D-49D5-7923-45B8-A1C0E90E226B}"/>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 name="TextBox 2">
            <a:extLst>
              <a:ext uri="{FF2B5EF4-FFF2-40B4-BE49-F238E27FC236}">
                <a16:creationId xmlns:a16="http://schemas.microsoft.com/office/drawing/2014/main" id="{50DECA74-2084-7CBA-D95E-2A56E7539230}"/>
              </a:ext>
            </a:extLst>
          </p:cNvPr>
          <p:cNvSpPr txBox="1"/>
          <p:nvPr/>
        </p:nvSpPr>
        <p:spPr>
          <a:xfrm>
            <a:off x="372531" y="1064809"/>
            <a:ext cx="5765510" cy="1569660"/>
          </a:xfrm>
          <a:prstGeom prst="rect">
            <a:avLst/>
          </a:prstGeom>
          <a:noFill/>
        </p:spPr>
        <p:txBody>
          <a:bodyPr wrap="square">
            <a:spAutoFit/>
          </a:bodyPr>
          <a:lstStyle>
            <a:defPPr>
              <a:defRPr lang="en-US"/>
            </a:defPPr>
            <a:lvl1pPr indent="0">
              <a:buFont typeface="Arial" panose="020B0604020202020204" pitchFamily="34" charset="0"/>
              <a:buNone/>
              <a:defRPr b="0">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r>
              <a:rPr lang="en-US" dirty="0"/>
              <a:t>To </a:t>
            </a:r>
            <a:r>
              <a:rPr lang="en-US" dirty="0" err="1"/>
              <a:t>ResSim</a:t>
            </a:r>
            <a:r>
              <a:rPr lang="en-US" dirty="0"/>
              <a:t>, </a:t>
            </a:r>
            <a:r>
              <a:rPr lang="en-US" dirty="0">
                <a:solidFill>
                  <a:srgbClr val="3D6C85"/>
                </a:solidFill>
              </a:rPr>
              <a:t>the </a:t>
            </a:r>
            <a:r>
              <a:rPr lang="en-US" dirty="0"/>
              <a:t>primary reservoir operating objective is to </a:t>
            </a:r>
            <a:r>
              <a:rPr lang="en-US" b="1" dirty="0"/>
              <a:t>maintain the pool at, or return the pool to, the guide curve </a:t>
            </a:r>
            <a:r>
              <a:rPr lang="en-US" dirty="0"/>
              <a:t>elevation as soon as possible.</a:t>
            </a:r>
          </a:p>
        </p:txBody>
      </p:sp>
      <p:sp>
        <p:nvSpPr>
          <p:cNvPr id="6" name="TextBox 5">
            <a:extLst>
              <a:ext uri="{FF2B5EF4-FFF2-40B4-BE49-F238E27FC236}">
                <a16:creationId xmlns:a16="http://schemas.microsoft.com/office/drawing/2014/main" id="{4112844F-4935-FC62-8C7E-FE546F692271}"/>
              </a:ext>
            </a:extLst>
          </p:cNvPr>
          <p:cNvSpPr txBox="1"/>
          <p:nvPr/>
        </p:nvSpPr>
        <p:spPr>
          <a:xfrm>
            <a:off x="372531" y="2857499"/>
            <a:ext cx="4767028" cy="1569660"/>
          </a:xfrm>
          <a:prstGeom prst="rect">
            <a:avLst/>
          </a:prstGeom>
          <a:noFill/>
        </p:spPr>
        <p:txBody>
          <a:bodyPr wrap="square">
            <a:spAutoFit/>
          </a:bodyPr>
          <a:lstStyle>
            <a:defPPr>
              <a:defRPr lang="en-US"/>
            </a:defPPr>
            <a:lvl1pPr indent="0">
              <a:buFont typeface="Arial" panose="020B0604020202020204" pitchFamily="34" charset="0"/>
              <a:buNone/>
              <a:defRPr b="0">
                <a:solidFill>
                  <a:srgbClr val="003E5E"/>
                </a:solidFill>
                <a:latin typeface="Arial Nova Cond" panose="020B0506020202020204" pitchFamily="34" charset="0"/>
                <a:cs typeface="Times New Roman" panose="02020603050405020304" pitchFamily="18" charset="0"/>
              </a:defRPr>
            </a:lvl1pPr>
            <a:lvl2pPr marL="742950" lvl="1" indent="-285750">
              <a:buFont typeface="Arial" panose="020B0604020202020204" pitchFamily="34" charset="0"/>
              <a:buChar char="•"/>
              <a:defRPr>
                <a:solidFill>
                  <a:srgbClr val="003E5E"/>
                </a:solidFill>
                <a:latin typeface="Arial Nova Cond" panose="020B0506020202020204" pitchFamily="34" charset="0"/>
                <a:cs typeface="Times New Roman" panose="02020603050405020304" pitchFamily="18" charset="0"/>
              </a:defRPr>
            </a:lvl2pPr>
          </a:lstStyle>
          <a:p>
            <a:r>
              <a:rPr lang="en-US" dirty="0"/>
              <a:t>Operational rules that reflect the goals and constraints on the reservoir operation act as limits on the guide curve operation.</a:t>
            </a:r>
          </a:p>
        </p:txBody>
      </p:sp>
      <p:pic>
        <p:nvPicPr>
          <p:cNvPr id="7" name="Google Shape;229;p31">
            <a:extLst>
              <a:ext uri="{FF2B5EF4-FFF2-40B4-BE49-F238E27FC236}">
                <a16:creationId xmlns:a16="http://schemas.microsoft.com/office/drawing/2014/main" id="{DEEEC070-3681-C898-9CF9-E526639ACDF5}"/>
              </a:ext>
            </a:extLst>
          </p:cNvPr>
          <p:cNvPicPr preferRelativeResize="0"/>
          <p:nvPr/>
        </p:nvPicPr>
        <p:blipFill>
          <a:blip r:embed="rId3">
            <a:alphaModFix/>
          </a:blip>
          <a:stretch>
            <a:fillRect/>
          </a:stretch>
        </p:blipFill>
        <p:spPr>
          <a:xfrm>
            <a:off x="5139559" y="2725314"/>
            <a:ext cx="3541986" cy="2208656"/>
          </a:xfrm>
          <a:prstGeom prst="rect">
            <a:avLst/>
          </a:prstGeom>
          <a:noFill/>
          <a:ln>
            <a:noFill/>
          </a:ln>
        </p:spPr>
      </p:pic>
    </p:spTree>
    <p:extLst>
      <p:ext uri="{BB962C8B-B14F-4D97-AF65-F5344CB8AC3E}">
        <p14:creationId xmlns:p14="http://schemas.microsoft.com/office/powerpoint/2010/main" val="2994905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89FC2-0824-EFB1-176F-CF210BF824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BCA56B-3C54-C045-6BFE-373788BFF999}"/>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F041EA5B-21D3-51C9-C9DA-4DCD5A39997E}"/>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2" name="TextBox 31">
            <a:extLst>
              <a:ext uri="{FF2B5EF4-FFF2-40B4-BE49-F238E27FC236}">
                <a16:creationId xmlns:a16="http://schemas.microsoft.com/office/drawing/2014/main" id="{A056CE72-B061-4E18-16F4-9D1BF2BA6162}"/>
              </a:ext>
            </a:extLst>
          </p:cNvPr>
          <p:cNvSpPr txBox="1"/>
          <p:nvPr/>
        </p:nvSpPr>
        <p:spPr>
          <a:xfrm>
            <a:off x="463062" y="1191954"/>
            <a:ext cx="4582510" cy="1200329"/>
          </a:xfrm>
          <a:prstGeom prst="rect">
            <a:avLst/>
          </a:prstGeom>
          <a:noFill/>
        </p:spPr>
        <p:txBody>
          <a:bodyPr wrap="square">
            <a:spAutoFit/>
          </a:bodyPr>
          <a:lstStyle/>
          <a:p>
            <a:r>
              <a:rPr lang="en-US" b="1" i="1" u="sng" noProof="0" dirty="0">
                <a:solidFill>
                  <a:srgbClr val="3D6C85"/>
                </a:solidFill>
                <a:effectLst/>
                <a:latin typeface="Arial Nova Cond" panose="020B0506020202020204" pitchFamily="34" charset="0"/>
              </a:rPr>
              <a:t>Operation set</a:t>
            </a:r>
          </a:p>
          <a:p>
            <a:r>
              <a:rPr lang="en-US" b="0" i="0" noProof="0" dirty="0">
                <a:solidFill>
                  <a:srgbClr val="3D6C85"/>
                </a:solidFill>
                <a:effectLst/>
                <a:latin typeface="Arial Nova Cond" panose="020B0506020202020204" pitchFamily="34" charset="0"/>
              </a:rPr>
              <a:t>reservoirs' operating plans, made of: </a:t>
            </a:r>
          </a:p>
          <a:p>
            <a:endParaRPr lang="en-US" b="1" i="1" u="sng" noProof="0" dirty="0">
              <a:solidFill>
                <a:srgbClr val="3D6C85"/>
              </a:solidFill>
              <a:effectLst/>
              <a:latin typeface="Arial Nova Cond" panose="020B0506020202020204" pitchFamily="34" charset="0"/>
            </a:endParaRPr>
          </a:p>
          <a:p>
            <a:r>
              <a:rPr lang="en-US" b="1" i="0" noProof="0" dirty="0">
                <a:solidFill>
                  <a:srgbClr val="3D6C85"/>
                </a:solidFill>
                <a:effectLst/>
                <a:latin typeface="Arial Nova Cond" panose="020B0506020202020204" pitchFamily="34" charset="0"/>
              </a:rPr>
              <a:t> </a:t>
            </a:r>
            <a:endParaRPr lang="en-US" noProof="0" dirty="0">
              <a:solidFill>
                <a:srgbClr val="3D6C85"/>
              </a:solidFill>
              <a:latin typeface="Arial Nova Cond" panose="020B0506020202020204" pitchFamily="34" charset="0"/>
            </a:endParaRPr>
          </a:p>
        </p:txBody>
      </p:sp>
      <p:grpSp>
        <p:nvGrpSpPr>
          <p:cNvPr id="37" name="Group 36">
            <a:extLst>
              <a:ext uri="{FF2B5EF4-FFF2-40B4-BE49-F238E27FC236}">
                <a16:creationId xmlns:a16="http://schemas.microsoft.com/office/drawing/2014/main" id="{20BD17A9-A36A-3350-077C-3C61962D6F36}"/>
              </a:ext>
            </a:extLst>
          </p:cNvPr>
          <p:cNvGrpSpPr/>
          <p:nvPr/>
        </p:nvGrpSpPr>
        <p:grpSpPr>
          <a:xfrm>
            <a:off x="4465364" y="1086935"/>
            <a:ext cx="2983500" cy="1569630"/>
            <a:chOff x="5157025" y="1594750"/>
            <a:chExt cx="2983500" cy="1569630"/>
          </a:xfrm>
        </p:grpSpPr>
        <p:sp>
          <p:nvSpPr>
            <p:cNvPr id="3" name="Google Shape;271;p33">
              <a:extLst>
                <a:ext uri="{FF2B5EF4-FFF2-40B4-BE49-F238E27FC236}">
                  <a16:creationId xmlns:a16="http://schemas.microsoft.com/office/drawing/2014/main" id="{A8EFAB9E-F19E-07CB-9645-D582CE025D18}"/>
                </a:ext>
              </a:extLst>
            </p:cNvPr>
            <p:cNvSpPr txBox="1"/>
            <p:nvPr/>
          </p:nvSpPr>
          <p:spPr>
            <a:xfrm>
              <a:off x="5157025" y="1594750"/>
              <a:ext cx="2983500" cy="1569630"/>
            </a:xfrm>
            <a:prstGeom prst="rect">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spAutoFit/>
            </a:bodyPr>
            <a:lstStyle/>
            <a:p>
              <a:pPr marL="0" lvl="0" indent="0" algn="l" rtl="0">
                <a:spcBef>
                  <a:spcPts val="0"/>
                </a:spcBef>
                <a:spcAft>
                  <a:spcPts val="0"/>
                </a:spcAft>
                <a:buNone/>
              </a:pPr>
              <a:endParaRPr lang="en-US" noProof="0" dirty="0">
                <a:latin typeface="Arial Nova Cond" panose="020B0506020202020204" pitchFamily="34" charset="0"/>
              </a:endParaRPr>
            </a:p>
            <a:p>
              <a:pPr marL="0" lvl="0" indent="0" algn="l" rtl="0">
                <a:spcBef>
                  <a:spcPts val="0"/>
                </a:spcBef>
                <a:spcAft>
                  <a:spcPts val="0"/>
                </a:spcAft>
                <a:buNone/>
              </a:pPr>
              <a:endParaRPr lang="en-US" noProof="0" dirty="0">
                <a:latin typeface="Arial Nova Cond" panose="020B0506020202020204" pitchFamily="34" charset="0"/>
              </a:endParaRPr>
            </a:p>
            <a:p>
              <a:pPr marL="0" lvl="0" indent="0" algn="l" rtl="0">
                <a:spcBef>
                  <a:spcPts val="0"/>
                </a:spcBef>
                <a:spcAft>
                  <a:spcPts val="0"/>
                </a:spcAft>
                <a:buNone/>
              </a:pPr>
              <a:endParaRPr lang="en-US" noProof="0" dirty="0">
                <a:latin typeface="Arial Nova Cond" panose="020B0506020202020204" pitchFamily="34" charset="0"/>
              </a:endParaRPr>
            </a:p>
            <a:p>
              <a:pPr marL="0" lvl="0" indent="0" algn="l" rtl="0">
                <a:spcBef>
                  <a:spcPts val="0"/>
                </a:spcBef>
                <a:spcAft>
                  <a:spcPts val="0"/>
                </a:spcAft>
                <a:buNone/>
              </a:pPr>
              <a:endParaRPr lang="en-US" noProof="0" dirty="0">
                <a:latin typeface="Arial Nova Cond" panose="020B0506020202020204" pitchFamily="34" charset="0"/>
              </a:endParaRPr>
            </a:p>
            <a:p>
              <a:pPr marL="0" lvl="0" indent="0" algn="l" rtl="0">
                <a:spcBef>
                  <a:spcPts val="0"/>
                </a:spcBef>
                <a:spcAft>
                  <a:spcPts val="0"/>
                </a:spcAft>
                <a:buNone/>
              </a:pPr>
              <a:endParaRPr lang="en-US" noProof="0" dirty="0">
                <a:latin typeface="Arial Nova Cond" panose="020B0506020202020204" pitchFamily="34" charset="0"/>
              </a:endParaRPr>
            </a:p>
          </p:txBody>
        </p:sp>
        <p:sp>
          <p:nvSpPr>
            <p:cNvPr id="6" name="Google Shape;274;p33">
              <a:extLst>
                <a:ext uri="{FF2B5EF4-FFF2-40B4-BE49-F238E27FC236}">
                  <a16:creationId xmlns:a16="http://schemas.microsoft.com/office/drawing/2014/main" id="{C38506B9-1546-232E-9311-A6F2349C1027}"/>
                </a:ext>
              </a:extLst>
            </p:cNvPr>
            <p:cNvSpPr txBox="1"/>
            <p:nvPr/>
          </p:nvSpPr>
          <p:spPr>
            <a:xfrm>
              <a:off x="5227825" y="1740050"/>
              <a:ext cx="1962300" cy="461635"/>
            </a:xfrm>
            <a:prstGeom prst="rect">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chemeClr val="tx2"/>
                  </a:solidFill>
                  <a:latin typeface="Arial Nova Cond" panose="020B0506020202020204" pitchFamily="34" charset="0"/>
                </a:rPr>
                <a:t>Zones</a:t>
              </a:r>
            </a:p>
          </p:txBody>
        </p:sp>
        <p:sp>
          <p:nvSpPr>
            <p:cNvPr id="7" name="Google Shape;275;p33">
              <a:extLst>
                <a:ext uri="{FF2B5EF4-FFF2-40B4-BE49-F238E27FC236}">
                  <a16:creationId xmlns:a16="http://schemas.microsoft.com/office/drawing/2014/main" id="{DA152138-2E85-6A89-8B4F-B00E8784FC77}"/>
                </a:ext>
              </a:extLst>
            </p:cNvPr>
            <p:cNvSpPr txBox="1"/>
            <p:nvPr/>
          </p:nvSpPr>
          <p:spPr>
            <a:xfrm>
              <a:off x="5227825" y="2209800"/>
              <a:ext cx="1962300" cy="461635"/>
            </a:xfrm>
            <a:prstGeom prst="rect">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chemeClr val="tx2"/>
                  </a:solidFill>
                  <a:latin typeface="Arial Nova Cond" panose="020B0506020202020204" pitchFamily="34" charset="0"/>
                </a:rPr>
                <a:t>Rules</a:t>
              </a:r>
            </a:p>
          </p:txBody>
        </p:sp>
        <p:sp>
          <p:nvSpPr>
            <p:cNvPr id="29" name="Google Shape;276;p33">
              <a:extLst>
                <a:ext uri="{FF2B5EF4-FFF2-40B4-BE49-F238E27FC236}">
                  <a16:creationId xmlns:a16="http://schemas.microsoft.com/office/drawing/2014/main" id="{BB61383B-0B73-B94A-68CA-D7550D372233}"/>
                </a:ext>
              </a:extLst>
            </p:cNvPr>
            <p:cNvSpPr txBox="1"/>
            <p:nvPr/>
          </p:nvSpPr>
          <p:spPr>
            <a:xfrm>
              <a:off x="5227825" y="2679550"/>
              <a:ext cx="1962300" cy="461635"/>
            </a:xfrm>
            <a:prstGeom prst="rect">
              <a:avLst/>
            </a:prstGeom>
            <a:ln>
              <a:headEnd type="none" w="sm" len="sm"/>
              <a:tailEnd type="none" w="sm" len="s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t" anchorCtr="0">
              <a:spAutoFit/>
            </a:bodyPr>
            <a:lstStyle/>
            <a:p>
              <a:pPr marL="0" lvl="0" indent="0" algn="l" rtl="0">
                <a:spcBef>
                  <a:spcPts val="0"/>
                </a:spcBef>
                <a:spcAft>
                  <a:spcPts val="0"/>
                </a:spcAft>
                <a:buNone/>
              </a:pPr>
              <a:r>
                <a:rPr lang="en-US" b="1" noProof="0" dirty="0">
                  <a:solidFill>
                    <a:schemeClr val="tx2"/>
                  </a:solidFill>
                  <a:latin typeface="Arial Nova Cond" panose="020B0506020202020204" pitchFamily="34" charset="0"/>
                </a:rPr>
                <a:t>Allocation Release</a:t>
              </a:r>
            </a:p>
          </p:txBody>
        </p:sp>
      </p:grpSp>
      <p:pic>
        <p:nvPicPr>
          <p:cNvPr id="31" name="Picture 30">
            <a:extLst>
              <a:ext uri="{FF2B5EF4-FFF2-40B4-BE49-F238E27FC236}">
                <a16:creationId xmlns:a16="http://schemas.microsoft.com/office/drawing/2014/main" id="{8E7A85AE-8E3D-109A-7298-8712AD9E82F7}"/>
              </a:ext>
            </a:extLst>
          </p:cNvPr>
          <p:cNvPicPr>
            <a:picLocks noChangeAspect="1"/>
          </p:cNvPicPr>
          <p:nvPr/>
        </p:nvPicPr>
        <p:blipFill>
          <a:blip r:embed="rId3"/>
          <a:stretch>
            <a:fillRect/>
          </a:stretch>
        </p:blipFill>
        <p:spPr>
          <a:xfrm>
            <a:off x="7886700" y="0"/>
            <a:ext cx="1257300" cy="1295400"/>
          </a:xfrm>
          <a:prstGeom prst="rect">
            <a:avLst/>
          </a:prstGeom>
        </p:spPr>
      </p:pic>
      <p:sp>
        <p:nvSpPr>
          <p:cNvPr id="34" name="TextBox 33">
            <a:extLst>
              <a:ext uri="{FF2B5EF4-FFF2-40B4-BE49-F238E27FC236}">
                <a16:creationId xmlns:a16="http://schemas.microsoft.com/office/drawing/2014/main" id="{3EDF80EB-9688-471D-7951-1650A03C80E0}"/>
              </a:ext>
            </a:extLst>
          </p:cNvPr>
          <p:cNvSpPr txBox="1"/>
          <p:nvPr/>
        </p:nvSpPr>
        <p:spPr>
          <a:xfrm>
            <a:off x="461850" y="2507738"/>
            <a:ext cx="4583722" cy="1754326"/>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make an operation set</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Operation menu</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New</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Name: Base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Ok</a:t>
            </a: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spTree>
    <p:extLst>
      <p:ext uri="{BB962C8B-B14F-4D97-AF65-F5344CB8AC3E}">
        <p14:creationId xmlns:p14="http://schemas.microsoft.com/office/powerpoint/2010/main" val="1944502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83A9-75A9-D210-D84A-C66203C3FE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73D8EB-1DEE-B0EC-4D3D-58AB5BA1E7DF}"/>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94DB0228-8D88-7DE5-694C-57C4E791A2E8}"/>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pic>
        <p:nvPicPr>
          <p:cNvPr id="31" name="Picture 30">
            <a:extLst>
              <a:ext uri="{FF2B5EF4-FFF2-40B4-BE49-F238E27FC236}">
                <a16:creationId xmlns:a16="http://schemas.microsoft.com/office/drawing/2014/main" id="{AD445A84-B444-7EA7-5192-0331F2DC01D8}"/>
              </a:ext>
            </a:extLst>
          </p:cNvPr>
          <p:cNvPicPr>
            <a:picLocks noChangeAspect="1"/>
          </p:cNvPicPr>
          <p:nvPr/>
        </p:nvPicPr>
        <p:blipFill>
          <a:blip r:embed="rId3"/>
          <a:stretch>
            <a:fillRect/>
          </a:stretch>
        </p:blipFill>
        <p:spPr>
          <a:xfrm>
            <a:off x="7886700" y="0"/>
            <a:ext cx="1257300" cy="1295400"/>
          </a:xfrm>
          <a:prstGeom prst="rect">
            <a:avLst/>
          </a:prstGeom>
        </p:spPr>
      </p:pic>
      <p:sp>
        <p:nvSpPr>
          <p:cNvPr id="34" name="TextBox 33">
            <a:extLst>
              <a:ext uri="{FF2B5EF4-FFF2-40B4-BE49-F238E27FC236}">
                <a16:creationId xmlns:a16="http://schemas.microsoft.com/office/drawing/2014/main" id="{BAC58DCA-5EF6-C025-23A3-86F1B1658BB4}"/>
              </a:ext>
            </a:extLst>
          </p:cNvPr>
          <p:cNvSpPr txBox="1"/>
          <p:nvPr/>
        </p:nvSpPr>
        <p:spPr>
          <a:xfrm>
            <a:off x="438404" y="1232555"/>
            <a:ext cx="3395042" cy="2862322"/>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zones</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Insert the top of each zone as specified in the </a:t>
            </a:r>
            <a:r>
              <a:rPr lang="en-US" noProof="0" dirty="0" err="1">
                <a:solidFill>
                  <a:srgbClr val="3D6C85"/>
                </a:solidFill>
                <a:latin typeface="Arial Nova Cond" panose="020B0506020202020204" pitchFamily="34" charset="0"/>
              </a:rPr>
              <a:t>xls</a:t>
            </a:r>
            <a:r>
              <a:rPr lang="en-US" noProof="0" dirty="0">
                <a:solidFill>
                  <a:srgbClr val="3D6C85"/>
                </a:solidFill>
                <a:latin typeface="Arial Nova Cond" panose="020B0506020202020204" pitchFamily="34" charset="0"/>
              </a:rPr>
              <a:t> file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Usually is a function of time, but it can be function of each variable in the model (define button) or </a:t>
            </a:r>
            <a:r>
              <a:rPr lang="en-US" noProof="0" dirty="0" err="1">
                <a:solidFill>
                  <a:srgbClr val="3D6C85"/>
                </a:solidFill>
                <a:effectLst/>
                <a:latin typeface="Arial Nova Cond" panose="020B0506020202020204" pitchFamily="34" charset="0"/>
              </a:rPr>
              <a:t>ir</a:t>
            </a:r>
            <a:r>
              <a:rPr lang="en-US" noProof="0" dirty="0">
                <a:solidFill>
                  <a:srgbClr val="3D6C85"/>
                </a:solidFill>
                <a:effectLst/>
                <a:latin typeface="Arial Nova Cond" panose="020B0506020202020204" pitchFamily="34" charset="0"/>
              </a:rPr>
              <a:t> can be imported as a </a:t>
            </a:r>
            <a:r>
              <a:rPr lang="en-US" noProof="0" dirty="0" err="1">
                <a:solidFill>
                  <a:srgbClr val="3D6C85"/>
                </a:solidFill>
                <a:effectLst/>
                <a:latin typeface="Arial Nova Cond" panose="020B0506020202020204" pitchFamily="34" charset="0"/>
              </a:rPr>
              <a:t>dss</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Zones top all along a year</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39" name="Picture 38">
            <a:extLst>
              <a:ext uri="{FF2B5EF4-FFF2-40B4-BE49-F238E27FC236}">
                <a16:creationId xmlns:a16="http://schemas.microsoft.com/office/drawing/2014/main" id="{C6B0F556-6C71-C405-7BFF-05DFDF90C28D}"/>
              </a:ext>
            </a:extLst>
          </p:cNvPr>
          <p:cNvPicPr>
            <a:picLocks noChangeAspect="1"/>
          </p:cNvPicPr>
          <p:nvPr/>
        </p:nvPicPr>
        <p:blipFill>
          <a:blip r:embed="rId4"/>
          <a:stretch>
            <a:fillRect/>
          </a:stretch>
        </p:blipFill>
        <p:spPr>
          <a:xfrm>
            <a:off x="3732212" y="1001153"/>
            <a:ext cx="5142158" cy="4286809"/>
          </a:xfrm>
          <a:prstGeom prst="rect">
            <a:avLst/>
          </a:prstGeom>
        </p:spPr>
      </p:pic>
      <p:sp>
        <p:nvSpPr>
          <p:cNvPr id="3" name="TextBox 2">
            <a:extLst>
              <a:ext uri="{FF2B5EF4-FFF2-40B4-BE49-F238E27FC236}">
                <a16:creationId xmlns:a16="http://schemas.microsoft.com/office/drawing/2014/main" id="{FF67925A-CB8C-1749-4369-64EDB62AAD17}"/>
              </a:ext>
            </a:extLst>
          </p:cNvPr>
          <p:cNvSpPr txBox="1"/>
          <p:nvPr/>
        </p:nvSpPr>
        <p:spPr>
          <a:xfrm>
            <a:off x="448506" y="4559375"/>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3782857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A46DB-9E22-B13F-B4F7-C1EB15E390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EDF0F8-C890-F339-EE1C-73B44B64940A}"/>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A2217517-A13D-DB66-7681-9DE339E62386}"/>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2" name="TextBox 31">
            <a:extLst>
              <a:ext uri="{FF2B5EF4-FFF2-40B4-BE49-F238E27FC236}">
                <a16:creationId xmlns:a16="http://schemas.microsoft.com/office/drawing/2014/main" id="{FAF99FEC-6EA8-2876-AE16-89D5967760D9}"/>
              </a:ext>
            </a:extLst>
          </p:cNvPr>
          <p:cNvSpPr txBox="1"/>
          <p:nvPr/>
        </p:nvSpPr>
        <p:spPr>
          <a:xfrm>
            <a:off x="416169" y="1015296"/>
            <a:ext cx="5210907" cy="2308324"/>
          </a:xfrm>
          <a:prstGeom prst="rect">
            <a:avLst/>
          </a:prstGeom>
          <a:noFill/>
        </p:spPr>
        <p:txBody>
          <a:bodyPr wrap="square">
            <a:spAutoFit/>
          </a:bodyPr>
          <a:lstStyle/>
          <a:p>
            <a:r>
              <a:rPr lang="en-US" b="1" i="1" u="sng" noProof="0" dirty="0">
                <a:solidFill>
                  <a:srgbClr val="3D6C85"/>
                </a:solidFill>
                <a:effectLst/>
                <a:latin typeface="Arial Nova Cond" panose="020B0506020202020204" pitchFamily="34" charset="0"/>
              </a:rPr>
              <a:t>Operation rules</a:t>
            </a:r>
          </a:p>
          <a:p>
            <a:pPr marL="285750" indent="-285750">
              <a:buFont typeface="Arial" panose="020B0604020202020204" pitchFamily="34" charset="0"/>
              <a:buChar char="•"/>
            </a:pPr>
            <a:r>
              <a:rPr lang="en-US" b="0" i="0" noProof="0" dirty="0">
                <a:solidFill>
                  <a:srgbClr val="3D6C85"/>
                </a:solidFill>
                <a:effectLst/>
                <a:latin typeface="Arial Nova Cond" panose="020B0506020202020204" pitchFamily="34" charset="0"/>
              </a:rPr>
              <a:t>Operational goals for each zone of the operation set</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Each zone can contain a different set of rules</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Each outlet can have different type of rules</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Rule can be prioritized</a:t>
            </a: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endParaRPr lang="en-US" b="0" i="0" noProof="0" dirty="0">
              <a:solidFill>
                <a:srgbClr val="3D6C85"/>
              </a:solidFill>
              <a:effectLst/>
              <a:latin typeface="Arial Nova Cond" panose="020B0506020202020204" pitchFamily="34" charset="0"/>
            </a:endParaRPr>
          </a:p>
          <a:p>
            <a:r>
              <a:rPr lang="en-US" b="1" i="0" noProof="0" dirty="0">
                <a:solidFill>
                  <a:srgbClr val="3D6C85"/>
                </a:solidFill>
                <a:effectLst/>
                <a:latin typeface="Arial Nova Cond" panose="020B0506020202020204" pitchFamily="34" charset="0"/>
              </a:rPr>
              <a:t> </a:t>
            </a:r>
            <a:endParaRPr lang="en-US" noProof="0" dirty="0">
              <a:solidFill>
                <a:srgbClr val="3D6C85"/>
              </a:solidFill>
              <a:latin typeface="Arial Nova Cond" panose="020B0506020202020204" pitchFamily="34" charset="0"/>
            </a:endParaRPr>
          </a:p>
        </p:txBody>
      </p:sp>
    </p:spTree>
    <p:extLst>
      <p:ext uri="{BB962C8B-B14F-4D97-AF65-F5344CB8AC3E}">
        <p14:creationId xmlns:p14="http://schemas.microsoft.com/office/powerpoint/2010/main" val="986496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F98B-AE86-4FDE-4BFA-ADA8BCE6E6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90EDEA-B381-F74A-5DC1-08D3D9D1BBF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2547936D-6D4D-966D-85D0-E5757EA2E78F}"/>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2" name="TextBox 31">
            <a:extLst>
              <a:ext uri="{FF2B5EF4-FFF2-40B4-BE49-F238E27FC236}">
                <a16:creationId xmlns:a16="http://schemas.microsoft.com/office/drawing/2014/main" id="{C532E14C-23DA-C30F-165C-A973F460FA5D}"/>
              </a:ext>
            </a:extLst>
          </p:cNvPr>
          <p:cNvSpPr txBox="1"/>
          <p:nvPr/>
        </p:nvSpPr>
        <p:spPr>
          <a:xfrm>
            <a:off x="416169" y="1015296"/>
            <a:ext cx="5210907" cy="923330"/>
          </a:xfrm>
          <a:prstGeom prst="rect">
            <a:avLst/>
          </a:prstGeom>
          <a:noFill/>
        </p:spPr>
        <p:txBody>
          <a:bodyPr wrap="square">
            <a:spAutoFit/>
          </a:bodyPr>
          <a:lstStyle/>
          <a:p>
            <a:r>
              <a:rPr lang="en-US" b="1" i="1" u="sng" noProof="0" dirty="0">
                <a:solidFill>
                  <a:srgbClr val="3D6C85"/>
                </a:solidFill>
                <a:effectLst/>
                <a:latin typeface="Arial Nova Cond" panose="020B0506020202020204" pitchFamily="34" charset="0"/>
              </a:rPr>
              <a:t>Release decision process</a:t>
            </a:r>
            <a:endParaRPr lang="en-US" noProof="0" dirty="0">
              <a:solidFill>
                <a:srgbClr val="3D6C85"/>
              </a:solidFill>
              <a:latin typeface="Arial Nova Cond" panose="020B0506020202020204" pitchFamily="34" charset="0"/>
            </a:endParaRPr>
          </a:p>
          <a:p>
            <a:endParaRPr lang="en-US" b="0" i="0" noProof="0" dirty="0">
              <a:solidFill>
                <a:srgbClr val="3D6C85"/>
              </a:solidFill>
              <a:effectLst/>
              <a:latin typeface="Arial Nova Cond" panose="020B0506020202020204" pitchFamily="34" charset="0"/>
            </a:endParaRPr>
          </a:p>
          <a:p>
            <a:r>
              <a:rPr lang="en-US" b="1" i="0" noProof="0" dirty="0">
                <a:solidFill>
                  <a:srgbClr val="3D6C85"/>
                </a:solidFill>
                <a:effectLst/>
                <a:latin typeface="Arial Nova Cond" panose="020B0506020202020204" pitchFamily="34" charset="0"/>
              </a:rPr>
              <a:t> </a:t>
            </a:r>
            <a:endParaRPr lang="en-US" noProof="0" dirty="0">
              <a:solidFill>
                <a:srgbClr val="3D6C85"/>
              </a:solidFill>
              <a:latin typeface="Arial Nova Cond" panose="020B0506020202020204" pitchFamily="34" charset="0"/>
            </a:endParaRPr>
          </a:p>
        </p:txBody>
      </p:sp>
      <p:graphicFrame>
        <p:nvGraphicFramePr>
          <p:cNvPr id="10" name="Diagram 9">
            <a:extLst>
              <a:ext uri="{FF2B5EF4-FFF2-40B4-BE49-F238E27FC236}">
                <a16:creationId xmlns:a16="http://schemas.microsoft.com/office/drawing/2014/main" id="{0C88CEBD-1CB4-0A1C-9064-0F439B44E03D}"/>
              </a:ext>
            </a:extLst>
          </p:cNvPr>
          <p:cNvGraphicFramePr/>
          <p:nvPr>
            <p:extLst>
              <p:ext uri="{D42A27DB-BD31-4B8C-83A1-F6EECF244321}">
                <p14:modId xmlns:p14="http://schemas.microsoft.com/office/powerpoint/2010/main" val="1699822066"/>
              </p:ext>
            </p:extLst>
          </p:nvPr>
        </p:nvGraphicFramePr>
        <p:xfrm>
          <a:off x="228600" y="1610379"/>
          <a:ext cx="8704384" cy="334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26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BA5ED-2F93-5096-D4F9-F15AF3074BF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DB67F6E-4A4A-FA72-EB73-80F86623F8F5}"/>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99FBE762-C3DD-0B37-C940-48863EA04597}"/>
              </a:ext>
            </a:extLst>
          </p:cNvPr>
          <p:cNvSpPr txBox="1"/>
          <p:nvPr/>
        </p:nvSpPr>
        <p:spPr>
          <a:xfrm>
            <a:off x="228672" y="949296"/>
            <a:ext cx="4384677" cy="2585323"/>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OPERATING CONFLICTS</a:t>
            </a:r>
          </a:p>
          <a:p>
            <a:pPr marL="285750" indent="-285750">
              <a:buFont typeface="Arial" panose="020B0604020202020204" pitchFamily="34" charset="0"/>
              <a:buChar char="•"/>
            </a:pPr>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Flood Control vs Conservation:</a:t>
            </a:r>
          </a:p>
          <a:p>
            <a:r>
              <a:rPr lang="en-US" noProof="0" dirty="0">
                <a:solidFill>
                  <a:srgbClr val="003E5E"/>
                </a:solidFill>
                <a:latin typeface="Arial Nova Cond" panose="020B0506020202020204" pitchFamily="34" charset="0"/>
                <a:cs typeface="Times New Roman" panose="02020603050405020304" pitchFamily="18" charset="0"/>
              </a:rPr>
              <a:t>Save space for flood control or save water for water supply?</a:t>
            </a:r>
          </a:p>
          <a:p>
            <a:endParaRPr lang="en-US" noProof="0" dirty="0">
              <a:solidFill>
                <a:srgbClr val="003E5E"/>
              </a:solidFill>
              <a:latin typeface="Arial Nova Cond" panose="020B0506020202020204" pitchFamily="34" charset="0"/>
              <a:cs typeface="Times New Roman" panose="02020603050405020304" pitchFamily="18" charset="0"/>
            </a:endParaRP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Hydropower vs Conservation:</a:t>
            </a:r>
          </a:p>
          <a:p>
            <a:r>
              <a:rPr lang="en-US" noProof="0" dirty="0">
                <a:solidFill>
                  <a:srgbClr val="003E5E"/>
                </a:solidFill>
                <a:latin typeface="Arial Nova Cond" panose="020B0506020202020204" pitchFamily="34" charset="0"/>
                <a:cs typeface="Times New Roman" panose="02020603050405020304" pitchFamily="18" charset="0"/>
              </a:rPr>
              <a:t>Release water to meet peak demands or save water to use during the growing season?</a:t>
            </a:r>
          </a:p>
        </p:txBody>
      </p:sp>
      <p:pic>
        <p:nvPicPr>
          <p:cNvPr id="2" name="Picture 1">
            <a:extLst>
              <a:ext uri="{FF2B5EF4-FFF2-40B4-BE49-F238E27FC236}">
                <a16:creationId xmlns:a16="http://schemas.microsoft.com/office/drawing/2014/main" id="{AB63D530-89FB-9719-68C5-01687A460D7C}"/>
              </a:ext>
            </a:extLst>
          </p:cNvPr>
          <p:cNvPicPr>
            <a:picLocks noChangeAspect="1"/>
          </p:cNvPicPr>
          <p:nvPr/>
        </p:nvPicPr>
        <p:blipFill>
          <a:blip r:embed="rId3"/>
          <a:stretch>
            <a:fillRect/>
          </a:stretch>
        </p:blipFill>
        <p:spPr>
          <a:xfrm>
            <a:off x="4613349" y="604651"/>
            <a:ext cx="3917909" cy="4580091"/>
          </a:xfrm>
          <a:prstGeom prst="rect">
            <a:avLst/>
          </a:prstGeom>
        </p:spPr>
      </p:pic>
      <p:sp>
        <p:nvSpPr>
          <p:cNvPr id="7" name="Freeform: Shape 6">
            <a:extLst>
              <a:ext uri="{FF2B5EF4-FFF2-40B4-BE49-F238E27FC236}">
                <a16:creationId xmlns:a16="http://schemas.microsoft.com/office/drawing/2014/main" id="{511A7A9F-059B-6CD2-DB5F-749FACEEE11C}"/>
              </a:ext>
            </a:extLst>
          </p:cNvPr>
          <p:cNvSpPr/>
          <p:nvPr/>
        </p:nvSpPr>
        <p:spPr>
          <a:xfrm>
            <a:off x="4996206" y="1253765"/>
            <a:ext cx="2667786" cy="1753386"/>
          </a:xfrm>
          <a:custGeom>
            <a:avLst/>
            <a:gdLst>
              <a:gd name="connsiteX0" fmla="*/ 0 w 2667786"/>
              <a:gd name="connsiteY0" fmla="*/ 0 h 1753386"/>
              <a:gd name="connsiteX1" fmla="*/ 2667786 w 2667786"/>
              <a:gd name="connsiteY1" fmla="*/ 9427 h 1753386"/>
              <a:gd name="connsiteX2" fmla="*/ 2667786 w 2667786"/>
              <a:gd name="connsiteY2" fmla="*/ 1753386 h 1753386"/>
              <a:gd name="connsiteX3" fmla="*/ 2224726 w 2667786"/>
              <a:gd name="connsiteY3" fmla="*/ 1753386 h 1753386"/>
              <a:gd name="connsiteX4" fmla="*/ 2017336 w 2667786"/>
              <a:gd name="connsiteY4" fmla="*/ 1272619 h 1753386"/>
              <a:gd name="connsiteX5" fmla="*/ 1781666 w 2667786"/>
              <a:gd name="connsiteY5" fmla="*/ 867266 h 1753386"/>
              <a:gd name="connsiteX6" fmla="*/ 1545996 w 2667786"/>
              <a:gd name="connsiteY6" fmla="*/ 593889 h 1753386"/>
              <a:gd name="connsiteX7" fmla="*/ 1338606 w 2667786"/>
              <a:gd name="connsiteY7" fmla="*/ 593889 h 1753386"/>
              <a:gd name="connsiteX8" fmla="*/ 1159497 w 2667786"/>
              <a:gd name="connsiteY8" fmla="*/ 1074656 h 1753386"/>
              <a:gd name="connsiteX9" fmla="*/ 933254 w 2667786"/>
              <a:gd name="connsiteY9" fmla="*/ 1442301 h 1753386"/>
              <a:gd name="connsiteX10" fmla="*/ 697584 w 2667786"/>
              <a:gd name="connsiteY10" fmla="*/ 1753386 h 1753386"/>
              <a:gd name="connsiteX11" fmla="*/ 0 w 2667786"/>
              <a:gd name="connsiteY11" fmla="*/ 1743959 h 1753386"/>
              <a:gd name="connsiteX12" fmla="*/ 0 w 2667786"/>
              <a:gd name="connsiteY12" fmla="*/ 0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786" h="1753386">
                <a:moveTo>
                  <a:pt x="0" y="0"/>
                </a:moveTo>
                <a:lnTo>
                  <a:pt x="2667786" y="9427"/>
                </a:lnTo>
                <a:lnTo>
                  <a:pt x="2667786" y="1753386"/>
                </a:lnTo>
                <a:lnTo>
                  <a:pt x="2224726" y="1753386"/>
                </a:lnTo>
                <a:lnTo>
                  <a:pt x="2017336" y="1272619"/>
                </a:lnTo>
                <a:lnTo>
                  <a:pt x="1781666" y="867266"/>
                </a:lnTo>
                <a:lnTo>
                  <a:pt x="1545996" y="593889"/>
                </a:lnTo>
                <a:lnTo>
                  <a:pt x="1338606" y="593889"/>
                </a:lnTo>
                <a:lnTo>
                  <a:pt x="1159497" y="1074656"/>
                </a:lnTo>
                <a:lnTo>
                  <a:pt x="933254" y="1442301"/>
                </a:lnTo>
                <a:lnTo>
                  <a:pt x="697584" y="1753386"/>
                </a:lnTo>
                <a:lnTo>
                  <a:pt x="0" y="1743959"/>
                </a:lnTo>
                <a:cubicBezTo>
                  <a:pt x="3142" y="1159497"/>
                  <a:pt x="6285" y="575035"/>
                  <a:pt x="0" y="0"/>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8" name="Freeform: Shape 7">
            <a:extLst>
              <a:ext uri="{FF2B5EF4-FFF2-40B4-BE49-F238E27FC236}">
                <a16:creationId xmlns:a16="http://schemas.microsoft.com/office/drawing/2014/main" id="{D3CF2DF3-B92D-E705-0EF9-C65EEFFE0B79}"/>
              </a:ext>
            </a:extLst>
          </p:cNvPr>
          <p:cNvSpPr/>
          <p:nvPr/>
        </p:nvSpPr>
        <p:spPr>
          <a:xfrm>
            <a:off x="4989689" y="1862667"/>
            <a:ext cx="2686755" cy="2393244"/>
          </a:xfrm>
          <a:custGeom>
            <a:avLst/>
            <a:gdLst>
              <a:gd name="connsiteX0" fmla="*/ 0 w 2686755"/>
              <a:gd name="connsiteY0" fmla="*/ 1128889 h 2393244"/>
              <a:gd name="connsiteX1" fmla="*/ 699911 w 2686755"/>
              <a:gd name="connsiteY1" fmla="*/ 1151466 h 2393244"/>
              <a:gd name="connsiteX2" fmla="*/ 903111 w 2686755"/>
              <a:gd name="connsiteY2" fmla="*/ 880533 h 2393244"/>
              <a:gd name="connsiteX3" fmla="*/ 1128889 w 2686755"/>
              <a:gd name="connsiteY3" fmla="*/ 530577 h 2393244"/>
              <a:gd name="connsiteX4" fmla="*/ 1365955 w 2686755"/>
              <a:gd name="connsiteY4" fmla="*/ 0 h 2393244"/>
              <a:gd name="connsiteX5" fmla="*/ 1557867 w 2686755"/>
              <a:gd name="connsiteY5" fmla="*/ 11289 h 2393244"/>
              <a:gd name="connsiteX6" fmla="*/ 1806222 w 2686755"/>
              <a:gd name="connsiteY6" fmla="*/ 259644 h 2393244"/>
              <a:gd name="connsiteX7" fmla="*/ 1986844 w 2686755"/>
              <a:gd name="connsiteY7" fmla="*/ 620889 h 2393244"/>
              <a:gd name="connsiteX8" fmla="*/ 2235200 w 2686755"/>
              <a:gd name="connsiteY8" fmla="*/ 1140177 h 2393244"/>
              <a:gd name="connsiteX9" fmla="*/ 2652889 w 2686755"/>
              <a:gd name="connsiteY9" fmla="*/ 1140177 h 2393244"/>
              <a:gd name="connsiteX10" fmla="*/ 2686755 w 2686755"/>
              <a:gd name="connsiteY10" fmla="*/ 2393244 h 2393244"/>
              <a:gd name="connsiteX11" fmla="*/ 2223911 w 2686755"/>
              <a:gd name="connsiteY11" fmla="*/ 2393244 h 2393244"/>
              <a:gd name="connsiteX12" fmla="*/ 2020711 w 2686755"/>
              <a:gd name="connsiteY12" fmla="*/ 2133600 h 2393244"/>
              <a:gd name="connsiteX13" fmla="*/ 925689 w 2686755"/>
              <a:gd name="connsiteY13" fmla="*/ 2133600 h 2393244"/>
              <a:gd name="connsiteX14" fmla="*/ 677333 w 2686755"/>
              <a:gd name="connsiteY14" fmla="*/ 2393244 h 2393244"/>
              <a:gd name="connsiteX15" fmla="*/ 22578 w 2686755"/>
              <a:gd name="connsiteY15" fmla="*/ 2393244 h 2393244"/>
              <a:gd name="connsiteX16" fmla="*/ 0 w 2686755"/>
              <a:gd name="connsiteY16" fmla="*/ 1128889 h 23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755" h="2393244">
                <a:moveTo>
                  <a:pt x="0" y="1128889"/>
                </a:moveTo>
                <a:lnTo>
                  <a:pt x="699911" y="1151466"/>
                </a:lnTo>
                <a:lnTo>
                  <a:pt x="903111" y="880533"/>
                </a:lnTo>
                <a:lnTo>
                  <a:pt x="1128889" y="530577"/>
                </a:lnTo>
                <a:lnTo>
                  <a:pt x="1365955" y="0"/>
                </a:lnTo>
                <a:lnTo>
                  <a:pt x="1557867" y="11289"/>
                </a:lnTo>
                <a:lnTo>
                  <a:pt x="1806222" y="259644"/>
                </a:lnTo>
                <a:lnTo>
                  <a:pt x="1986844" y="620889"/>
                </a:lnTo>
                <a:lnTo>
                  <a:pt x="2235200" y="1140177"/>
                </a:lnTo>
                <a:lnTo>
                  <a:pt x="2652889" y="1140177"/>
                </a:lnTo>
                <a:lnTo>
                  <a:pt x="2686755" y="2393244"/>
                </a:lnTo>
                <a:lnTo>
                  <a:pt x="2223911" y="2393244"/>
                </a:lnTo>
                <a:lnTo>
                  <a:pt x="2020711" y="2133600"/>
                </a:lnTo>
                <a:lnTo>
                  <a:pt x="925689" y="2133600"/>
                </a:lnTo>
                <a:lnTo>
                  <a:pt x="677333" y="2393244"/>
                </a:lnTo>
                <a:lnTo>
                  <a:pt x="22578" y="2393244"/>
                </a:lnTo>
                <a:lnTo>
                  <a:pt x="0" y="1128889"/>
                </a:lnTo>
                <a:close/>
              </a:path>
            </a:pathLst>
          </a:custGeom>
          <a:solidFill>
            <a:srgbClr val="1A699E">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latin typeface="Arial Nova Cond" panose="020B0506020202020204" pitchFamily="34" charset="0"/>
            </a:endParaRPr>
          </a:p>
        </p:txBody>
      </p:sp>
      <p:sp>
        <p:nvSpPr>
          <p:cNvPr id="10" name="TextBox 9">
            <a:extLst>
              <a:ext uri="{FF2B5EF4-FFF2-40B4-BE49-F238E27FC236}">
                <a16:creationId xmlns:a16="http://schemas.microsoft.com/office/drawing/2014/main" id="{F2110AD5-521F-6521-F968-FB80C67E8A99}"/>
              </a:ext>
            </a:extLst>
          </p:cNvPr>
          <p:cNvSpPr txBox="1"/>
          <p:nvPr/>
        </p:nvSpPr>
        <p:spPr>
          <a:xfrm>
            <a:off x="5528588" y="1353444"/>
            <a:ext cx="1603022"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Flood Control </a:t>
            </a:r>
            <a:endParaRPr lang="en-US" b="1" i="1" noProof="0" dirty="0">
              <a:latin typeface="Arial Nova Cond" panose="020B0506020202020204" pitchFamily="34" charset="0"/>
            </a:endParaRPr>
          </a:p>
        </p:txBody>
      </p:sp>
      <p:sp>
        <p:nvSpPr>
          <p:cNvPr id="11" name="TextBox 10">
            <a:extLst>
              <a:ext uri="{FF2B5EF4-FFF2-40B4-BE49-F238E27FC236}">
                <a16:creationId xmlns:a16="http://schemas.microsoft.com/office/drawing/2014/main" id="{CDB9DE1D-2BDC-8C09-2098-04B8B51D580F}"/>
              </a:ext>
            </a:extLst>
          </p:cNvPr>
          <p:cNvSpPr txBox="1"/>
          <p:nvPr/>
        </p:nvSpPr>
        <p:spPr>
          <a:xfrm>
            <a:off x="5528588" y="3224144"/>
            <a:ext cx="1603022" cy="369332"/>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Conservation</a:t>
            </a:r>
            <a:endParaRPr lang="en-US" b="1" i="1" noProof="0" dirty="0">
              <a:latin typeface="Arial Nova Cond" panose="020B0506020202020204" pitchFamily="34" charset="0"/>
            </a:endParaRPr>
          </a:p>
        </p:txBody>
      </p:sp>
      <p:sp>
        <p:nvSpPr>
          <p:cNvPr id="4" name="Text Placeholder 2">
            <a:extLst>
              <a:ext uri="{FF2B5EF4-FFF2-40B4-BE49-F238E27FC236}">
                <a16:creationId xmlns:a16="http://schemas.microsoft.com/office/drawing/2014/main" id="{8A229CC8-8CB5-5371-DE42-55AA912A317E}"/>
              </a:ext>
            </a:extLst>
          </p:cNvPr>
          <p:cNvSpPr>
            <a:spLocks noGrp="1"/>
          </p:cNvSpPr>
          <p:nvPr>
            <p:ph type="body" sz="quarter" idx="12"/>
          </p:nvPr>
        </p:nvSpPr>
        <p:spPr>
          <a:xfrm>
            <a:off x="228600" y="426541"/>
            <a:ext cx="7523408" cy="460375"/>
          </a:xfrm>
        </p:spPr>
        <p:txBody>
          <a:bodyPr/>
          <a:lstStyle/>
          <a:p>
            <a:r>
              <a:rPr lang="en-US" noProof="0" dirty="0"/>
              <a:t>1.1 Operational Goals by purpose</a:t>
            </a:r>
          </a:p>
        </p:txBody>
      </p:sp>
    </p:spTree>
    <p:extLst>
      <p:ext uri="{BB962C8B-B14F-4D97-AF65-F5344CB8AC3E}">
        <p14:creationId xmlns:p14="http://schemas.microsoft.com/office/powerpoint/2010/main" val="3919107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8BD1-9B6C-6B7D-FED4-3D8ED826E1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5DF341-1757-F388-C80F-F99A61E9EA91}"/>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38DED86B-40CD-FF5F-9655-0775CC131B2C}"/>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pic>
        <p:nvPicPr>
          <p:cNvPr id="31" name="Picture 30">
            <a:extLst>
              <a:ext uri="{FF2B5EF4-FFF2-40B4-BE49-F238E27FC236}">
                <a16:creationId xmlns:a16="http://schemas.microsoft.com/office/drawing/2014/main" id="{D0D640DF-642E-ACC7-C311-DA34BFF276E7}"/>
              </a:ext>
            </a:extLst>
          </p:cNvPr>
          <p:cNvPicPr>
            <a:picLocks noChangeAspect="1"/>
          </p:cNvPicPr>
          <p:nvPr/>
        </p:nvPicPr>
        <p:blipFill>
          <a:blip r:embed="rId3"/>
          <a:stretch>
            <a:fillRect/>
          </a:stretch>
        </p:blipFill>
        <p:spPr>
          <a:xfrm>
            <a:off x="7886700" y="0"/>
            <a:ext cx="1257300" cy="1295400"/>
          </a:xfrm>
          <a:prstGeom prst="rect">
            <a:avLst/>
          </a:prstGeom>
        </p:spPr>
      </p:pic>
      <p:sp>
        <p:nvSpPr>
          <p:cNvPr id="34" name="TextBox 33">
            <a:extLst>
              <a:ext uri="{FF2B5EF4-FFF2-40B4-BE49-F238E27FC236}">
                <a16:creationId xmlns:a16="http://schemas.microsoft.com/office/drawing/2014/main" id="{0698D8F0-1BED-0F8B-3F50-C56E1D0F70E9}"/>
              </a:ext>
            </a:extLst>
          </p:cNvPr>
          <p:cNvSpPr txBox="1"/>
          <p:nvPr/>
        </p:nvSpPr>
        <p:spPr>
          <a:xfrm>
            <a:off x="438404" y="1232555"/>
            <a:ext cx="3395042" cy="3416320"/>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t>
            </a:r>
            <a:r>
              <a:rPr lang="en-US" b="1" i="1" noProof="0" dirty="0">
                <a:solidFill>
                  <a:srgbClr val="3D6C85"/>
                </a:solidFill>
                <a:latin typeface="Arial Nova Cond" panose="020B0506020202020204" pitchFamily="34" charset="0"/>
              </a:rPr>
              <a:t>zones</a:t>
            </a:r>
            <a:endParaRPr lang="en-US" b="1" i="1"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Insert the </a:t>
            </a:r>
            <a:r>
              <a:rPr lang="en-US" b="1" noProof="0" dirty="0">
                <a:solidFill>
                  <a:srgbClr val="3D6C85"/>
                </a:solidFill>
                <a:latin typeface="Arial Nova Cond" panose="020B0506020202020204" pitchFamily="34" charset="0"/>
              </a:rPr>
              <a:t>top of each zone </a:t>
            </a:r>
            <a:r>
              <a:rPr lang="en-US" noProof="0" dirty="0">
                <a:solidFill>
                  <a:srgbClr val="3D6C85"/>
                </a:solidFill>
                <a:latin typeface="Arial Nova Cond" panose="020B0506020202020204" pitchFamily="34" charset="0"/>
              </a:rPr>
              <a:t>as specified in the </a:t>
            </a:r>
            <a:r>
              <a:rPr lang="en-US" noProof="0" dirty="0" err="1">
                <a:solidFill>
                  <a:srgbClr val="3D6C85"/>
                </a:solidFill>
                <a:latin typeface="Arial Nova Cond" panose="020B0506020202020204" pitchFamily="34" charset="0"/>
              </a:rPr>
              <a:t>xls</a:t>
            </a:r>
            <a:r>
              <a:rPr lang="en-US" noProof="0" dirty="0">
                <a:solidFill>
                  <a:srgbClr val="3D6C85"/>
                </a:solidFill>
                <a:latin typeface="Arial Nova Cond" panose="020B0506020202020204" pitchFamily="34" charset="0"/>
              </a:rPr>
              <a:t> file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Usually is a function of time, but it can be function of each variable in the model (define button) or it can be imported as a </a:t>
            </a:r>
            <a:r>
              <a:rPr lang="en-US" noProof="0" dirty="0" err="1">
                <a:solidFill>
                  <a:srgbClr val="3D6C85"/>
                </a:solidFill>
                <a:effectLst/>
                <a:latin typeface="Arial Nova Cond" panose="020B0506020202020204" pitchFamily="34" charset="0"/>
              </a:rPr>
              <a:t>dss</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The table is expected to represent the shape of level over a single year</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39" name="Picture 38">
            <a:extLst>
              <a:ext uri="{FF2B5EF4-FFF2-40B4-BE49-F238E27FC236}">
                <a16:creationId xmlns:a16="http://schemas.microsoft.com/office/drawing/2014/main" id="{33013A5D-C01A-9EDC-C038-D6CF231C905E}"/>
              </a:ext>
            </a:extLst>
          </p:cNvPr>
          <p:cNvPicPr>
            <a:picLocks noChangeAspect="1"/>
          </p:cNvPicPr>
          <p:nvPr/>
        </p:nvPicPr>
        <p:blipFill>
          <a:blip r:embed="rId4"/>
          <a:stretch>
            <a:fillRect/>
          </a:stretch>
        </p:blipFill>
        <p:spPr>
          <a:xfrm>
            <a:off x="3732212" y="1001153"/>
            <a:ext cx="5142158" cy="4286809"/>
          </a:xfrm>
          <a:prstGeom prst="rect">
            <a:avLst/>
          </a:prstGeom>
        </p:spPr>
      </p:pic>
    </p:spTree>
    <p:extLst>
      <p:ext uri="{BB962C8B-B14F-4D97-AF65-F5344CB8AC3E}">
        <p14:creationId xmlns:p14="http://schemas.microsoft.com/office/powerpoint/2010/main" val="745821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73073-134E-3AF3-E051-17C7884C92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D30ECB-F12D-8204-C0B4-1AB3326874A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C2C761F1-B316-776D-CBF0-65AD149D31B2}"/>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277DFDF3-1999-4AAD-89FC-6C97C2C22906}"/>
              </a:ext>
            </a:extLst>
          </p:cNvPr>
          <p:cNvSpPr txBox="1"/>
          <p:nvPr/>
        </p:nvSpPr>
        <p:spPr>
          <a:xfrm>
            <a:off x="438404" y="887413"/>
            <a:ext cx="2904264" cy="4247317"/>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Rules</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Learn to manage the rules from the Zone-Rules Tree: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When you click on a rule on the Zone-Rules Tree, the edit Panel </a:t>
            </a:r>
            <a:r>
              <a:rPr lang="en-US" noProof="0" dirty="0">
                <a:solidFill>
                  <a:srgbClr val="3D6C85"/>
                </a:solidFill>
                <a:latin typeface="Arial Nova Cond" panose="020B0506020202020204" pitchFamily="34" charset="0"/>
              </a:rPr>
              <a:t>to the right displays the corresponding rule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You can choose from which outlet the release </a:t>
            </a:r>
            <a:r>
              <a:rPr lang="en-US" noProof="0" dirty="0">
                <a:solidFill>
                  <a:srgbClr val="3D6C85"/>
                </a:solidFill>
                <a:latin typeface="Arial Nova Cond" panose="020B0506020202020204" pitchFamily="34" charset="0"/>
              </a:rPr>
              <a:t>pass</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You can choose among a high number and type of rules</a:t>
            </a: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5" name="Picture 4">
            <a:extLst>
              <a:ext uri="{FF2B5EF4-FFF2-40B4-BE49-F238E27FC236}">
                <a16:creationId xmlns:a16="http://schemas.microsoft.com/office/drawing/2014/main" id="{493DF13D-9FCC-870F-45E9-D058F2154470}"/>
              </a:ext>
            </a:extLst>
          </p:cNvPr>
          <p:cNvPicPr>
            <a:picLocks noChangeAspect="1"/>
          </p:cNvPicPr>
          <p:nvPr/>
        </p:nvPicPr>
        <p:blipFill>
          <a:blip r:embed="rId3"/>
          <a:stretch>
            <a:fillRect/>
          </a:stretch>
        </p:blipFill>
        <p:spPr>
          <a:xfrm>
            <a:off x="3342668" y="887413"/>
            <a:ext cx="5572732" cy="4420532"/>
          </a:xfrm>
          <a:prstGeom prst="rect">
            <a:avLst/>
          </a:prstGeom>
        </p:spPr>
      </p:pic>
    </p:spTree>
    <p:extLst>
      <p:ext uri="{BB962C8B-B14F-4D97-AF65-F5344CB8AC3E}">
        <p14:creationId xmlns:p14="http://schemas.microsoft.com/office/powerpoint/2010/main" val="2838411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44937-5EBD-BD4C-665F-8F920F0546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526606-E40B-40CE-3E6C-51713D9591A5}"/>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DF6681E-E96D-5497-EA24-785EA065760E}"/>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22567007-8B1A-58D5-E4A2-DCE8CBCFCF74}"/>
              </a:ext>
            </a:extLst>
          </p:cNvPr>
          <p:cNvSpPr txBox="1"/>
          <p:nvPr/>
        </p:nvSpPr>
        <p:spPr>
          <a:xfrm>
            <a:off x="438404" y="1112520"/>
            <a:ext cx="3741538" cy="2031325"/>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Energy demand Rule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Right click on the Conservation zone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Add new rule</a:t>
            </a: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6" name="Picture 5">
            <a:extLst>
              <a:ext uri="{FF2B5EF4-FFF2-40B4-BE49-F238E27FC236}">
                <a16:creationId xmlns:a16="http://schemas.microsoft.com/office/drawing/2014/main" id="{6D51A7E9-9047-2FE9-F3CE-E8CC9D6683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9684" y="2332892"/>
            <a:ext cx="2352809" cy="2795605"/>
          </a:xfrm>
          <a:prstGeom prst="rect">
            <a:avLst/>
          </a:prstGeom>
        </p:spPr>
      </p:pic>
      <p:pic>
        <p:nvPicPr>
          <p:cNvPr id="7" name="Picture 6">
            <a:extLst>
              <a:ext uri="{FF2B5EF4-FFF2-40B4-BE49-F238E27FC236}">
                <a16:creationId xmlns:a16="http://schemas.microsoft.com/office/drawing/2014/main" id="{5FBDAB0A-135C-CE77-F166-EC7BD990EB9C}"/>
              </a:ext>
            </a:extLst>
          </p:cNvPr>
          <p:cNvPicPr>
            <a:picLocks noChangeAspect="1"/>
          </p:cNvPicPr>
          <p:nvPr/>
        </p:nvPicPr>
        <p:blipFill>
          <a:blip r:embed="rId4"/>
          <a:stretch>
            <a:fillRect/>
          </a:stretch>
        </p:blipFill>
        <p:spPr>
          <a:xfrm>
            <a:off x="7886700" y="0"/>
            <a:ext cx="1257300" cy="1295400"/>
          </a:xfrm>
          <a:prstGeom prst="rect">
            <a:avLst/>
          </a:prstGeom>
        </p:spPr>
      </p:pic>
      <p:sp>
        <p:nvSpPr>
          <p:cNvPr id="8" name="TextBox 7">
            <a:extLst>
              <a:ext uri="{FF2B5EF4-FFF2-40B4-BE49-F238E27FC236}">
                <a16:creationId xmlns:a16="http://schemas.microsoft.com/office/drawing/2014/main" id="{DF3082E7-A148-C875-E897-7B2BCA1DFF7F}"/>
              </a:ext>
            </a:extLst>
          </p:cNvPr>
          <p:cNvSpPr txBox="1"/>
          <p:nvPr/>
        </p:nvSpPr>
        <p:spPr>
          <a:xfrm>
            <a:off x="4838581" y="1090706"/>
            <a:ext cx="3481902" cy="1754326"/>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A dialog will open</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Name: </a:t>
            </a:r>
            <a:r>
              <a:rPr lang="en-US" b="1" noProof="0" dirty="0">
                <a:solidFill>
                  <a:srgbClr val="3D6C85"/>
                </a:solidFill>
                <a:latin typeface="Arial Nova Cond" panose="020B0506020202020204" pitchFamily="34" charset="0"/>
              </a:rPr>
              <a:t>HP demand</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Release from </a:t>
            </a:r>
            <a:r>
              <a:rPr lang="en-US" b="1" noProof="0" dirty="0">
                <a:solidFill>
                  <a:srgbClr val="3D6C85"/>
                </a:solidFill>
                <a:latin typeface="Arial Nova Cond" panose="020B0506020202020204" pitchFamily="34" charset="0"/>
              </a:rPr>
              <a:t>Power Plant</a:t>
            </a: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10" name="Picture 9">
            <a:extLst>
              <a:ext uri="{FF2B5EF4-FFF2-40B4-BE49-F238E27FC236}">
                <a16:creationId xmlns:a16="http://schemas.microsoft.com/office/drawing/2014/main" id="{AFAEF284-53F5-BB36-4AF0-82B1E5F54129}"/>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280460" y="1976923"/>
            <a:ext cx="3451781" cy="1801045"/>
          </a:xfrm>
          <a:prstGeom prst="rect">
            <a:avLst/>
          </a:prstGeom>
        </p:spPr>
      </p:pic>
      <p:sp>
        <p:nvSpPr>
          <p:cNvPr id="11" name="TextBox 10">
            <a:extLst>
              <a:ext uri="{FF2B5EF4-FFF2-40B4-BE49-F238E27FC236}">
                <a16:creationId xmlns:a16="http://schemas.microsoft.com/office/drawing/2014/main" id="{B9287BF0-2300-BBE6-9D1F-B14E0E3CDD2C}"/>
              </a:ext>
            </a:extLst>
          </p:cNvPr>
          <p:cNvSpPr txBox="1"/>
          <p:nvPr/>
        </p:nvSpPr>
        <p:spPr>
          <a:xfrm>
            <a:off x="4838581" y="3738077"/>
            <a:ext cx="3481902" cy="1200329"/>
          </a:xfrm>
          <a:prstGeom prst="rect">
            <a:avLst/>
          </a:prstGeom>
          <a:noFill/>
        </p:spPr>
        <p:txBody>
          <a:bodyPr wrap="square">
            <a:spAutoFit/>
          </a:bodyPr>
          <a:lstStyle/>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Rule Type: </a:t>
            </a:r>
            <a:r>
              <a:rPr lang="en-US" b="1" noProof="0" dirty="0">
                <a:solidFill>
                  <a:srgbClr val="3D6C85"/>
                </a:solidFill>
                <a:latin typeface="Arial Nova Cond" panose="020B0506020202020204" pitchFamily="34" charset="0"/>
              </a:rPr>
              <a:t>Schedule</a:t>
            </a: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14" name="Picture 13">
            <a:extLst>
              <a:ext uri="{FF2B5EF4-FFF2-40B4-BE49-F238E27FC236}">
                <a16:creationId xmlns:a16="http://schemas.microsoft.com/office/drawing/2014/main" id="{6B094F20-C8A4-E824-B24A-E879564F1AA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17401" y="4083277"/>
            <a:ext cx="3186227" cy="1082033"/>
          </a:xfrm>
          <a:prstGeom prst="rect">
            <a:avLst/>
          </a:prstGeom>
        </p:spPr>
      </p:pic>
    </p:spTree>
    <p:extLst>
      <p:ext uri="{BB962C8B-B14F-4D97-AF65-F5344CB8AC3E}">
        <p14:creationId xmlns:p14="http://schemas.microsoft.com/office/powerpoint/2010/main" val="2051015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2AEFD-122F-00E8-99BE-1C14E95FDA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1C32A6-5676-302E-F4CE-34D407CA22AF}"/>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2AB96E52-8F38-6381-E1B4-D53563A4CA3C}"/>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AA84FD35-CF88-69BB-AD02-477945462F0F}"/>
              </a:ext>
            </a:extLst>
          </p:cNvPr>
          <p:cNvSpPr txBox="1"/>
          <p:nvPr/>
        </p:nvSpPr>
        <p:spPr>
          <a:xfrm>
            <a:off x="438404" y="1112520"/>
            <a:ext cx="3741538" cy="2585323"/>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Energy demand Rule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Copy and past the demand from the </a:t>
            </a:r>
            <a:r>
              <a:rPr lang="en-US" noProof="0" dirty="0" err="1">
                <a:solidFill>
                  <a:srgbClr val="3D6C85"/>
                </a:solidFill>
                <a:latin typeface="Arial Nova Cond" panose="020B0506020202020204" pitchFamily="34" charset="0"/>
              </a:rPr>
              <a:t>xls</a:t>
            </a:r>
            <a:r>
              <a:rPr lang="en-US" noProof="0" dirty="0">
                <a:solidFill>
                  <a:srgbClr val="3D6C85"/>
                </a:solidFill>
                <a:latin typeface="Arial Nova Cond" panose="020B0506020202020204" pitchFamily="34" charset="0"/>
              </a:rPr>
              <a:t> file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Click on the Power generation pattern</a:t>
            </a: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7" name="Picture 6">
            <a:extLst>
              <a:ext uri="{FF2B5EF4-FFF2-40B4-BE49-F238E27FC236}">
                <a16:creationId xmlns:a16="http://schemas.microsoft.com/office/drawing/2014/main" id="{422FA81A-CC1E-BD21-FABA-598959D5486F}"/>
              </a:ext>
            </a:extLst>
          </p:cNvPr>
          <p:cNvPicPr>
            <a:picLocks noChangeAspect="1"/>
          </p:cNvPicPr>
          <p:nvPr/>
        </p:nvPicPr>
        <p:blipFill>
          <a:blip r:embed="rId3"/>
          <a:stretch>
            <a:fillRect/>
          </a:stretch>
        </p:blipFill>
        <p:spPr>
          <a:xfrm>
            <a:off x="7886700" y="0"/>
            <a:ext cx="1257300" cy="1295400"/>
          </a:xfrm>
          <a:prstGeom prst="rect">
            <a:avLst/>
          </a:prstGeom>
        </p:spPr>
      </p:pic>
      <p:pic>
        <p:nvPicPr>
          <p:cNvPr id="6" name="Picture 5">
            <a:extLst>
              <a:ext uri="{FF2B5EF4-FFF2-40B4-BE49-F238E27FC236}">
                <a16:creationId xmlns:a16="http://schemas.microsoft.com/office/drawing/2014/main" id="{B4502726-9734-6773-F5C5-6FC64BA8DEB0}"/>
              </a:ext>
            </a:extLst>
          </p:cNvPr>
          <p:cNvPicPr>
            <a:picLocks noChangeAspect="1"/>
          </p:cNvPicPr>
          <p:nvPr/>
        </p:nvPicPr>
        <p:blipFill>
          <a:blip r:embed="rId4"/>
          <a:stretch>
            <a:fillRect/>
          </a:stretch>
        </p:blipFill>
        <p:spPr>
          <a:xfrm>
            <a:off x="3472543" y="2366084"/>
            <a:ext cx="5355772" cy="2604779"/>
          </a:xfrm>
          <a:prstGeom prst="rect">
            <a:avLst/>
          </a:prstGeom>
        </p:spPr>
      </p:pic>
    </p:spTree>
    <p:extLst>
      <p:ext uri="{BB962C8B-B14F-4D97-AF65-F5344CB8AC3E}">
        <p14:creationId xmlns:p14="http://schemas.microsoft.com/office/powerpoint/2010/main" val="707023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EF49-A4EE-9404-2765-D166B846BE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1CC299-298A-1E1D-2D74-5620B160AE0A}"/>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D47E2A72-5F31-64C8-E4C9-5B45D57EDF49}"/>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63D1C79B-32D3-2681-E0BF-84211CC337CF}"/>
              </a:ext>
            </a:extLst>
          </p:cNvPr>
          <p:cNvSpPr txBox="1"/>
          <p:nvPr/>
        </p:nvSpPr>
        <p:spPr>
          <a:xfrm>
            <a:off x="438404" y="1112520"/>
            <a:ext cx="3741538" cy="2308324"/>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Energy demand Rule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Select Specify pattern for each day</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Suppose a reduction factor 0.2 for the night 19:00 – 05:00</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Suppose a reduction factor 0.5 for the week end</a:t>
            </a: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7" name="Picture 6">
            <a:extLst>
              <a:ext uri="{FF2B5EF4-FFF2-40B4-BE49-F238E27FC236}">
                <a16:creationId xmlns:a16="http://schemas.microsoft.com/office/drawing/2014/main" id="{0C212560-1B19-19EE-4403-BEAC48E17446}"/>
              </a:ext>
            </a:extLst>
          </p:cNvPr>
          <p:cNvPicPr>
            <a:picLocks noChangeAspect="1"/>
          </p:cNvPicPr>
          <p:nvPr/>
        </p:nvPicPr>
        <p:blipFill>
          <a:blip r:embed="rId3"/>
          <a:stretch>
            <a:fillRect/>
          </a:stretch>
        </p:blipFill>
        <p:spPr>
          <a:xfrm>
            <a:off x="7886700" y="0"/>
            <a:ext cx="1257300" cy="1295400"/>
          </a:xfrm>
          <a:prstGeom prst="rect">
            <a:avLst/>
          </a:prstGeom>
        </p:spPr>
      </p:pic>
      <p:pic>
        <p:nvPicPr>
          <p:cNvPr id="6" name="Picture 5">
            <a:extLst>
              <a:ext uri="{FF2B5EF4-FFF2-40B4-BE49-F238E27FC236}">
                <a16:creationId xmlns:a16="http://schemas.microsoft.com/office/drawing/2014/main" id="{945E47AD-D28A-FFD0-5722-DA13423EFF01}"/>
              </a:ext>
            </a:extLst>
          </p:cNvPr>
          <p:cNvPicPr>
            <a:picLocks noChangeAspect="1"/>
          </p:cNvPicPr>
          <p:nvPr/>
        </p:nvPicPr>
        <p:blipFill>
          <a:blip r:embed="rId4"/>
          <a:stretch>
            <a:fillRect/>
          </a:stretch>
        </p:blipFill>
        <p:spPr>
          <a:xfrm>
            <a:off x="4314562" y="823490"/>
            <a:ext cx="4391034" cy="4270318"/>
          </a:xfrm>
          <a:prstGeom prst="rect">
            <a:avLst/>
          </a:prstGeom>
        </p:spPr>
      </p:pic>
      <p:sp>
        <p:nvSpPr>
          <p:cNvPr id="8" name="TextBox 7">
            <a:extLst>
              <a:ext uri="{FF2B5EF4-FFF2-40B4-BE49-F238E27FC236}">
                <a16:creationId xmlns:a16="http://schemas.microsoft.com/office/drawing/2014/main" id="{CD8BA822-6299-9968-F24F-F8DAD50608EB}"/>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1761567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D5CC-28DE-EDB1-BFB3-42C5EB75F1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84E0819-B821-7C6F-5EFE-32EADCFB0EDE}"/>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943A64FC-0928-5257-0BE3-2277EF441D62}"/>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971DD035-EA13-6816-2C82-71002B60AE52}"/>
              </a:ext>
            </a:extLst>
          </p:cNvPr>
          <p:cNvSpPr txBox="1"/>
          <p:nvPr/>
        </p:nvSpPr>
        <p:spPr>
          <a:xfrm>
            <a:off x="438404" y="1112520"/>
            <a:ext cx="3741538" cy="2585323"/>
          </a:xfrm>
          <a:prstGeom prst="rect">
            <a:avLst/>
          </a:prstGeom>
          <a:noFill/>
        </p:spPr>
        <p:txBody>
          <a:bodyPr wrap="square">
            <a:spAutoFit/>
          </a:bodyPr>
          <a:lstStyle>
            <a:defPPr>
              <a:defRPr lang="en-US"/>
            </a:defPPr>
            <a:lvl1pPr>
              <a:defRPr b="1" i="1">
                <a:solidFill>
                  <a:srgbClr val="3D6C85"/>
                </a:solidFill>
                <a:effectLst/>
                <a:latin typeface="Arial Nova Cond" panose="020B0506020202020204" pitchFamily="34" charset="0"/>
              </a:defRPr>
            </a:lvl1pPr>
          </a:lstStyle>
          <a:p>
            <a:r>
              <a:rPr lang="en-US" dirty="0"/>
              <a:t>Exercise: add Energy demand Rule</a:t>
            </a:r>
          </a:p>
          <a:p>
            <a:pPr marL="285750" indent="-285750">
              <a:buFont typeface="Arial" panose="020B0604020202020204" pitchFamily="34" charset="0"/>
              <a:buChar char="•"/>
            </a:pPr>
            <a:r>
              <a:rPr lang="en-US" b="0" i="0" dirty="0"/>
              <a:t>Right click on the Flood control zone</a:t>
            </a:r>
          </a:p>
          <a:p>
            <a:pPr marL="285750" indent="-285750">
              <a:buFont typeface="Arial" panose="020B0604020202020204" pitchFamily="34" charset="0"/>
              <a:buChar char="•"/>
            </a:pPr>
            <a:r>
              <a:rPr lang="en-US" b="0" i="0" dirty="0"/>
              <a:t>Click on Use existing</a:t>
            </a:r>
          </a:p>
          <a:p>
            <a:pPr marL="285750" indent="-285750">
              <a:buFont typeface="Arial" panose="020B0604020202020204" pitchFamily="34" charset="0"/>
              <a:buChar char="•"/>
            </a:pPr>
            <a:r>
              <a:rPr lang="en-US" b="0" i="0" dirty="0"/>
              <a:t>Select the rule to be added in the zone</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F5EDE8DF-8EF5-F66E-6402-68842DD365A3}"/>
              </a:ext>
            </a:extLst>
          </p:cNvPr>
          <p:cNvPicPr>
            <a:picLocks noChangeAspect="1"/>
          </p:cNvPicPr>
          <p:nvPr/>
        </p:nvPicPr>
        <p:blipFill>
          <a:blip r:embed="rId3"/>
          <a:stretch>
            <a:fillRect/>
          </a:stretch>
        </p:blipFill>
        <p:spPr>
          <a:xfrm>
            <a:off x="7886700" y="0"/>
            <a:ext cx="1257300" cy="1295400"/>
          </a:xfrm>
          <a:prstGeom prst="rect">
            <a:avLst/>
          </a:prstGeom>
        </p:spPr>
      </p:pic>
      <p:pic>
        <p:nvPicPr>
          <p:cNvPr id="5" name="Picture 4">
            <a:extLst>
              <a:ext uri="{FF2B5EF4-FFF2-40B4-BE49-F238E27FC236}">
                <a16:creationId xmlns:a16="http://schemas.microsoft.com/office/drawing/2014/main" id="{92BF9654-6121-A5AC-9568-77750F25750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285996" y="1640542"/>
            <a:ext cx="4419600" cy="3394768"/>
          </a:xfrm>
          <a:prstGeom prst="rect">
            <a:avLst/>
          </a:prstGeom>
        </p:spPr>
      </p:pic>
    </p:spTree>
    <p:extLst>
      <p:ext uri="{BB962C8B-B14F-4D97-AF65-F5344CB8AC3E}">
        <p14:creationId xmlns:p14="http://schemas.microsoft.com/office/powerpoint/2010/main" val="2151247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D3717-7110-B1E7-17DA-A397401ED4B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640280-33AF-1A9F-FDD2-720EF9009C71}"/>
              </a:ext>
            </a:extLst>
          </p:cNvPr>
          <p:cNvPicPr>
            <a:picLocks noChangeAspect="1"/>
          </p:cNvPicPr>
          <p:nvPr/>
        </p:nvPicPr>
        <p:blipFill>
          <a:blip r:embed="rId3"/>
          <a:stretch>
            <a:fillRect/>
          </a:stretch>
        </p:blipFill>
        <p:spPr>
          <a:xfrm>
            <a:off x="4179942" y="2291766"/>
            <a:ext cx="4780885" cy="2335049"/>
          </a:xfrm>
          <a:prstGeom prst="rect">
            <a:avLst/>
          </a:prstGeom>
        </p:spPr>
      </p:pic>
      <p:sp>
        <p:nvSpPr>
          <p:cNvPr id="2" name="Text Placeholder 1">
            <a:extLst>
              <a:ext uri="{FF2B5EF4-FFF2-40B4-BE49-F238E27FC236}">
                <a16:creationId xmlns:a16="http://schemas.microsoft.com/office/drawing/2014/main" id="{B1BED592-7818-41E5-D89B-D9FF82F50C5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EBA2F5DC-4D3D-0C00-E5FF-88A47F5F761D}"/>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AE70C9F0-5CD4-26F9-A877-2EFCDB3EB18E}"/>
              </a:ext>
            </a:extLst>
          </p:cNvPr>
          <p:cNvSpPr txBox="1"/>
          <p:nvPr/>
        </p:nvSpPr>
        <p:spPr>
          <a:xfrm>
            <a:off x="438404" y="1112520"/>
            <a:ext cx="3741538" cy="2862322"/>
          </a:xfrm>
          <a:prstGeom prst="rect">
            <a:avLst/>
          </a:prstGeom>
          <a:noFill/>
        </p:spPr>
        <p:txBody>
          <a:bodyPr wrap="square">
            <a:spAutoFit/>
          </a:bodyPr>
          <a:lstStyle>
            <a:defPPr>
              <a:defRPr lang="en-US"/>
            </a:defPPr>
            <a:lvl1pPr>
              <a:defRPr b="1" i="1">
                <a:solidFill>
                  <a:srgbClr val="3D6C85"/>
                </a:solidFill>
                <a:effectLst/>
                <a:latin typeface="Arial Nova Cond" panose="020B0506020202020204" pitchFamily="34" charset="0"/>
              </a:defRPr>
            </a:lvl1pPr>
          </a:lstStyle>
          <a:p>
            <a:r>
              <a:rPr lang="en-US" dirty="0"/>
              <a:t>Exercise: add Irrigation demand Rule</a:t>
            </a:r>
          </a:p>
          <a:p>
            <a:pPr marL="285750" indent="-285750">
              <a:buFont typeface="Arial" panose="020B0604020202020204" pitchFamily="34" charset="0"/>
              <a:buChar char="•"/>
            </a:pPr>
            <a:r>
              <a:rPr lang="en-US" b="0" i="0" dirty="0"/>
              <a:t>Right click on the Conservation zone</a:t>
            </a:r>
          </a:p>
          <a:p>
            <a:pPr marL="285750" indent="-285750">
              <a:buFont typeface="Arial" panose="020B0604020202020204" pitchFamily="34" charset="0"/>
              <a:buChar char="•"/>
            </a:pPr>
            <a:r>
              <a:rPr lang="en-US" b="0" i="0" dirty="0"/>
              <a:t>Add new rule</a:t>
            </a:r>
          </a:p>
          <a:p>
            <a:pPr marL="285750" indent="-285750">
              <a:buFont typeface="Arial" panose="020B0604020202020204" pitchFamily="34" charset="0"/>
              <a:buChar char="•"/>
            </a:pPr>
            <a:r>
              <a:rPr lang="en-US" b="0" i="0" dirty="0"/>
              <a:t>Name: </a:t>
            </a:r>
            <a:r>
              <a:rPr lang="en-US" i="0" dirty="0"/>
              <a:t>IRRIGATION</a:t>
            </a:r>
          </a:p>
          <a:p>
            <a:pPr marL="285750" indent="-285750">
              <a:buFont typeface="Arial" panose="020B0604020202020204" pitchFamily="34" charset="0"/>
              <a:buChar char="•"/>
            </a:pPr>
            <a:r>
              <a:rPr lang="en-US" b="0" i="0" dirty="0"/>
              <a:t>Release from: Controlled Outlet</a:t>
            </a:r>
          </a:p>
          <a:p>
            <a:pPr marL="285750" indent="-285750">
              <a:buFont typeface="Arial" panose="020B0604020202020204" pitchFamily="34" charset="0"/>
              <a:buChar char="•"/>
            </a:pPr>
            <a:r>
              <a:rPr lang="en-US" b="0" i="0" dirty="0"/>
              <a:t>Rule Type: </a:t>
            </a:r>
            <a:r>
              <a:rPr lang="en-US" i="0" dirty="0"/>
              <a:t>Release Function</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934D5F68-23AA-F863-C51B-630A6E0EBDF6}"/>
              </a:ext>
            </a:extLst>
          </p:cNvPr>
          <p:cNvPicPr>
            <a:picLocks noChangeAspect="1"/>
          </p:cNvPicPr>
          <p:nvPr/>
        </p:nvPicPr>
        <p:blipFill>
          <a:blip r:embed="rId4"/>
          <a:stretch>
            <a:fillRect/>
          </a:stretch>
        </p:blipFill>
        <p:spPr>
          <a:xfrm>
            <a:off x="7886700" y="0"/>
            <a:ext cx="1257300" cy="1295400"/>
          </a:xfrm>
          <a:prstGeom prst="rect">
            <a:avLst/>
          </a:prstGeom>
        </p:spPr>
      </p:pic>
    </p:spTree>
    <p:extLst>
      <p:ext uri="{BB962C8B-B14F-4D97-AF65-F5344CB8AC3E}">
        <p14:creationId xmlns:p14="http://schemas.microsoft.com/office/powerpoint/2010/main" val="42943662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89290-A68C-6798-C3E6-98358A67EC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F0ACB6A-302D-7B36-3FC8-7CF398269EC0}"/>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EC25188F-91A2-007C-1452-6BC865F8661C}"/>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AFB18CAD-7879-123F-9835-CB182E657A62}"/>
              </a:ext>
            </a:extLst>
          </p:cNvPr>
          <p:cNvSpPr txBox="1"/>
          <p:nvPr/>
        </p:nvSpPr>
        <p:spPr>
          <a:xfrm>
            <a:off x="438404" y="1112520"/>
            <a:ext cx="2574427" cy="2308324"/>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Irrigation demand Rule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Copy and past information from the </a:t>
            </a:r>
            <a:r>
              <a:rPr lang="en-US" noProof="0" dirty="0" err="1">
                <a:solidFill>
                  <a:srgbClr val="3D6C85"/>
                </a:solidFill>
                <a:effectLst/>
                <a:latin typeface="Arial Nova Cond" panose="020B0506020202020204" pitchFamily="34" charset="0"/>
              </a:rPr>
              <a:t>xls</a:t>
            </a:r>
            <a:r>
              <a:rPr lang="en-US" noProof="0" dirty="0">
                <a:solidFill>
                  <a:srgbClr val="3D6C85"/>
                </a:solidFill>
                <a:effectLst/>
                <a:latin typeface="Arial Nova Cond" panose="020B0506020202020204" pitchFamily="34" charset="0"/>
              </a:rPr>
              <a:t> file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Add the same rule in the flood control zone</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7" name="Picture 6">
            <a:extLst>
              <a:ext uri="{FF2B5EF4-FFF2-40B4-BE49-F238E27FC236}">
                <a16:creationId xmlns:a16="http://schemas.microsoft.com/office/drawing/2014/main" id="{282879E0-694A-14C4-93D1-485A37EFAB7B}"/>
              </a:ext>
            </a:extLst>
          </p:cNvPr>
          <p:cNvPicPr>
            <a:picLocks noChangeAspect="1"/>
          </p:cNvPicPr>
          <p:nvPr/>
        </p:nvPicPr>
        <p:blipFill>
          <a:blip r:embed="rId3"/>
          <a:stretch>
            <a:fillRect/>
          </a:stretch>
        </p:blipFill>
        <p:spPr>
          <a:xfrm>
            <a:off x="7886700" y="0"/>
            <a:ext cx="1257300" cy="1295400"/>
          </a:xfrm>
          <a:prstGeom prst="rect">
            <a:avLst/>
          </a:prstGeom>
        </p:spPr>
      </p:pic>
      <p:pic>
        <p:nvPicPr>
          <p:cNvPr id="5" name="Picture 4">
            <a:extLst>
              <a:ext uri="{FF2B5EF4-FFF2-40B4-BE49-F238E27FC236}">
                <a16:creationId xmlns:a16="http://schemas.microsoft.com/office/drawing/2014/main" id="{F66B77FF-00C3-D26E-25F4-B04DF056DAA4}"/>
              </a:ext>
            </a:extLst>
          </p:cNvPr>
          <p:cNvPicPr>
            <a:picLocks noChangeAspect="1"/>
          </p:cNvPicPr>
          <p:nvPr/>
        </p:nvPicPr>
        <p:blipFill>
          <a:blip r:embed="rId4"/>
          <a:stretch>
            <a:fillRect/>
          </a:stretch>
        </p:blipFill>
        <p:spPr>
          <a:xfrm>
            <a:off x="3012831" y="1434696"/>
            <a:ext cx="6131169" cy="3571912"/>
          </a:xfrm>
          <a:prstGeom prst="rect">
            <a:avLst/>
          </a:prstGeom>
        </p:spPr>
      </p:pic>
      <p:sp>
        <p:nvSpPr>
          <p:cNvPr id="8" name="TextBox 7">
            <a:extLst>
              <a:ext uri="{FF2B5EF4-FFF2-40B4-BE49-F238E27FC236}">
                <a16:creationId xmlns:a16="http://schemas.microsoft.com/office/drawing/2014/main" id="{8CEE704F-8B92-BFCD-AB58-54CD9C985D7B}"/>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Tree>
    <p:extLst>
      <p:ext uri="{BB962C8B-B14F-4D97-AF65-F5344CB8AC3E}">
        <p14:creationId xmlns:p14="http://schemas.microsoft.com/office/powerpoint/2010/main" val="3499873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B0D4D-F643-25C2-181B-39CF46CF20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8A8A1F-C424-16F6-C8D8-FD658775ECDB}"/>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D0CE34EB-2F53-27A1-5D72-48AFAB08518C}"/>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4" name="TextBox 33">
            <a:extLst>
              <a:ext uri="{FF2B5EF4-FFF2-40B4-BE49-F238E27FC236}">
                <a16:creationId xmlns:a16="http://schemas.microsoft.com/office/drawing/2014/main" id="{0406F93F-E5B6-F679-2A0B-A1203F235778}"/>
              </a:ext>
            </a:extLst>
          </p:cNvPr>
          <p:cNvSpPr txBox="1"/>
          <p:nvPr/>
        </p:nvSpPr>
        <p:spPr>
          <a:xfrm>
            <a:off x="438404" y="1112520"/>
            <a:ext cx="2574427" cy="2862322"/>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specified release from the dam</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Copy and past information from the </a:t>
            </a:r>
            <a:r>
              <a:rPr lang="en-US" noProof="0" dirty="0" err="1">
                <a:solidFill>
                  <a:srgbClr val="3D6C85"/>
                </a:solidFill>
                <a:effectLst/>
                <a:latin typeface="Arial Nova Cond" panose="020B0506020202020204" pitchFamily="34" charset="0"/>
              </a:rPr>
              <a:t>xls</a:t>
            </a:r>
            <a:r>
              <a:rPr lang="en-US" noProof="0" dirty="0">
                <a:solidFill>
                  <a:srgbClr val="3D6C85"/>
                </a:solidFill>
                <a:effectLst/>
                <a:latin typeface="Arial Nova Cond" panose="020B0506020202020204" pitchFamily="34" charset="0"/>
              </a:rPr>
              <a:t> file</a:t>
            </a:r>
          </a:p>
          <a:p>
            <a:pPr marL="285750" indent="-285750">
              <a:buFont typeface="Arial" panose="020B0604020202020204" pitchFamily="34" charset="0"/>
              <a:buChar char="•"/>
            </a:pPr>
            <a:r>
              <a:rPr lang="en-US" noProof="0" dirty="0">
                <a:solidFill>
                  <a:srgbClr val="3D6C85"/>
                </a:solidFill>
                <a:latin typeface="Arial Nova Cond" panose="020B0506020202020204" pitchFamily="34" charset="0"/>
              </a:rPr>
              <a:t>Add the rule in the conservation zone</a:t>
            </a:r>
          </a:p>
          <a:p>
            <a:pPr marL="285750" indent="-285750">
              <a:buFont typeface="Arial" panose="020B0604020202020204" pitchFamily="34" charset="0"/>
              <a:buChar char="•"/>
            </a:pPr>
            <a:r>
              <a:rPr lang="en-US" noProof="0" dirty="0">
                <a:solidFill>
                  <a:srgbClr val="3D6C85"/>
                </a:solidFill>
                <a:effectLst/>
                <a:latin typeface="Arial Nova Cond" panose="020B0506020202020204" pitchFamily="34" charset="0"/>
              </a:rPr>
              <a:t>Why not in the flood control zone?</a:t>
            </a: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7" name="Picture 6">
            <a:extLst>
              <a:ext uri="{FF2B5EF4-FFF2-40B4-BE49-F238E27FC236}">
                <a16:creationId xmlns:a16="http://schemas.microsoft.com/office/drawing/2014/main" id="{FFAAA83F-413A-B508-09C0-4ED2F3EA70C2}"/>
              </a:ext>
            </a:extLst>
          </p:cNvPr>
          <p:cNvPicPr>
            <a:picLocks noChangeAspect="1"/>
          </p:cNvPicPr>
          <p:nvPr/>
        </p:nvPicPr>
        <p:blipFill>
          <a:blip r:embed="rId3"/>
          <a:stretch>
            <a:fillRect/>
          </a:stretch>
        </p:blipFill>
        <p:spPr>
          <a:xfrm>
            <a:off x="7886700" y="0"/>
            <a:ext cx="1257300" cy="1295400"/>
          </a:xfrm>
          <a:prstGeom prst="rect">
            <a:avLst/>
          </a:prstGeom>
        </p:spPr>
      </p:pic>
      <p:sp>
        <p:nvSpPr>
          <p:cNvPr id="8" name="TextBox 7">
            <a:extLst>
              <a:ext uri="{FF2B5EF4-FFF2-40B4-BE49-F238E27FC236}">
                <a16:creationId xmlns:a16="http://schemas.microsoft.com/office/drawing/2014/main" id="{0286E736-563D-FC74-10D8-55A39DEBC784}"/>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6" name="Picture 5">
            <a:extLst>
              <a:ext uri="{FF2B5EF4-FFF2-40B4-BE49-F238E27FC236}">
                <a16:creationId xmlns:a16="http://schemas.microsoft.com/office/drawing/2014/main" id="{732F01DE-BD7F-440B-005C-279353E86B1B}"/>
              </a:ext>
            </a:extLst>
          </p:cNvPr>
          <p:cNvPicPr>
            <a:picLocks noChangeAspect="1"/>
          </p:cNvPicPr>
          <p:nvPr/>
        </p:nvPicPr>
        <p:blipFill>
          <a:blip r:embed="rId4"/>
          <a:stretch>
            <a:fillRect/>
          </a:stretch>
        </p:blipFill>
        <p:spPr>
          <a:xfrm>
            <a:off x="3762273" y="1456619"/>
            <a:ext cx="5086758" cy="3237626"/>
          </a:xfrm>
          <a:prstGeom prst="rect">
            <a:avLst/>
          </a:prstGeom>
        </p:spPr>
      </p:pic>
    </p:spTree>
    <p:extLst>
      <p:ext uri="{BB962C8B-B14F-4D97-AF65-F5344CB8AC3E}">
        <p14:creationId xmlns:p14="http://schemas.microsoft.com/office/powerpoint/2010/main" val="100106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5640E-E547-ADBE-518B-34463D4E71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AEC229-EBE8-5231-3A5E-3D1A4CB69506}"/>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D4C02512-F970-93B7-4F38-282D5623E016}"/>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pic>
        <p:nvPicPr>
          <p:cNvPr id="6" name="Picture 5">
            <a:extLst>
              <a:ext uri="{FF2B5EF4-FFF2-40B4-BE49-F238E27FC236}">
                <a16:creationId xmlns:a16="http://schemas.microsoft.com/office/drawing/2014/main" id="{FAF39F0D-E6E1-B823-581D-779B5C2E96C8}"/>
              </a:ext>
            </a:extLst>
          </p:cNvPr>
          <p:cNvPicPr>
            <a:picLocks noChangeAspect="1"/>
          </p:cNvPicPr>
          <p:nvPr/>
        </p:nvPicPr>
        <p:blipFill>
          <a:blip r:embed="rId3"/>
          <a:stretch>
            <a:fillRect/>
          </a:stretch>
        </p:blipFill>
        <p:spPr>
          <a:xfrm>
            <a:off x="0" y="1361106"/>
            <a:ext cx="9144000" cy="2410647"/>
          </a:xfrm>
          <a:prstGeom prst="rect">
            <a:avLst/>
          </a:prstGeom>
        </p:spPr>
      </p:pic>
      <p:sp>
        <p:nvSpPr>
          <p:cNvPr id="3" name="Rectangle 2">
            <a:extLst>
              <a:ext uri="{FF2B5EF4-FFF2-40B4-BE49-F238E27FC236}">
                <a16:creationId xmlns:a16="http://schemas.microsoft.com/office/drawing/2014/main" id="{41297154-FC8F-20EE-227C-B0A5D8061EC0}"/>
              </a:ext>
            </a:extLst>
          </p:cNvPr>
          <p:cNvSpPr/>
          <p:nvPr/>
        </p:nvSpPr>
        <p:spPr>
          <a:xfrm>
            <a:off x="989901" y="2944536"/>
            <a:ext cx="872455"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5" name="Rectangle 4">
            <a:extLst>
              <a:ext uri="{FF2B5EF4-FFF2-40B4-BE49-F238E27FC236}">
                <a16:creationId xmlns:a16="http://schemas.microsoft.com/office/drawing/2014/main" id="{759F65EE-ED05-A0A8-1EA0-6AE71EB96381}"/>
              </a:ext>
            </a:extLst>
          </p:cNvPr>
          <p:cNvSpPr/>
          <p:nvPr/>
        </p:nvSpPr>
        <p:spPr>
          <a:xfrm>
            <a:off x="5898859" y="2944536"/>
            <a:ext cx="980113"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2" name="Rectangle 11">
            <a:extLst>
              <a:ext uri="{FF2B5EF4-FFF2-40B4-BE49-F238E27FC236}">
                <a16:creationId xmlns:a16="http://schemas.microsoft.com/office/drawing/2014/main" id="{9F3CFE3D-B8F9-8FB9-589D-D17825376A9B}"/>
              </a:ext>
            </a:extLst>
          </p:cNvPr>
          <p:cNvSpPr/>
          <p:nvPr/>
        </p:nvSpPr>
        <p:spPr>
          <a:xfrm>
            <a:off x="989901" y="2117319"/>
            <a:ext cx="872455"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315582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DAD34-213B-C220-8465-848B0B4D71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7A25BE8-87A3-D5DE-948C-5800BF543F26}"/>
              </a:ext>
            </a:extLst>
          </p:cNvPr>
          <p:cNvSpPr>
            <a:spLocks noGrp="1"/>
          </p:cNvSpPr>
          <p:nvPr>
            <p:ph type="body" sz="quarter" idx="11"/>
          </p:nvPr>
        </p:nvSpPr>
        <p:spPr/>
        <p:txBody>
          <a:bodyPr>
            <a:normAutofit/>
          </a:bodyPr>
          <a:lstStyle/>
          <a:p>
            <a:r>
              <a:rPr lang="en-US" noProof="0" dirty="0"/>
              <a:t>1. Basic principles</a:t>
            </a:r>
          </a:p>
        </p:txBody>
      </p:sp>
      <p:sp>
        <p:nvSpPr>
          <p:cNvPr id="6" name="CasellaDiTesto 5">
            <a:extLst>
              <a:ext uri="{FF2B5EF4-FFF2-40B4-BE49-F238E27FC236}">
                <a16:creationId xmlns:a16="http://schemas.microsoft.com/office/drawing/2014/main" id="{BEFB8EEC-FC4A-B278-35A8-BB51D67F90EF}"/>
              </a:ext>
            </a:extLst>
          </p:cNvPr>
          <p:cNvSpPr txBox="1"/>
          <p:nvPr/>
        </p:nvSpPr>
        <p:spPr>
          <a:xfrm>
            <a:off x="228600" y="908395"/>
            <a:ext cx="4384677" cy="646331"/>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RESERVOIR SYSTEM DATA REQUIREMENT</a:t>
            </a:r>
          </a:p>
          <a:p>
            <a:endParaRPr lang="en-US" noProof="0" dirty="0">
              <a:solidFill>
                <a:srgbClr val="003E5E"/>
              </a:solidFill>
              <a:latin typeface="Arial Nova Cond" panose="020B0506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9618B34-9F10-119D-C65A-64ADB0D83E4A}"/>
              </a:ext>
            </a:extLst>
          </p:cNvPr>
          <p:cNvSpPr txBox="1"/>
          <p:nvPr/>
        </p:nvSpPr>
        <p:spPr>
          <a:xfrm>
            <a:off x="1334983" y="1451808"/>
            <a:ext cx="2570972" cy="3693319"/>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Physical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River network</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Gage location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Control points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Reservoir EAV curve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Dam specifications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Outlet specification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Spillway specification</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Evaporation losses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Leakage losses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Diversions capacity</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Routing parameters</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356A7B95-0131-4189-DE9B-8BB186D01E9A}"/>
              </a:ext>
            </a:extLst>
          </p:cNvPr>
          <p:cNvSpPr txBox="1"/>
          <p:nvPr/>
        </p:nvSpPr>
        <p:spPr>
          <a:xfrm>
            <a:off x="4842934" y="1514374"/>
            <a:ext cx="2570972" cy="2585323"/>
          </a:xfrm>
          <a:prstGeom prst="rect">
            <a:avLst/>
          </a:prstGeom>
          <a:noFill/>
        </p:spPr>
        <p:txBody>
          <a:bodyPr wrap="square">
            <a:spAutoFit/>
          </a:bodyPr>
          <a:lstStyle/>
          <a:p>
            <a:r>
              <a:rPr lang="en-US" b="1" i="1" noProof="0" dirty="0">
                <a:solidFill>
                  <a:srgbClr val="003E5E"/>
                </a:solidFill>
                <a:latin typeface="Arial Nova Cond" panose="020B0506020202020204" pitchFamily="34" charset="0"/>
                <a:cs typeface="Times New Roman" panose="02020603050405020304" pitchFamily="18" charset="0"/>
              </a:rPr>
              <a:t>Operational data</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Flow requirement </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Minimum navigation depth</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HP demand schedule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Irrigation water demand schedule</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Operation zone or level</a:t>
            </a:r>
          </a:p>
          <a:p>
            <a:pPr marL="285750" indent="-285750">
              <a:buFont typeface="Arial" panose="020B0604020202020204" pitchFamily="34" charset="0"/>
              <a:buChar char="•"/>
            </a:pPr>
            <a:r>
              <a:rPr lang="en-US" noProof="0" dirty="0">
                <a:solidFill>
                  <a:srgbClr val="003E5E"/>
                </a:solidFill>
                <a:latin typeface="Arial Nova Cond" panose="020B0506020202020204" pitchFamily="34" charset="0"/>
                <a:cs typeface="Times New Roman" panose="02020603050405020304" pitchFamily="18" charset="0"/>
              </a:rPr>
              <a:t>….</a:t>
            </a:r>
          </a:p>
        </p:txBody>
      </p:sp>
      <p:sp>
        <p:nvSpPr>
          <p:cNvPr id="2" name="Text Placeholder 2">
            <a:extLst>
              <a:ext uri="{FF2B5EF4-FFF2-40B4-BE49-F238E27FC236}">
                <a16:creationId xmlns:a16="http://schemas.microsoft.com/office/drawing/2014/main" id="{1972B0E9-3DDF-257E-ECF3-E4E2B1187132}"/>
              </a:ext>
            </a:extLst>
          </p:cNvPr>
          <p:cNvSpPr>
            <a:spLocks noGrp="1"/>
          </p:cNvSpPr>
          <p:nvPr>
            <p:ph type="body" sz="quarter" idx="12"/>
          </p:nvPr>
        </p:nvSpPr>
        <p:spPr>
          <a:xfrm>
            <a:off x="228600" y="426541"/>
            <a:ext cx="7523408" cy="460375"/>
          </a:xfrm>
        </p:spPr>
        <p:txBody>
          <a:bodyPr/>
          <a:lstStyle/>
          <a:p>
            <a:r>
              <a:rPr lang="en-US" noProof="0" dirty="0"/>
              <a:t>1.2 Reservoir system data requirements</a:t>
            </a:r>
          </a:p>
        </p:txBody>
      </p:sp>
    </p:spTree>
    <p:extLst>
      <p:ext uri="{BB962C8B-B14F-4D97-AF65-F5344CB8AC3E}">
        <p14:creationId xmlns:p14="http://schemas.microsoft.com/office/powerpoint/2010/main" val="453659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DFBC-C5A9-542A-FE65-B6A4DF749D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CDEA89-B8B3-1B7C-2413-CAC2EF8160E6}"/>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00EBC1A-8DEB-238C-0191-578FDD92B329}"/>
              </a:ext>
            </a:extLst>
          </p:cNvPr>
          <p:cNvSpPr>
            <a:spLocks noGrp="1"/>
          </p:cNvSpPr>
          <p:nvPr>
            <p:ph type="body" sz="quarter" idx="12"/>
          </p:nvPr>
        </p:nvSpPr>
        <p:spPr>
          <a:xfrm>
            <a:off x="228600" y="427038"/>
            <a:ext cx="7523163" cy="460375"/>
          </a:xfrm>
        </p:spPr>
        <p:txBody>
          <a:bodyPr/>
          <a:lstStyle/>
          <a:p>
            <a:r>
              <a:rPr lang="en-US" noProof="0" dirty="0"/>
              <a:t>4.6 Element properties: Reservoirs, Operation </a:t>
            </a:r>
          </a:p>
        </p:txBody>
      </p:sp>
      <p:sp>
        <p:nvSpPr>
          <p:cNvPr id="3" name="TextBox 2">
            <a:extLst>
              <a:ext uri="{FF2B5EF4-FFF2-40B4-BE49-F238E27FC236}">
                <a16:creationId xmlns:a16="http://schemas.microsoft.com/office/drawing/2014/main" id="{58BCD71C-87B0-EA97-C83C-6F1258ABDD51}"/>
              </a:ext>
            </a:extLst>
          </p:cNvPr>
          <p:cNvSpPr txBox="1"/>
          <p:nvPr/>
        </p:nvSpPr>
        <p:spPr>
          <a:xfrm>
            <a:off x="438404" y="1112520"/>
            <a:ext cx="4133596" cy="923330"/>
          </a:xfrm>
          <a:prstGeom prst="rect">
            <a:avLst/>
          </a:prstGeom>
          <a:noFill/>
        </p:spPr>
        <p:txBody>
          <a:bodyPr wrap="square">
            <a:spAutoFit/>
          </a:bodyPr>
          <a:lstStyle/>
          <a:p>
            <a:r>
              <a:rPr lang="en-US" b="1" i="1" noProof="0" dirty="0">
                <a:solidFill>
                  <a:srgbClr val="3D6C85"/>
                </a:solidFill>
                <a:effectLst/>
                <a:latin typeface="Arial Nova Cond" panose="020B0506020202020204" pitchFamily="34" charset="0"/>
              </a:rPr>
              <a:t>Exercise: Add Humera dam with its specification in the future network</a:t>
            </a:r>
            <a:endParaRPr lang="en-US" noProof="0" dirty="0">
              <a:solidFill>
                <a:srgbClr val="3D6C85"/>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rgbClr val="3D6C85"/>
              </a:solidFill>
              <a:effectLst/>
              <a:latin typeface="Arial Nova Cond" panose="020B0506020202020204" pitchFamily="34" charset="0"/>
            </a:endParaRPr>
          </a:p>
        </p:txBody>
      </p:sp>
      <p:pic>
        <p:nvPicPr>
          <p:cNvPr id="5" name="Picture 4">
            <a:extLst>
              <a:ext uri="{FF2B5EF4-FFF2-40B4-BE49-F238E27FC236}">
                <a16:creationId xmlns:a16="http://schemas.microsoft.com/office/drawing/2014/main" id="{92AA24FA-FEB7-5BF0-7AEA-C34CC2D02205}"/>
              </a:ext>
            </a:extLst>
          </p:cNvPr>
          <p:cNvPicPr>
            <a:picLocks noChangeAspect="1"/>
          </p:cNvPicPr>
          <p:nvPr/>
        </p:nvPicPr>
        <p:blipFill>
          <a:blip r:embed="rId3"/>
          <a:stretch>
            <a:fillRect/>
          </a:stretch>
        </p:blipFill>
        <p:spPr>
          <a:xfrm>
            <a:off x="7886700" y="0"/>
            <a:ext cx="1257300" cy="1295400"/>
          </a:xfrm>
          <a:prstGeom prst="rect">
            <a:avLst/>
          </a:prstGeom>
        </p:spPr>
      </p:pic>
      <p:sp>
        <p:nvSpPr>
          <p:cNvPr id="7" name="TextBox 6">
            <a:extLst>
              <a:ext uri="{FF2B5EF4-FFF2-40B4-BE49-F238E27FC236}">
                <a16:creationId xmlns:a16="http://schemas.microsoft.com/office/drawing/2014/main" id="{D1F284C1-B19D-275B-6B21-11A86BC3D504}"/>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sp>
        <p:nvSpPr>
          <p:cNvPr id="8" name="Rectangle 7">
            <a:extLst>
              <a:ext uri="{FF2B5EF4-FFF2-40B4-BE49-F238E27FC236}">
                <a16:creationId xmlns:a16="http://schemas.microsoft.com/office/drawing/2014/main" id="{179078DB-A0B4-8D72-E8D3-6F72854CFFD0}"/>
              </a:ext>
            </a:extLst>
          </p:cNvPr>
          <p:cNvSpPr/>
          <p:nvPr/>
        </p:nvSpPr>
        <p:spPr>
          <a:xfrm>
            <a:off x="3716323" y="2315361"/>
            <a:ext cx="2877424" cy="13637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noProof="0" dirty="0">
                <a:latin typeface="Arial Nova Cond" panose="020B0506020202020204" pitchFamily="34" charset="0"/>
              </a:rPr>
              <a:t>Only if we have time</a:t>
            </a:r>
          </a:p>
        </p:txBody>
      </p:sp>
    </p:spTree>
    <p:extLst>
      <p:ext uri="{BB962C8B-B14F-4D97-AF65-F5344CB8AC3E}">
        <p14:creationId xmlns:p14="http://schemas.microsoft.com/office/powerpoint/2010/main" val="3313199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DBBC-BC75-8050-FE7B-E67B1B04EB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A4B759-9A68-AD5C-C99D-715A44DD78F5}"/>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EA968163-D1A5-EB80-5980-0D7137DBA169}"/>
              </a:ext>
            </a:extLst>
          </p:cNvPr>
          <p:cNvSpPr>
            <a:spLocks noGrp="1"/>
          </p:cNvSpPr>
          <p:nvPr>
            <p:ph type="body" sz="quarter" idx="12"/>
          </p:nvPr>
        </p:nvSpPr>
        <p:spPr>
          <a:xfrm>
            <a:off x="228600" y="427038"/>
            <a:ext cx="7523163" cy="460375"/>
          </a:xfrm>
        </p:spPr>
        <p:txBody>
          <a:bodyPr/>
          <a:lstStyle/>
          <a:p>
            <a:r>
              <a:rPr lang="en-US" noProof="0" dirty="0"/>
              <a:t>4.7 Reports</a:t>
            </a:r>
          </a:p>
        </p:txBody>
      </p:sp>
      <p:sp>
        <p:nvSpPr>
          <p:cNvPr id="7" name="TextBox 6">
            <a:extLst>
              <a:ext uri="{FF2B5EF4-FFF2-40B4-BE49-F238E27FC236}">
                <a16:creationId xmlns:a16="http://schemas.microsoft.com/office/drawing/2014/main" id="{F9DC9721-807A-F49E-C894-7CE2CEF2EC25}"/>
              </a:ext>
            </a:extLst>
          </p:cNvPr>
          <p:cNvSpPr txBox="1"/>
          <p:nvPr/>
        </p:nvSpPr>
        <p:spPr>
          <a:xfrm>
            <a:off x="438404" y="4447477"/>
            <a:ext cx="4582884" cy="646331"/>
          </a:xfrm>
          <a:prstGeom prst="rect">
            <a:avLst/>
          </a:prstGeom>
          <a:noFill/>
        </p:spPr>
        <p:txBody>
          <a:bodyPr wrap="square">
            <a:spAutoFit/>
          </a:bodyPr>
          <a:lstStyle/>
          <a:p>
            <a:r>
              <a:rPr lang="en-US" sz="3600" b="1" i="1" noProof="0" dirty="0">
                <a:latin typeface="Arial Nova Cond" panose="020B0506020202020204" pitchFamily="34" charset="0"/>
              </a:rPr>
              <a:t>Save your work </a:t>
            </a:r>
          </a:p>
        </p:txBody>
      </p:sp>
      <p:pic>
        <p:nvPicPr>
          <p:cNvPr id="9" name="Picture 8">
            <a:extLst>
              <a:ext uri="{FF2B5EF4-FFF2-40B4-BE49-F238E27FC236}">
                <a16:creationId xmlns:a16="http://schemas.microsoft.com/office/drawing/2014/main" id="{DC50F078-373B-4B49-CD62-BF8CECCBE88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542240" y="1858810"/>
            <a:ext cx="5282896" cy="1997380"/>
          </a:xfrm>
          <a:prstGeom prst="rect">
            <a:avLst/>
          </a:prstGeom>
        </p:spPr>
      </p:pic>
      <p:sp>
        <p:nvSpPr>
          <p:cNvPr id="10" name="TextBox 9">
            <a:extLst>
              <a:ext uri="{FF2B5EF4-FFF2-40B4-BE49-F238E27FC236}">
                <a16:creationId xmlns:a16="http://schemas.microsoft.com/office/drawing/2014/main" id="{E7683D92-DCE5-851A-D4B2-5A3A53F5CC12}"/>
              </a:ext>
            </a:extLst>
          </p:cNvPr>
          <p:cNvSpPr txBox="1"/>
          <p:nvPr/>
        </p:nvSpPr>
        <p:spPr>
          <a:xfrm>
            <a:off x="438404" y="1112520"/>
            <a:ext cx="3043027" cy="1754326"/>
          </a:xfrm>
          <a:prstGeom prst="rect">
            <a:avLst/>
          </a:prstGeom>
          <a:noFill/>
        </p:spPr>
        <p:txBody>
          <a:bodyPr wrap="square">
            <a:spAutoFit/>
          </a:bodyPr>
          <a:lstStyle/>
          <a:p>
            <a:r>
              <a:rPr lang="en-US" b="1" i="1" noProof="0" dirty="0">
                <a:solidFill>
                  <a:schemeClr val="accent1">
                    <a:lumMod val="50000"/>
                  </a:schemeClr>
                </a:solidFill>
                <a:effectLst/>
                <a:latin typeface="Arial Nova Cond" panose="020B0506020202020204" pitchFamily="34" charset="0"/>
              </a:rPr>
              <a:t>Reports:</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List of all the elements by type</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Very useful in large models</a:t>
            </a: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Very useful to correct any errors</a:t>
            </a:r>
          </a:p>
        </p:txBody>
      </p:sp>
    </p:spTree>
    <p:extLst>
      <p:ext uri="{BB962C8B-B14F-4D97-AF65-F5344CB8AC3E}">
        <p14:creationId xmlns:p14="http://schemas.microsoft.com/office/powerpoint/2010/main" val="1076772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71F4-AFD3-7D26-41FA-1CD47FAAC3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719DEF-C975-59A9-1BB2-E79837C0F13F}"/>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8876D5A9-2B06-3236-7579-EA36EEF125D2}"/>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72F178E2-2C50-BC6D-7557-B300862191A9}"/>
              </a:ext>
            </a:extLst>
          </p:cNvPr>
          <p:cNvSpPr txBox="1"/>
          <p:nvPr/>
        </p:nvSpPr>
        <p:spPr>
          <a:xfrm>
            <a:off x="438404" y="1112520"/>
            <a:ext cx="3126917" cy="2862322"/>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Each Alternative</a:t>
            </a:r>
            <a:endParaRPr lang="en-US" b="1" i="1"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Reservoir network</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Selection of one operation set per reservoir</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Specification of initial condition of each reservoir</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Specification of input time series</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Specification of observed data</a:t>
            </a:r>
          </a:p>
        </p:txBody>
      </p:sp>
      <p:pic>
        <p:nvPicPr>
          <p:cNvPr id="6" name="Picture 5">
            <a:extLst>
              <a:ext uri="{FF2B5EF4-FFF2-40B4-BE49-F238E27FC236}">
                <a16:creationId xmlns:a16="http://schemas.microsoft.com/office/drawing/2014/main" id="{9225EC11-8C12-FA2C-B1C1-279594169DE0}"/>
              </a:ext>
            </a:extLst>
          </p:cNvPr>
          <p:cNvPicPr>
            <a:picLocks noChangeAspect="1"/>
          </p:cNvPicPr>
          <p:nvPr/>
        </p:nvPicPr>
        <p:blipFill>
          <a:blip r:embed="rId3"/>
          <a:stretch>
            <a:fillRect/>
          </a:stretch>
        </p:blipFill>
        <p:spPr>
          <a:xfrm>
            <a:off x="3640822" y="977327"/>
            <a:ext cx="5310232" cy="3416320"/>
          </a:xfrm>
          <a:prstGeom prst="rect">
            <a:avLst/>
          </a:prstGeom>
        </p:spPr>
      </p:pic>
    </p:spTree>
    <p:extLst>
      <p:ext uri="{BB962C8B-B14F-4D97-AF65-F5344CB8AC3E}">
        <p14:creationId xmlns:p14="http://schemas.microsoft.com/office/powerpoint/2010/main" val="13117391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8CFB-0DE6-EF40-CE75-7F1EB80A18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2C3FE1-A4E3-31AD-F7FA-D843CCD78DF0}"/>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AEA5AA8D-F2AF-48E8-F7B5-04193CD0DCAE}"/>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CEA5B824-2485-3E6F-084F-189564B5D98F}"/>
              </a:ext>
            </a:extLst>
          </p:cNvPr>
          <p:cNvSpPr txBox="1"/>
          <p:nvPr/>
        </p:nvSpPr>
        <p:spPr>
          <a:xfrm>
            <a:off x="438404" y="1112520"/>
            <a:ext cx="3126917" cy="2308324"/>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Access the alternative editor</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Create a new alternative: alternative menu, new. The new alternative dialog will open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Enter a name and description (optional)</a:t>
            </a:r>
            <a:endParaRPr lang="en-US" noProof="0" dirty="0">
              <a:solidFill>
                <a:schemeClr val="accent1">
                  <a:lumMod val="50000"/>
                </a:schemeClr>
              </a:solidFill>
              <a:effectLst/>
              <a:latin typeface="Arial Nova Cond" panose="020B0506020202020204" pitchFamily="34" charset="0"/>
            </a:endParaRPr>
          </a:p>
        </p:txBody>
      </p:sp>
      <p:pic>
        <p:nvPicPr>
          <p:cNvPr id="6" name="Picture 5">
            <a:extLst>
              <a:ext uri="{FF2B5EF4-FFF2-40B4-BE49-F238E27FC236}">
                <a16:creationId xmlns:a16="http://schemas.microsoft.com/office/drawing/2014/main" id="{8B0E8948-6A25-D65A-B60F-C1859A9FBFEB}"/>
              </a:ext>
            </a:extLst>
          </p:cNvPr>
          <p:cNvPicPr>
            <a:picLocks noChangeAspect="1"/>
          </p:cNvPicPr>
          <p:nvPr/>
        </p:nvPicPr>
        <p:blipFill>
          <a:blip r:embed="rId3"/>
          <a:stretch>
            <a:fillRect/>
          </a:stretch>
        </p:blipFill>
        <p:spPr>
          <a:xfrm>
            <a:off x="3565321" y="1232555"/>
            <a:ext cx="5310232" cy="3416320"/>
          </a:xfrm>
          <a:prstGeom prst="rect">
            <a:avLst/>
          </a:prstGeom>
        </p:spPr>
      </p:pic>
      <p:pic>
        <p:nvPicPr>
          <p:cNvPr id="3" name="Picture 2">
            <a:extLst>
              <a:ext uri="{FF2B5EF4-FFF2-40B4-BE49-F238E27FC236}">
                <a16:creationId xmlns:a16="http://schemas.microsoft.com/office/drawing/2014/main" id="{D7D2D29A-C95E-5BC6-0950-93CC2EB9D7D1}"/>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Rectangle 4">
            <a:extLst>
              <a:ext uri="{FF2B5EF4-FFF2-40B4-BE49-F238E27FC236}">
                <a16:creationId xmlns:a16="http://schemas.microsoft.com/office/drawing/2014/main" id="{6E57F3EC-F1D0-F043-E9A3-D8211E1FCEDE}"/>
              </a:ext>
            </a:extLst>
          </p:cNvPr>
          <p:cNvSpPr/>
          <p:nvPr/>
        </p:nvSpPr>
        <p:spPr>
          <a:xfrm>
            <a:off x="4464342" y="1295400"/>
            <a:ext cx="451608"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8" name="Graphic 7" descr="Line arrow: Slight curve with solid fill">
            <a:extLst>
              <a:ext uri="{FF2B5EF4-FFF2-40B4-BE49-F238E27FC236}">
                <a16:creationId xmlns:a16="http://schemas.microsoft.com/office/drawing/2014/main" id="{7F757686-923A-8033-6485-0762A8380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4718459" y="1421091"/>
            <a:ext cx="663430" cy="698382"/>
          </a:xfrm>
          <a:prstGeom prst="rect">
            <a:avLst/>
          </a:prstGeom>
        </p:spPr>
      </p:pic>
      <p:sp>
        <p:nvSpPr>
          <p:cNvPr id="9" name="Rectangle 8">
            <a:extLst>
              <a:ext uri="{FF2B5EF4-FFF2-40B4-BE49-F238E27FC236}">
                <a16:creationId xmlns:a16="http://schemas.microsoft.com/office/drawing/2014/main" id="{0911B49A-D899-BE83-0329-6CDB55B7B51D}"/>
              </a:ext>
            </a:extLst>
          </p:cNvPr>
          <p:cNvSpPr/>
          <p:nvPr/>
        </p:nvSpPr>
        <p:spPr>
          <a:xfrm>
            <a:off x="4700983" y="2101997"/>
            <a:ext cx="451608"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12" name="Picture 11">
            <a:extLst>
              <a:ext uri="{FF2B5EF4-FFF2-40B4-BE49-F238E27FC236}">
                <a16:creationId xmlns:a16="http://schemas.microsoft.com/office/drawing/2014/main" id="{1330E382-1D22-7812-389D-1AC5F39F515F}"/>
              </a:ext>
            </a:extLst>
          </p:cNvPr>
          <p:cNvPicPr>
            <a:picLocks noChangeAspect="1"/>
          </p:cNvPicPr>
          <p:nvPr/>
        </p:nvPicPr>
        <p:blipFill>
          <a:blip r:embed="rId7"/>
          <a:stretch>
            <a:fillRect/>
          </a:stretch>
        </p:blipFill>
        <p:spPr>
          <a:xfrm>
            <a:off x="5461232" y="2848511"/>
            <a:ext cx="3054117" cy="188279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987925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2629-DF18-BFDD-3870-45714D23C75F}"/>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F70740D5-03CD-6A39-19B5-BD9E30093B53}"/>
              </a:ext>
            </a:extLst>
          </p:cNvPr>
          <p:cNvPicPr>
            <a:picLocks noChangeAspect="1"/>
          </p:cNvPicPr>
          <p:nvPr/>
        </p:nvPicPr>
        <p:blipFill>
          <a:blip r:embed="rId3"/>
          <a:stretch>
            <a:fillRect/>
          </a:stretch>
        </p:blipFill>
        <p:spPr>
          <a:xfrm>
            <a:off x="4119780" y="948689"/>
            <a:ext cx="4569386" cy="4339273"/>
          </a:xfrm>
          <a:prstGeom prst="rect">
            <a:avLst/>
          </a:prstGeom>
        </p:spPr>
      </p:pic>
      <p:sp>
        <p:nvSpPr>
          <p:cNvPr id="2" name="Text Placeholder 1">
            <a:extLst>
              <a:ext uri="{FF2B5EF4-FFF2-40B4-BE49-F238E27FC236}">
                <a16:creationId xmlns:a16="http://schemas.microsoft.com/office/drawing/2014/main" id="{CA123A24-6C3E-0974-EFD0-7BD967B1AB84}"/>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14780D7E-BD26-2B94-DF5B-7513A749115B}"/>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6A2E1775-36E9-415E-9481-CE05A4029D00}"/>
              </a:ext>
            </a:extLst>
          </p:cNvPr>
          <p:cNvSpPr txBox="1"/>
          <p:nvPr/>
        </p:nvSpPr>
        <p:spPr>
          <a:xfrm>
            <a:off x="438404" y="1112520"/>
            <a:ext cx="3126917" cy="2585323"/>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Run control</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Select a time step: 1 day</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Flow computation method: program determined. (data type: period average or instant values?)</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Compute unregul</a:t>
            </a:r>
            <a:r>
              <a:rPr lang="en-US" noProof="0" dirty="0">
                <a:solidFill>
                  <a:schemeClr val="accent1">
                    <a:lumMod val="50000"/>
                  </a:schemeClr>
                </a:solidFill>
                <a:latin typeface="Arial Nova Cond" panose="020B0506020202020204" pitchFamily="34" charset="0"/>
              </a:rPr>
              <a:t>ated flows: without reservoirs.</a:t>
            </a: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AB4800BC-4D44-6CBD-DE8C-D55F2FE13DAE}"/>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Rectangle 4">
            <a:extLst>
              <a:ext uri="{FF2B5EF4-FFF2-40B4-BE49-F238E27FC236}">
                <a16:creationId xmlns:a16="http://schemas.microsoft.com/office/drawing/2014/main" id="{AE88F950-D1F9-D75A-B9EE-C81CD0459095}"/>
              </a:ext>
            </a:extLst>
          </p:cNvPr>
          <p:cNvSpPr/>
          <p:nvPr/>
        </p:nvSpPr>
        <p:spPr>
          <a:xfrm>
            <a:off x="4249374" y="3339406"/>
            <a:ext cx="1038137"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pic>
        <p:nvPicPr>
          <p:cNvPr id="8" name="Graphic 7" descr="Line arrow: Slight curve with solid fill">
            <a:extLst>
              <a:ext uri="{FF2B5EF4-FFF2-40B4-BE49-F238E27FC236}">
                <a16:creationId xmlns:a16="http://schemas.microsoft.com/office/drawing/2014/main" id="{C1FF8B02-EE82-A67F-13F8-4FD0AFC6F1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4718459" y="1421091"/>
            <a:ext cx="663430" cy="698382"/>
          </a:xfrm>
          <a:prstGeom prst="rect">
            <a:avLst/>
          </a:prstGeom>
        </p:spPr>
      </p:pic>
      <p:sp>
        <p:nvSpPr>
          <p:cNvPr id="9" name="Rectangle 8">
            <a:extLst>
              <a:ext uri="{FF2B5EF4-FFF2-40B4-BE49-F238E27FC236}">
                <a16:creationId xmlns:a16="http://schemas.microsoft.com/office/drawing/2014/main" id="{E3B88C50-EF1A-B250-ECD5-5FB13A547F23}"/>
              </a:ext>
            </a:extLst>
          </p:cNvPr>
          <p:cNvSpPr/>
          <p:nvPr/>
        </p:nvSpPr>
        <p:spPr>
          <a:xfrm>
            <a:off x="4700983" y="3050686"/>
            <a:ext cx="586529"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5" name="Rectangle 14">
            <a:extLst>
              <a:ext uri="{FF2B5EF4-FFF2-40B4-BE49-F238E27FC236}">
                <a16:creationId xmlns:a16="http://schemas.microsoft.com/office/drawing/2014/main" id="{B0EDB67F-D325-7C4F-EAB1-7E60DCCA82AF}"/>
              </a:ext>
            </a:extLst>
          </p:cNvPr>
          <p:cNvSpPr/>
          <p:nvPr/>
        </p:nvSpPr>
        <p:spPr>
          <a:xfrm>
            <a:off x="4249374" y="4020070"/>
            <a:ext cx="1211859"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41621886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D461-E9A7-9C68-17BE-B74DCD325F8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5DC0EF-7137-786A-7E18-2340C91154C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768442" y="1373657"/>
            <a:ext cx="3915482" cy="3354058"/>
          </a:xfrm>
          <a:prstGeom prst="rect">
            <a:avLst/>
          </a:prstGeom>
        </p:spPr>
      </p:pic>
      <p:sp>
        <p:nvSpPr>
          <p:cNvPr id="2" name="Text Placeholder 1">
            <a:extLst>
              <a:ext uri="{FF2B5EF4-FFF2-40B4-BE49-F238E27FC236}">
                <a16:creationId xmlns:a16="http://schemas.microsoft.com/office/drawing/2014/main" id="{2C0E504B-6321-E58B-BA3E-09CBECE552FE}"/>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09D00E89-BA32-55A5-E1D2-DD3D3422A428}"/>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0174C522-32C7-518B-A6CB-311ABA04CBF2}"/>
              </a:ext>
            </a:extLst>
          </p:cNvPr>
          <p:cNvSpPr txBox="1"/>
          <p:nvPr/>
        </p:nvSpPr>
        <p:spPr>
          <a:xfrm>
            <a:off x="493632" y="1198366"/>
            <a:ext cx="3126917" cy="1754326"/>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Operations</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Select the operation tab</a:t>
            </a:r>
            <a:r>
              <a:rPr lang="en-US" noProof="0" dirty="0">
                <a:solidFill>
                  <a:schemeClr val="accent1">
                    <a:lumMod val="50000"/>
                  </a:schemeClr>
                </a:solidFill>
                <a:latin typeface="Arial Nova Cond" panose="020B0506020202020204" pitchFamily="34" charset="0"/>
              </a:rPr>
              <a:t>.</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Choose the operation set fo</a:t>
            </a:r>
            <a:r>
              <a:rPr lang="en-US" noProof="0" dirty="0">
                <a:solidFill>
                  <a:schemeClr val="accent1">
                    <a:lumMod val="50000"/>
                  </a:schemeClr>
                </a:solidFill>
                <a:latin typeface="Arial Nova Cond" panose="020B0506020202020204" pitchFamily="34" charset="0"/>
              </a:rPr>
              <a:t>r each reservoir</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Alternative menu: save</a:t>
            </a: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CE793F4B-B914-6C14-20A9-02A1A2B85A4F}"/>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Rectangle 4">
            <a:extLst>
              <a:ext uri="{FF2B5EF4-FFF2-40B4-BE49-F238E27FC236}">
                <a16:creationId xmlns:a16="http://schemas.microsoft.com/office/drawing/2014/main" id="{630D2864-A978-F7F6-8F2C-22DA797898AE}"/>
              </a:ext>
            </a:extLst>
          </p:cNvPr>
          <p:cNvSpPr/>
          <p:nvPr/>
        </p:nvSpPr>
        <p:spPr>
          <a:xfrm>
            <a:off x="5759392" y="2952692"/>
            <a:ext cx="1038137"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5" name="Rectangle 14">
            <a:extLst>
              <a:ext uri="{FF2B5EF4-FFF2-40B4-BE49-F238E27FC236}">
                <a16:creationId xmlns:a16="http://schemas.microsoft.com/office/drawing/2014/main" id="{1FE0AD52-A85A-860F-BDAD-C2DBD84D0421}"/>
              </a:ext>
            </a:extLst>
          </p:cNvPr>
          <p:cNvSpPr/>
          <p:nvPr/>
        </p:nvSpPr>
        <p:spPr>
          <a:xfrm>
            <a:off x="6548293" y="3661999"/>
            <a:ext cx="2135631" cy="599608"/>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33113901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58260-30CB-381B-FCE7-FD49CD2E9CF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76BEFBC-B035-B9B7-F378-06C3CF82BACD}"/>
              </a:ext>
            </a:extLst>
          </p:cNvPr>
          <p:cNvPicPr>
            <a:picLocks noChangeAspect="1"/>
          </p:cNvPicPr>
          <p:nvPr/>
        </p:nvPicPr>
        <p:blipFill>
          <a:blip r:embed="rId3"/>
          <a:stretch>
            <a:fillRect/>
          </a:stretch>
        </p:blipFill>
        <p:spPr>
          <a:xfrm>
            <a:off x="3997692" y="1038729"/>
            <a:ext cx="4686232" cy="3827925"/>
          </a:xfrm>
          <a:prstGeom prst="rect">
            <a:avLst/>
          </a:prstGeom>
        </p:spPr>
      </p:pic>
      <p:sp>
        <p:nvSpPr>
          <p:cNvPr id="2" name="Text Placeholder 1">
            <a:extLst>
              <a:ext uri="{FF2B5EF4-FFF2-40B4-BE49-F238E27FC236}">
                <a16:creationId xmlns:a16="http://schemas.microsoft.com/office/drawing/2014/main" id="{2B62C377-F43D-AEB8-EFB4-C1A35836DDAA}"/>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72E26227-D0FA-4E2C-EE6F-29E866920F42}"/>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2660D9BC-A513-19F2-076F-AF51B733E75C}"/>
              </a:ext>
            </a:extLst>
          </p:cNvPr>
          <p:cNvSpPr txBox="1"/>
          <p:nvPr/>
        </p:nvSpPr>
        <p:spPr>
          <a:xfrm>
            <a:off x="295791" y="1232555"/>
            <a:ext cx="3801424" cy="2585323"/>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Lookback or Initial conditions</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Initial conditions</a:t>
            </a: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Elevation: 1140 (top of conservation)</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Releases: 0 </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Alternative menu: save</a:t>
            </a: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D794193A-7B7E-16B1-C34F-100418AA4CA0}"/>
              </a:ext>
            </a:extLst>
          </p:cNvPr>
          <p:cNvPicPr>
            <a:picLocks noChangeAspect="1"/>
          </p:cNvPicPr>
          <p:nvPr/>
        </p:nvPicPr>
        <p:blipFill>
          <a:blip r:embed="rId4"/>
          <a:stretch>
            <a:fillRect/>
          </a:stretch>
        </p:blipFill>
        <p:spPr>
          <a:xfrm>
            <a:off x="7886700" y="0"/>
            <a:ext cx="1257300" cy="1295400"/>
          </a:xfrm>
          <a:prstGeom prst="rect">
            <a:avLst/>
          </a:prstGeom>
        </p:spPr>
      </p:pic>
      <p:sp>
        <p:nvSpPr>
          <p:cNvPr id="5" name="Rectangle 4">
            <a:extLst>
              <a:ext uri="{FF2B5EF4-FFF2-40B4-BE49-F238E27FC236}">
                <a16:creationId xmlns:a16="http://schemas.microsoft.com/office/drawing/2014/main" id="{D64A8053-903D-B752-579F-7A9C65802531}"/>
              </a:ext>
            </a:extLst>
          </p:cNvPr>
          <p:cNvSpPr/>
          <p:nvPr/>
        </p:nvSpPr>
        <p:spPr>
          <a:xfrm>
            <a:off x="5742614" y="3216836"/>
            <a:ext cx="1038137"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5" name="Rectangle 14">
            <a:extLst>
              <a:ext uri="{FF2B5EF4-FFF2-40B4-BE49-F238E27FC236}">
                <a16:creationId xmlns:a16="http://schemas.microsoft.com/office/drawing/2014/main" id="{C7B3179C-99AE-9771-9ACB-A2CDD779A748}"/>
              </a:ext>
            </a:extLst>
          </p:cNvPr>
          <p:cNvSpPr/>
          <p:nvPr/>
        </p:nvSpPr>
        <p:spPr>
          <a:xfrm>
            <a:off x="6548293" y="3661998"/>
            <a:ext cx="2135631" cy="1111337"/>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36992990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4EBBA-2835-B435-6C8B-C045A2E748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22B25C-2951-9267-2066-3F732982348D}"/>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56EBFC09-9B35-9BA7-51F6-BFAF36E8DEB1}"/>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8BAB14BD-0A9E-6E9A-BB55-C6444C47AA79}"/>
              </a:ext>
            </a:extLst>
          </p:cNvPr>
          <p:cNvSpPr txBox="1"/>
          <p:nvPr/>
        </p:nvSpPr>
        <p:spPr>
          <a:xfrm>
            <a:off x="295791" y="1232555"/>
            <a:ext cx="3701901" cy="3139321"/>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Time-Series or Boundary conditions</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Copy the </a:t>
            </a:r>
            <a:r>
              <a:rPr lang="en-US" noProof="0" dirty="0" err="1">
                <a:solidFill>
                  <a:schemeClr val="accent1">
                    <a:lumMod val="50000"/>
                  </a:schemeClr>
                </a:solidFill>
                <a:latin typeface="Arial Nova Cond" panose="020B0506020202020204" pitchFamily="34" charset="0"/>
              </a:rPr>
              <a:t>INFLOWS.dss</a:t>
            </a:r>
            <a:r>
              <a:rPr lang="en-US" noProof="0" dirty="0">
                <a:solidFill>
                  <a:schemeClr val="accent1">
                    <a:lumMod val="50000"/>
                  </a:schemeClr>
                </a:solidFill>
                <a:latin typeface="Arial Nova Cond" panose="020B0506020202020204" pitchFamily="34" charset="0"/>
              </a:rPr>
              <a:t> file from the MATERIALS folder</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Pa</a:t>
            </a:r>
            <a:r>
              <a:rPr lang="en-US" noProof="0" dirty="0">
                <a:solidFill>
                  <a:schemeClr val="accent1">
                    <a:lumMod val="50000"/>
                  </a:schemeClr>
                </a:solidFill>
                <a:latin typeface="Arial Nova Cond" panose="020B0506020202020204" pitchFamily="34" charset="0"/>
              </a:rPr>
              <a:t>ste into the “shared” folder in your model directory</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Go to the Time-Series tab</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Click the “Select DSS path” button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A DSS dialog will open</a:t>
            </a: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52A094AE-3973-058C-79D4-27D9BC3E3F95}"/>
              </a:ext>
            </a:extLst>
          </p:cNvPr>
          <p:cNvPicPr>
            <a:picLocks noChangeAspect="1"/>
          </p:cNvPicPr>
          <p:nvPr/>
        </p:nvPicPr>
        <p:blipFill>
          <a:blip r:embed="rId3"/>
          <a:stretch>
            <a:fillRect/>
          </a:stretch>
        </p:blipFill>
        <p:spPr>
          <a:xfrm>
            <a:off x="7886700" y="0"/>
            <a:ext cx="1257300" cy="1295400"/>
          </a:xfrm>
          <a:prstGeom prst="rect">
            <a:avLst/>
          </a:prstGeom>
        </p:spPr>
      </p:pic>
      <p:grpSp>
        <p:nvGrpSpPr>
          <p:cNvPr id="9" name="Group 8">
            <a:extLst>
              <a:ext uri="{FF2B5EF4-FFF2-40B4-BE49-F238E27FC236}">
                <a16:creationId xmlns:a16="http://schemas.microsoft.com/office/drawing/2014/main" id="{3E6CE97F-1C97-2EB1-8B75-9612EEA916ED}"/>
              </a:ext>
            </a:extLst>
          </p:cNvPr>
          <p:cNvGrpSpPr/>
          <p:nvPr/>
        </p:nvGrpSpPr>
        <p:grpSpPr>
          <a:xfrm>
            <a:off x="4653873" y="887413"/>
            <a:ext cx="2032153" cy="1171575"/>
            <a:chOff x="4209256" y="657225"/>
            <a:chExt cx="3609975" cy="2209800"/>
          </a:xfrm>
        </p:grpSpPr>
        <p:pic>
          <p:nvPicPr>
            <p:cNvPr id="7" name="Picture 6">
              <a:extLst>
                <a:ext uri="{FF2B5EF4-FFF2-40B4-BE49-F238E27FC236}">
                  <a16:creationId xmlns:a16="http://schemas.microsoft.com/office/drawing/2014/main" id="{B44DE69C-0294-C1F4-8172-AF43C9A715C6}"/>
                </a:ext>
              </a:extLst>
            </p:cNvPr>
            <p:cNvPicPr>
              <a:picLocks noChangeAspect="1"/>
            </p:cNvPicPr>
            <p:nvPr/>
          </p:nvPicPr>
          <p:blipFill>
            <a:blip r:embed="rId4"/>
            <a:stretch>
              <a:fillRect/>
            </a:stretch>
          </p:blipFill>
          <p:spPr>
            <a:xfrm>
              <a:off x="4209256" y="657225"/>
              <a:ext cx="3609975" cy="2209800"/>
            </a:xfrm>
            <a:prstGeom prst="rect">
              <a:avLst/>
            </a:prstGeom>
            <a:ln>
              <a:solidFill>
                <a:schemeClr val="tx2"/>
              </a:solidFill>
            </a:ln>
          </p:spPr>
        </p:pic>
        <p:sp>
          <p:nvSpPr>
            <p:cNvPr id="5" name="Rectangle 4">
              <a:extLst>
                <a:ext uri="{FF2B5EF4-FFF2-40B4-BE49-F238E27FC236}">
                  <a16:creationId xmlns:a16="http://schemas.microsoft.com/office/drawing/2014/main" id="{BDD3D415-C391-D2F8-68E2-9A5B6CF94408}"/>
                </a:ext>
              </a:extLst>
            </p:cNvPr>
            <p:cNvSpPr/>
            <p:nvPr/>
          </p:nvSpPr>
          <p:spPr>
            <a:xfrm>
              <a:off x="6509858" y="657225"/>
              <a:ext cx="1038137" cy="293614"/>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5" name="Rectangle 14">
              <a:extLst>
                <a:ext uri="{FF2B5EF4-FFF2-40B4-BE49-F238E27FC236}">
                  <a16:creationId xmlns:a16="http://schemas.microsoft.com/office/drawing/2014/main" id="{B9F79FDA-DF2B-873E-D79C-379B79739445}"/>
                </a:ext>
              </a:extLst>
            </p:cNvPr>
            <p:cNvSpPr/>
            <p:nvPr/>
          </p:nvSpPr>
          <p:spPr>
            <a:xfrm>
              <a:off x="4572000" y="1392718"/>
              <a:ext cx="1261858" cy="293615"/>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grpSp>
      <p:pic>
        <p:nvPicPr>
          <p:cNvPr id="12" name="Picture 11">
            <a:extLst>
              <a:ext uri="{FF2B5EF4-FFF2-40B4-BE49-F238E27FC236}">
                <a16:creationId xmlns:a16="http://schemas.microsoft.com/office/drawing/2014/main" id="{7AFECBF2-6230-335E-0AD3-2005AE90530D}"/>
              </a:ext>
            </a:extLst>
          </p:cNvPr>
          <p:cNvPicPr>
            <a:picLocks noChangeAspect="1"/>
          </p:cNvPicPr>
          <p:nvPr/>
        </p:nvPicPr>
        <p:blipFill>
          <a:blip r:embed="rId5"/>
          <a:stretch>
            <a:fillRect/>
          </a:stretch>
        </p:blipFill>
        <p:spPr>
          <a:xfrm>
            <a:off x="5549135" y="1685338"/>
            <a:ext cx="2966215" cy="2921466"/>
          </a:xfrm>
          <a:prstGeom prst="rect">
            <a:avLst/>
          </a:prstGeom>
          <a:ln>
            <a:solidFill>
              <a:schemeClr val="tx2"/>
            </a:solidFill>
          </a:ln>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id="{738D8648-6EAC-89BB-8903-7D1ADED5717B}"/>
              </a:ext>
            </a:extLst>
          </p:cNvPr>
          <p:cNvSpPr/>
          <p:nvPr/>
        </p:nvSpPr>
        <p:spPr>
          <a:xfrm>
            <a:off x="7735905" y="2776755"/>
            <a:ext cx="779445" cy="22755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4" name="Rectangle 13">
            <a:extLst>
              <a:ext uri="{FF2B5EF4-FFF2-40B4-BE49-F238E27FC236}">
                <a16:creationId xmlns:a16="http://schemas.microsoft.com/office/drawing/2014/main" id="{0079B772-D4AA-4B50-84F4-BAEE0EB260E3}"/>
              </a:ext>
            </a:extLst>
          </p:cNvPr>
          <p:cNvSpPr/>
          <p:nvPr/>
        </p:nvSpPr>
        <p:spPr>
          <a:xfrm>
            <a:off x="7947028" y="4379253"/>
            <a:ext cx="779445" cy="22755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32984182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B87F-91E4-BCBF-EF60-D0E9E735909B}"/>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5E5E55DD-0B72-EB93-6C86-254E15635968}"/>
              </a:ext>
            </a:extLst>
          </p:cNvPr>
          <p:cNvPicPr>
            <a:picLocks noChangeAspect="1"/>
          </p:cNvPicPr>
          <p:nvPr/>
        </p:nvPicPr>
        <p:blipFill>
          <a:blip r:embed="rId3"/>
          <a:stretch>
            <a:fillRect/>
          </a:stretch>
        </p:blipFill>
        <p:spPr>
          <a:xfrm>
            <a:off x="717442" y="2192566"/>
            <a:ext cx="6725794" cy="1959757"/>
          </a:xfrm>
          <a:prstGeom prst="rect">
            <a:avLst/>
          </a:prstGeom>
        </p:spPr>
      </p:pic>
      <p:sp>
        <p:nvSpPr>
          <p:cNvPr id="2" name="Text Placeholder 1">
            <a:extLst>
              <a:ext uri="{FF2B5EF4-FFF2-40B4-BE49-F238E27FC236}">
                <a16:creationId xmlns:a16="http://schemas.microsoft.com/office/drawing/2014/main" id="{AA6AF218-B954-DC97-4E9A-2FF3C7B7F9F4}"/>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0ED6F2B0-6989-7021-EBAA-271F4421942D}"/>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47985906-F248-0F51-D0F7-E8BC06567283}"/>
              </a:ext>
            </a:extLst>
          </p:cNvPr>
          <p:cNvSpPr txBox="1"/>
          <p:nvPr/>
        </p:nvSpPr>
        <p:spPr>
          <a:xfrm>
            <a:off x="295791" y="1232555"/>
            <a:ext cx="6725794" cy="1200329"/>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Time-Series or Boundary conditions</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Choose the inflow as showed in the figure</a:t>
            </a: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2C655A15-56B6-872D-728F-6B24AEC1C602}"/>
              </a:ext>
            </a:extLst>
          </p:cNvPr>
          <p:cNvPicPr>
            <a:picLocks noChangeAspect="1"/>
          </p:cNvPicPr>
          <p:nvPr/>
        </p:nvPicPr>
        <p:blipFill>
          <a:blip r:embed="rId4"/>
          <a:stretch>
            <a:fillRect/>
          </a:stretch>
        </p:blipFill>
        <p:spPr>
          <a:xfrm>
            <a:off x="7886700" y="0"/>
            <a:ext cx="1257300" cy="1295400"/>
          </a:xfrm>
          <a:prstGeom prst="rect">
            <a:avLst/>
          </a:prstGeom>
        </p:spPr>
      </p:pic>
      <p:sp>
        <p:nvSpPr>
          <p:cNvPr id="13" name="Rectangle 12">
            <a:extLst>
              <a:ext uri="{FF2B5EF4-FFF2-40B4-BE49-F238E27FC236}">
                <a16:creationId xmlns:a16="http://schemas.microsoft.com/office/drawing/2014/main" id="{F6C480B5-43BB-6E5D-B6C2-D428B3CC936E}"/>
              </a:ext>
            </a:extLst>
          </p:cNvPr>
          <p:cNvSpPr/>
          <p:nvPr/>
        </p:nvSpPr>
        <p:spPr>
          <a:xfrm>
            <a:off x="717442" y="2825350"/>
            <a:ext cx="1514030" cy="228243"/>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
        <p:nvSpPr>
          <p:cNvPr id="14" name="Rectangle 13">
            <a:extLst>
              <a:ext uri="{FF2B5EF4-FFF2-40B4-BE49-F238E27FC236}">
                <a16:creationId xmlns:a16="http://schemas.microsoft.com/office/drawing/2014/main" id="{ADBF3CF0-643A-7C4A-3A2F-5F6CEB04725C}"/>
              </a:ext>
            </a:extLst>
          </p:cNvPr>
          <p:cNvSpPr/>
          <p:nvPr/>
        </p:nvSpPr>
        <p:spPr>
          <a:xfrm>
            <a:off x="6059505" y="2826042"/>
            <a:ext cx="1272473" cy="227551"/>
          </a:xfrm>
          <a:prstGeom prst="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noProof="0" dirty="0">
              <a:latin typeface="Arial Nova Cond" panose="020B0506020202020204" pitchFamily="34" charset="0"/>
            </a:endParaRPr>
          </a:p>
        </p:txBody>
      </p:sp>
    </p:spTree>
    <p:extLst>
      <p:ext uri="{BB962C8B-B14F-4D97-AF65-F5344CB8AC3E}">
        <p14:creationId xmlns:p14="http://schemas.microsoft.com/office/powerpoint/2010/main" val="26533866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DC6F0-E219-638B-87ED-6C46412304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5D3F9A-3D19-0C56-CA70-5446126DC0E3}"/>
              </a:ext>
            </a:extLst>
          </p:cNvPr>
          <p:cNvSpPr>
            <a:spLocks noGrp="1"/>
          </p:cNvSpPr>
          <p:nvPr>
            <p:ph type="body" sz="quarter" idx="11"/>
          </p:nvPr>
        </p:nvSpPr>
        <p:spPr/>
        <p:txBody>
          <a:bodyPr/>
          <a:lstStyle/>
          <a:p>
            <a:r>
              <a:rPr lang="en-US" noProof="0" dirty="0"/>
              <a:t>4. </a:t>
            </a:r>
            <a:r>
              <a:rPr lang="en-US" noProof="0" dirty="0">
                <a:latin typeface="Arial Nova Cond" panose="020B0506020202020204" pitchFamily="34" charset="0"/>
              </a:rPr>
              <a:t>Reservoir Network Module</a:t>
            </a:r>
          </a:p>
        </p:txBody>
      </p:sp>
      <p:sp>
        <p:nvSpPr>
          <p:cNvPr id="4" name="Text Placeholder 7">
            <a:extLst>
              <a:ext uri="{FF2B5EF4-FFF2-40B4-BE49-F238E27FC236}">
                <a16:creationId xmlns:a16="http://schemas.microsoft.com/office/drawing/2014/main" id="{5E40978B-18DC-A95F-96FF-77C6513956E0}"/>
              </a:ext>
            </a:extLst>
          </p:cNvPr>
          <p:cNvSpPr>
            <a:spLocks noGrp="1"/>
          </p:cNvSpPr>
          <p:nvPr>
            <p:ph type="body" sz="quarter" idx="12"/>
          </p:nvPr>
        </p:nvSpPr>
        <p:spPr>
          <a:xfrm>
            <a:off x="228600" y="427038"/>
            <a:ext cx="7523163" cy="460375"/>
          </a:xfrm>
        </p:spPr>
        <p:txBody>
          <a:bodyPr/>
          <a:lstStyle/>
          <a:p>
            <a:r>
              <a:rPr lang="en-US" noProof="0" dirty="0"/>
              <a:t>4.8 Alternatives</a:t>
            </a:r>
          </a:p>
        </p:txBody>
      </p:sp>
      <p:sp>
        <p:nvSpPr>
          <p:cNvPr id="10" name="TextBox 9">
            <a:extLst>
              <a:ext uri="{FF2B5EF4-FFF2-40B4-BE49-F238E27FC236}">
                <a16:creationId xmlns:a16="http://schemas.microsoft.com/office/drawing/2014/main" id="{30C21711-BCC0-E37F-9211-B40024EF81F8}"/>
              </a:ext>
            </a:extLst>
          </p:cNvPr>
          <p:cNvSpPr txBox="1"/>
          <p:nvPr/>
        </p:nvSpPr>
        <p:spPr>
          <a:xfrm>
            <a:off x="295791" y="1232555"/>
            <a:ext cx="6725794" cy="2585323"/>
          </a:xfrm>
          <a:prstGeom prst="rect">
            <a:avLst/>
          </a:prstGeom>
          <a:noFill/>
        </p:spPr>
        <p:txBody>
          <a:bodyPr wrap="square">
            <a:spAutoFit/>
          </a:bodyPr>
          <a:lstStyle/>
          <a:p>
            <a:r>
              <a:rPr lang="en-US" b="1" i="1" noProof="0" dirty="0">
                <a:solidFill>
                  <a:schemeClr val="accent1">
                    <a:lumMod val="50000"/>
                  </a:schemeClr>
                </a:solidFill>
                <a:latin typeface="Arial Nova Cond" panose="020B0506020202020204" pitchFamily="34" charset="0"/>
              </a:rPr>
              <a:t>Exercise: Observed data</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Copy the </a:t>
            </a:r>
            <a:r>
              <a:rPr lang="en-US" noProof="0" dirty="0" err="1">
                <a:solidFill>
                  <a:schemeClr val="accent1">
                    <a:lumMod val="50000"/>
                  </a:schemeClr>
                </a:solidFill>
                <a:latin typeface="Arial Nova Cond" panose="020B0506020202020204" pitchFamily="34" charset="0"/>
              </a:rPr>
              <a:t>OBSERVED_FLOW.dss</a:t>
            </a:r>
            <a:r>
              <a:rPr lang="en-US" noProof="0" dirty="0">
                <a:solidFill>
                  <a:schemeClr val="accent1">
                    <a:lumMod val="50000"/>
                  </a:schemeClr>
                </a:solidFill>
                <a:latin typeface="Arial Nova Cond" panose="020B0506020202020204" pitchFamily="34" charset="0"/>
              </a:rPr>
              <a:t> file from the MATERIALS folder</a:t>
            </a:r>
          </a:p>
          <a:p>
            <a:pPr marL="285750" indent="-285750">
              <a:buFont typeface="Arial" panose="020B0604020202020204" pitchFamily="34" charset="0"/>
              <a:buChar char="•"/>
            </a:pPr>
            <a:r>
              <a:rPr lang="en-US" noProof="0" dirty="0">
                <a:solidFill>
                  <a:schemeClr val="accent1">
                    <a:lumMod val="50000"/>
                  </a:schemeClr>
                </a:solidFill>
                <a:effectLst/>
                <a:latin typeface="Arial Nova Cond" panose="020B0506020202020204" pitchFamily="34" charset="0"/>
              </a:rPr>
              <a:t>Pa</a:t>
            </a:r>
            <a:r>
              <a:rPr lang="en-US" noProof="0" dirty="0">
                <a:solidFill>
                  <a:schemeClr val="accent1">
                    <a:lumMod val="50000"/>
                  </a:schemeClr>
                </a:solidFill>
                <a:latin typeface="Arial Nova Cond" panose="020B0506020202020204" pitchFamily="34" charset="0"/>
              </a:rPr>
              <a:t>ste into the “shared” folder in your model directory</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Go to the “OBSERVED” tab</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Click the “Select DSS path” button</a:t>
            </a:r>
          </a:p>
          <a:p>
            <a:pPr marL="285750" indent="-285750">
              <a:buFont typeface="Arial" panose="020B0604020202020204" pitchFamily="34" charset="0"/>
              <a:buChar char="•"/>
            </a:pPr>
            <a:r>
              <a:rPr lang="en-US" noProof="0" dirty="0">
                <a:solidFill>
                  <a:schemeClr val="accent1">
                    <a:lumMod val="50000"/>
                  </a:schemeClr>
                </a:solidFill>
                <a:latin typeface="Arial Nova Cond" panose="020B0506020202020204" pitchFamily="34" charset="0"/>
              </a:rPr>
              <a:t>A DSS dialog will open</a:t>
            </a:r>
          </a:p>
          <a:p>
            <a:pPr marL="285750" indent="-285750">
              <a:buFont typeface="Arial" panose="020B0604020202020204" pitchFamily="34" charset="0"/>
              <a:buChar char="•"/>
            </a:pPr>
            <a:endParaRPr lang="en-US" noProof="0" dirty="0">
              <a:solidFill>
                <a:schemeClr val="accent1">
                  <a:lumMod val="50000"/>
                </a:schemeClr>
              </a:solidFill>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a:p>
            <a:pPr marL="285750" indent="-285750">
              <a:buFont typeface="Arial" panose="020B0604020202020204" pitchFamily="34" charset="0"/>
              <a:buChar char="•"/>
            </a:pPr>
            <a:endParaRPr lang="en-US" noProof="0" dirty="0">
              <a:solidFill>
                <a:schemeClr val="accent1">
                  <a:lumMod val="50000"/>
                </a:schemeClr>
              </a:solidFill>
              <a:effectLst/>
              <a:latin typeface="Arial Nova Cond" panose="020B0506020202020204" pitchFamily="34" charset="0"/>
            </a:endParaRPr>
          </a:p>
        </p:txBody>
      </p:sp>
      <p:pic>
        <p:nvPicPr>
          <p:cNvPr id="3" name="Picture 2">
            <a:extLst>
              <a:ext uri="{FF2B5EF4-FFF2-40B4-BE49-F238E27FC236}">
                <a16:creationId xmlns:a16="http://schemas.microsoft.com/office/drawing/2014/main" id="{DCBA1D2A-828D-A07F-6BF3-759B418CA0B6}"/>
              </a:ext>
            </a:extLst>
          </p:cNvPr>
          <p:cNvPicPr>
            <a:picLocks noChangeAspect="1"/>
          </p:cNvPicPr>
          <p:nvPr/>
        </p:nvPicPr>
        <p:blipFill>
          <a:blip r:embed="rId3"/>
          <a:stretch>
            <a:fillRect/>
          </a:stretch>
        </p:blipFill>
        <p:spPr>
          <a:xfrm>
            <a:off x="7886700" y="0"/>
            <a:ext cx="1257300" cy="1295400"/>
          </a:xfrm>
          <a:prstGeom prst="rect">
            <a:avLst/>
          </a:prstGeom>
        </p:spPr>
      </p:pic>
      <p:pic>
        <p:nvPicPr>
          <p:cNvPr id="8" name="Picture 7">
            <a:extLst>
              <a:ext uri="{FF2B5EF4-FFF2-40B4-BE49-F238E27FC236}">
                <a16:creationId xmlns:a16="http://schemas.microsoft.com/office/drawing/2014/main" id="{29E5941C-E46E-14C1-9862-AAEFED61C57A}"/>
              </a:ext>
            </a:extLst>
          </p:cNvPr>
          <p:cNvPicPr>
            <a:picLocks noChangeAspect="1"/>
          </p:cNvPicPr>
          <p:nvPr/>
        </p:nvPicPr>
        <p:blipFill>
          <a:blip r:embed="rId4"/>
          <a:srcRect r="10481"/>
          <a:stretch/>
        </p:blipFill>
        <p:spPr>
          <a:xfrm>
            <a:off x="6813428" y="1343124"/>
            <a:ext cx="2146543" cy="1764873"/>
          </a:xfrm>
          <a:prstGeom prst="rect">
            <a:avLst/>
          </a:prstGeom>
        </p:spPr>
      </p:pic>
    </p:spTree>
    <p:extLst>
      <p:ext uri="{BB962C8B-B14F-4D97-AF65-F5344CB8AC3E}">
        <p14:creationId xmlns:p14="http://schemas.microsoft.com/office/powerpoint/2010/main" val="1833074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f5c767-f39c-48b0-bcf6-6a8d6dcf00f1">
      <Terms xmlns="http://schemas.microsoft.com/office/infopath/2007/PartnerControls"/>
    </lcf76f155ced4ddcb4097134ff3c332f>
    <TaxCatchAll xmlns="efcde4b6-0976-48cc-a637-59ff6e92693d" xsi:nil="true"/>
    <Image xmlns="caf5c767-f39c-48b0-bcf6-6a8d6dcf00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2FF23057F70248841BB6BF42DA4F38" ma:contentTypeVersion="20" ma:contentTypeDescription="Create a new document." ma:contentTypeScope="" ma:versionID="8a80fcc20e167edefc806c97ff33970f">
  <xsd:schema xmlns:xsd="http://www.w3.org/2001/XMLSchema" xmlns:xs="http://www.w3.org/2001/XMLSchema" xmlns:p="http://schemas.microsoft.com/office/2006/metadata/properties" xmlns:ns2="efcde4b6-0976-48cc-a637-59ff6e92693d" xmlns:ns3="caf5c767-f39c-48b0-bcf6-6a8d6dcf00f1" targetNamespace="http://schemas.microsoft.com/office/2006/metadata/properties" ma:root="true" ma:fieldsID="449edba19debc27b4ce4b33fbfb9abc4" ns2:_="" ns3:_="">
    <xsd:import namespace="efcde4b6-0976-48cc-a637-59ff6e92693d"/>
    <xsd:import namespace="caf5c767-f39c-48b0-bcf6-6a8d6dcf00f1"/>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element ref="ns3:Image"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e4b6-0976-48cc-a637-59ff6e92693d"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c5806b2-451b-4fb5-813a-94b2ea4abd07}" ma:internalName="TaxCatchAll" ma:showField="CatchAllData" ma:web="efcde4b6-0976-48cc-a637-59ff6e9269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f5c767-f39c-48b0-bcf6-6a8d6dcf00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aac03c-ed7f-46ec-b7b4-86213538d6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mage" ma:index="25" nillable="true" ma:displayName="Image" ma:format="Thumbnail" ma:internalName="Imag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C0A7E-A962-4124-97BB-7D3360256239}">
  <ds:schemaRefs>
    <ds:schemaRef ds:uri="caf5c767-f39c-48b0-bcf6-6a8d6dcf00f1"/>
    <ds:schemaRef ds:uri="efcde4b6-0976-48cc-a637-59ff6e926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F7AC57-68AF-40FB-B86A-8BC05DBBBE49}">
  <ds:schemaRefs>
    <ds:schemaRef ds:uri="http://schemas.microsoft.com/sharepoint/v3/contenttype/forms"/>
  </ds:schemaRefs>
</ds:datastoreItem>
</file>

<file path=customXml/itemProps3.xml><?xml version="1.0" encoding="utf-8"?>
<ds:datastoreItem xmlns:ds="http://schemas.openxmlformats.org/officeDocument/2006/customXml" ds:itemID="{3FD9199A-1FBF-4BAA-97D7-FE794C1E0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e4b6-0976-48cc-a637-59ff6e92693d"/>
    <ds:schemaRef ds:uri="caf5c767-f39c-48b0-bcf6-6a8d6dcf00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9555</TotalTime>
  <Words>9497</Words>
  <Application>Microsoft Office PowerPoint</Application>
  <PresentationFormat>Presentazione su schermo (16:10)</PresentationFormat>
  <Paragraphs>1507</Paragraphs>
  <Slides>119</Slides>
  <Notes>119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119</vt:i4>
      </vt:variant>
    </vt:vector>
  </HeadingPairs>
  <TitlesOfParts>
    <vt:vector size="127" baseType="lpstr">
      <vt:lpstr>Arial</vt:lpstr>
      <vt:lpstr>Arial Nova</vt:lpstr>
      <vt:lpstr>Arial Nova Cond</vt:lpstr>
      <vt:lpstr>Arial Nova Cond Light</vt:lpstr>
      <vt:lpstr>Arial Nova Light</vt:lpstr>
      <vt:lpstr>Calibri Light</vt:lpstr>
      <vt:lpstr>roboto-medium</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Cattarossi</dc:creator>
  <cp:lastModifiedBy>Federica Baldasso</cp:lastModifiedBy>
  <cp:revision>85</cp:revision>
  <dcterms:created xsi:type="dcterms:W3CDTF">2022-01-04T17:17:14Z</dcterms:created>
  <dcterms:modified xsi:type="dcterms:W3CDTF">2025-04-30T09:48:40Z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0x010100342FF23057F70248841BB6BF42DA4F38</vt:lpwstr>
  </property>
  <property fmtid="{D5CDD505-2E9C-101B-9397-08002B2CF9AE}" pid="3" name="Order">
    <vt:r8>800</vt:r8>
  </property>
  <property fmtid="{D5CDD505-2E9C-101B-9397-08002B2CF9AE}" pid="4" name="MediaServiceImageTags">
    <vt:lpwstr/>
  </property>
</Properties>
</file>