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9.xml" ContentType="application/vnd.openxmlformats-officedocument.presentationml.notesSlide+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 id="2147483650" r:id="rId2"/>
  </p:sldMasterIdLst>
  <p:notesMasterIdLst>
    <p:notesMasterId r:id="rId135"/>
  </p:notesMasterIdLst>
  <p:handoutMasterIdLst>
    <p:handoutMasterId r:id="rId136"/>
  </p:handoutMasterIdLst>
  <p:sldIdLst>
    <p:sldId id="256" r:id="rId3"/>
    <p:sldId id="778" r:id="rId4"/>
    <p:sldId id="671" r:id="rId5"/>
    <p:sldId id="668" r:id="rId6"/>
    <p:sldId id="678" r:id="rId7"/>
    <p:sldId id="682" r:id="rId8"/>
    <p:sldId id="684" r:id="rId9"/>
    <p:sldId id="685" r:id="rId10"/>
    <p:sldId id="683" r:id="rId11"/>
    <p:sldId id="687" r:id="rId12"/>
    <p:sldId id="686" r:id="rId13"/>
    <p:sldId id="670" r:id="rId14"/>
    <p:sldId id="279" r:id="rId15"/>
    <p:sldId id="280" r:id="rId16"/>
    <p:sldId id="675" r:id="rId17"/>
    <p:sldId id="281" r:id="rId18"/>
    <p:sldId id="282" r:id="rId19"/>
    <p:sldId id="672" r:id="rId20"/>
    <p:sldId id="673" r:id="rId21"/>
    <p:sldId id="283" r:id="rId22"/>
    <p:sldId id="285" r:id="rId23"/>
    <p:sldId id="286" r:id="rId24"/>
    <p:sldId id="680" r:id="rId25"/>
    <p:sldId id="287" r:id="rId26"/>
    <p:sldId id="288" r:id="rId27"/>
    <p:sldId id="289" r:id="rId28"/>
    <p:sldId id="290" r:id="rId29"/>
    <p:sldId id="291" r:id="rId30"/>
    <p:sldId id="292" r:id="rId31"/>
    <p:sldId id="293" r:id="rId32"/>
    <p:sldId id="554" r:id="rId33"/>
    <p:sldId id="595" r:id="rId34"/>
    <p:sldId id="596" r:id="rId35"/>
    <p:sldId id="597" r:id="rId36"/>
    <p:sldId id="660" r:id="rId37"/>
    <p:sldId id="661" r:id="rId38"/>
    <p:sldId id="662" r:id="rId39"/>
    <p:sldId id="663" r:id="rId40"/>
    <p:sldId id="664" r:id="rId41"/>
    <p:sldId id="716" r:id="rId42"/>
    <p:sldId id="717" r:id="rId43"/>
    <p:sldId id="718" r:id="rId44"/>
    <p:sldId id="719" r:id="rId45"/>
    <p:sldId id="674" r:id="rId46"/>
    <p:sldId id="720" r:id="rId47"/>
    <p:sldId id="721" r:id="rId48"/>
    <p:sldId id="710" r:id="rId49"/>
    <p:sldId id="711" r:id="rId50"/>
    <p:sldId id="681" r:id="rId51"/>
    <p:sldId id="722" r:id="rId52"/>
    <p:sldId id="723" r:id="rId53"/>
    <p:sldId id="724" r:id="rId54"/>
    <p:sldId id="725" r:id="rId55"/>
    <p:sldId id="726" r:id="rId56"/>
    <p:sldId id="727" r:id="rId57"/>
    <p:sldId id="688" r:id="rId58"/>
    <p:sldId id="690" r:id="rId59"/>
    <p:sldId id="689" r:id="rId60"/>
    <p:sldId id="691" r:id="rId61"/>
    <p:sldId id="699" r:id="rId62"/>
    <p:sldId id="728" r:id="rId63"/>
    <p:sldId id="694" r:id="rId64"/>
    <p:sldId id="695" r:id="rId65"/>
    <p:sldId id="693" r:id="rId66"/>
    <p:sldId id="696" r:id="rId67"/>
    <p:sldId id="692" r:id="rId68"/>
    <p:sldId id="697" r:id="rId69"/>
    <p:sldId id="700" r:id="rId70"/>
    <p:sldId id="698" r:id="rId71"/>
    <p:sldId id="702" r:id="rId72"/>
    <p:sldId id="703" r:id="rId73"/>
    <p:sldId id="704" r:id="rId74"/>
    <p:sldId id="706" r:id="rId75"/>
    <p:sldId id="707" r:id="rId76"/>
    <p:sldId id="709" r:id="rId77"/>
    <p:sldId id="705" r:id="rId78"/>
    <p:sldId id="712" r:id="rId79"/>
    <p:sldId id="713" r:id="rId80"/>
    <p:sldId id="714" r:id="rId81"/>
    <p:sldId id="715" r:id="rId82"/>
    <p:sldId id="760" r:id="rId83"/>
    <p:sldId id="761" r:id="rId84"/>
    <p:sldId id="759" r:id="rId85"/>
    <p:sldId id="762" r:id="rId86"/>
    <p:sldId id="763" r:id="rId87"/>
    <p:sldId id="765" r:id="rId88"/>
    <p:sldId id="758" r:id="rId89"/>
    <p:sldId id="766" r:id="rId90"/>
    <p:sldId id="767" r:id="rId91"/>
    <p:sldId id="676" r:id="rId92"/>
    <p:sldId id="768" r:id="rId93"/>
    <p:sldId id="769" r:id="rId94"/>
    <p:sldId id="764" r:id="rId95"/>
    <p:sldId id="770" r:id="rId96"/>
    <p:sldId id="771" r:id="rId97"/>
    <p:sldId id="772" r:id="rId98"/>
    <p:sldId id="773" r:id="rId99"/>
    <p:sldId id="774" r:id="rId100"/>
    <p:sldId id="775" r:id="rId101"/>
    <p:sldId id="729" r:id="rId102"/>
    <p:sldId id="730" r:id="rId103"/>
    <p:sldId id="731" r:id="rId104"/>
    <p:sldId id="732" r:id="rId105"/>
    <p:sldId id="776" r:id="rId106"/>
    <p:sldId id="733" r:id="rId107"/>
    <p:sldId id="734" r:id="rId108"/>
    <p:sldId id="777" r:id="rId109"/>
    <p:sldId id="735" r:id="rId110"/>
    <p:sldId id="736" r:id="rId111"/>
    <p:sldId id="737" r:id="rId112"/>
    <p:sldId id="738" r:id="rId113"/>
    <p:sldId id="739" r:id="rId114"/>
    <p:sldId id="740" r:id="rId115"/>
    <p:sldId id="741" r:id="rId116"/>
    <p:sldId id="701" r:id="rId117"/>
    <p:sldId id="742" r:id="rId118"/>
    <p:sldId id="743" r:id="rId119"/>
    <p:sldId id="744" r:id="rId120"/>
    <p:sldId id="745" r:id="rId121"/>
    <p:sldId id="746" r:id="rId122"/>
    <p:sldId id="747" r:id="rId123"/>
    <p:sldId id="708" r:id="rId124"/>
    <p:sldId id="748" r:id="rId125"/>
    <p:sldId id="749" r:id="rId126"/>
    <p:sldId id="750" r:id="rId127"/>
    <p:sldId id="751" r:id="rId128"/>
    <p:sldId id="752" r:id="rId129"/>
    <p:sldId id="753" r:id="rId130"/>
    <p:sldId id="754" r:id="rId131"/>
    <p:sldId id="755" r:id="rId132"/>
    <p:sldId id="756" r:id="rId133"/>
    <p:sldId id="757" r:id="rId13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Paolo Mastrocola" initials="PM"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p:cViewPr varScale="1">
        <p:scale>
          <a:sx n="75" d="100"/>
          <a:sy n="75" d="100"/>
        </p:scale>
        <p:origin x="162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54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customXml" Target="../customXml/item3.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customXml" Target="../customXml/item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DF1DA-8A85-4EB7-9948-D6F588BEEC4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6824A6A3-B226-4A38-8826-1B581E4A62FA}">
      <dgm:prSet phldrT="[Testo]"/>
      <dgm:spPr>
        <a:noFill/>
      </dgm:spPr>
      <dgm:t>
        <a:bodyPr/>
        <a:lstStyle/>
        <a:p>
          <a:endParaRPr lang="en-US"/>
        </a:p>
      </dgm:t>
    </dgm:pt>
    <dgm:pt modelId="{AE1224FA-CF30-41BE-94A5-D9CF8F96AF3C}" type="parTrans" cxnId="{AA086B00-2B67-49FC-8E97-C761C7DF5424}">
      <dgm:prSet/>
      <dgm:spPr/>
      <dgm:t>
        <a:bodyPr/>
        <a:lstStyle/>
        <a:p>
          <a:endParaRPr lang="en-US"/>
        </a:p>
      </dgm:t>
    </dgm:pt>
    <dgm:pt modelId="{7FE41A78-426D-41B9-9B50-19CCA6A14E41}" type="sibTrans" cxnId="{AA086B00-2B67-49FC-8E97-C761C7DF5424}">
      <dgm:prSet/>
      <dgm:spPr/>
      <dgm:t>
        <a:bodyPr/>
        <a:lstStyle/>
        <a:p>
          <a:endParaRPr lang="en-US"/>
        </a:p>
      </dgm:t>
    </dgm:pt>
    <dgm:pt modelId="{48835025-6D77-4350-83F7-60FDDCF29B66}">
      <dgm:prSet phldrT="[Testo]"/>
      <dgm:spPr>
        <a:noFill/>
      </dgm:spPr>
      <dgm:t>
        <a:bodyPr/>
        <a:lstStyle/>
        <a:p>
          <a:endParaRPr lang="en-US"/>
        </a:p>
      </dgm:t>
    </dgm:pt>
    <dgm:pt modelId="{ED2C4C66-7662-4F19-98CA-BDE90CF1299E}" type="parTrans" cxnId="{BA2A8222-48C3-4E34-814E-37DCE5415FC0}">
      <dgm:prSet/>
      <dgm:spPr/>
      <dgm:t>
        <a:bodyPr/>
        <a:lstStyle/>
        <a:p>
          <a:endParaRPr lang="en-US"/>
        </a:p>
      </dgm:t>
    </dgm:pt>
    <dgm:pt modelId="{C9D8ECEC-B706-4FBE-876F-63B67B31ED5C}" type="sibTrans" cxnId="{BA2A8222-48C3-4E34-814E-37DCE5415FC0}">
      <dgm:prSet/>
      <dgm:spPr/>
      <dgm:t>
        <a:bodyPr/>
        <a:lstStyle/>
        <a:p>
          <a:endParaRPr lang="en-US"/>
        </a:p>
      </dgm:t>
    </dgm:pt>
    <dgm:pt modelId="{C3D4E576-38FF-40F0-BFC6-349ECC6C613A}">
      <dgm:prSet phldrT="[Testo]"/>
      <dgm:spPr>
        <a:noFill/>
      </dgm:spPr>
      <dgm:t>
        <a:bodyPr/>
        <a:lstStyle/>
        <a:p>
          <a:endParaRPr lang="en-US"/>
        </a:p>
      </dgm:t>
    </dgm:pt>
    <dgm:pt modelId="{7F64C889-F8F2-4714-9BC0-67BE7A37832E}" type="parTrans" cxnId="{D173BEC8-149E-4313-A2E1-E2047B12CC5F}">
      <dgm:prSet/>
      <dgm:spPr/>
      <dgm:t>
        <a:bodyPr/>
        <a:lstStyle/>
        <a:p>
          <a:endParaRPr lang="en-US"/>
        </a:p>
      </dgm:t>
    </dgm:pt>
    <dgm:pt modelId="{16E42D16-B3EA-4791-A0D3-F9EDEF3BD520}" type="sibTrans" cxnId="{D173BEC8-149E-4313-A2E1-E2047B12CC5F}">
      <dgm:prSet/>
      <dgm:spPr/>
      <dgm:t>
        <a:bodyPr/>
        <a:lstStyle/>
        <a:p>
          <a:endParaRPr lang="en-US"/>
        </a:p>
      </dgm:t>
    </dgm:pt>
    <dgm:pt modelId="{B97AC30A-3CE1-4041-82FE-6252ECE938F4}">
      <dgm:prSet phldrT="[Testo]"/>
      <dgm:spPr>
        <a:noFill/>
      </dgm:spPr>
      <dgm:t>
        <a:bodyPr/>
        <a:lstStyle/>
        <a:p>
          <a:endParaRPr lang="en-US"/>
        </a:p>
      </dgm:t>
    </dgm:pt>
    <dgm:pt modelId="{ECDF38E7-A372-44B3-9A2F-CBC25FADFA49}" type="parTrans" cxnId="{7C2B3B96-203F-449F-B403-475DEAA25E39}">
      <dgm:prSet/>
      <dgm:spPr/>
      <dgm:t>
        <a:bodyPr/>
        <a:lstStyle/>
        <a:p>
          <a:endParaRPr lang="en-US"/>
        </a:p>
      </dgm:t>
    </dgm:pt>
    <dgm:pt modelId="{9E273D3C-6042-4A8D-B8C8-B57EB3CF2C2E}" type="sibTrans" cxnId="{7C2B3B96-203F-449F-B403-475DEAA25E39}">
      <dgm:prSet/>
      <dgm:spPr/>
      <dgm:t>
        <a:bodyPr/>
        <a:lstStyle/>
        <a:p>
          <a:endParaRPr lang="en-US"/>
        </a:p>
      </dgm:t>
    </dgm:pt>
    <dgm:pt modelId="{D478C3B1-6988-4E90-B431-DC5CC99FB17B}">
      <dgm:prSet phldrT="[Testo]"/>
      <dgm:spPr>
        <a:noFill/>
      </dgm:spPr>
      <dgm:t>
        <a:bodyPr/>
        <a:lstStyle/>
        <a:p>
          <a:endParaRPr lang="en-US"/>
        </a:p>
      </dgm:t>
    </dgm:pt>
    <dgm:pt modelId="{ECE33168-5426-4DE4-BD1E-43887421CDFE}" type="parTrans" cxnId="{B77235A0-BCEF-40C4-80E0-4B50C8A04A1E}">
      <dgm:prSet/>
      <dgm:spPr/>
      <dgm:t>
        <a:bodyPr/>
        <a:lstStyle/>
        <a:p>
          <a:endParaRPr lang="en-US"/>
        </a:p>
      </dgm:t>
    </dgm:pt>
    <dgm:pt modelId="{E782CB78-4B52-40CD-AC48-FA0FA1CB7BE0}" type="sibTrans" cxnId="{B77235A0-BCEF-40C4-80E0-4B50C8A04A1E}">
      <dgm:prSet/>
      <dgm:spPr/>
      <dgm:t>
        <a:bodyPr/>
        <a:lstStyle/>
        <a:p>
          <a:endParaRPr lang="en-US"/>
        </a:p>
      </dgm:t>
    </dgm:pt>
    <dgm:pt modelId="{27FB88BC-24F5-48CD-BBAB-A141DE847677}">
      <dgm:prSet phldrT="[Testo]"/>
      <dgm:spPr>
        <a:noFill/>
        <a:effectLst>
          <a:glow>
            <a:schemeClr val="accent1">
              <a:alpha val="99000"/>
            </a:schemeClr>
          </a:glow>
        </a:effectLst>
      </dgm:spPr>
      <dgm:t>
        <a:bodyPr/>
        <a:lstStyle/>
        <a:p>
          <a:r>
            <a:rPr lang="en-US"/>
            <a:t> </a:t>
          </a:r>
        </a:p>
      </dgm:t>
    </dgm:pt>
    <dgm:pt modelId="{D0ECDA26-8879-4E3A-A00F-FE4A04346781}" type="sibTrans" cxnId="{C3A1A26B-5DEC-40F4-B5AD-9235C19A3226}">
      <dgm:prSet/>
      <dgm:spPr/>
      <dgm:t>
        <a:bodyPr/>
        <a:lstStyle/>
        <a:p>
          <a:endParaRPr lang="en-US"/>
        </a:p>
      </dgm:t>
    </dgm:pt>
    <dgm:pt modelId="{B7A0A94E-4E74-42E0-A99B-DFF5A1F13A6B}" type="parTrans" cxnId="{C3A1A26B-5DEC-40F4-B5AD-9235C19A3226}">
      <dgm:prSet/>
      <dgm:spPr/>
      <dgm:t>
        <a:bodyPr/>
        <a:lstStyle/>
        <a:p>
          <a:endParaRPr lang="en-US"/>
        </a:p>
      </dgm:t>
    </dgm:pt>
    <dgm:pt modelId="{E569AE2F-53D9-4F0C-9A01-9E361411DB09}" type="pres">
      <dgm:prSet presAssocID="{596DF1DA-8A85-4EB7-9948-D6F588BEEC41}" presName="Name0" presStyleCnt="0">
        <dgm:presLayoutVars>
          <dgm:dir/>
          <dgm:resizeHandles val="exact"/>
        </dgm:presLayoutVars>
      </dgm:prSet>
      <dgm:spPr/>
    </dgm:pt>
    <dgm:pt modelId="{6731CE3C-F6C8-4092-A5B4-55DC74E9BADB}" type="pres">
      <dgm:prSet presAssocID="{27FB88BC-24F5-48CD-BBAB-A141DE847677}" presName="composite" presStyleCnt="0"/>
      <dgm:spPr/>
    </dgm:pt>
    <dgm:pt modelId="{611EA523-6AC9-45F1-8746-93A25E21227C}" type="pres">
      <dgm:prSet presAssocID="{27FB88BC-24F5-48CD-BBAB-A141DE847677}" presName="rect1" presStyleLbl="bgShp"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2000" b="-32000"/>
          </a:stretch>
        </a:blipFill>
      </dgm:spPr>
    </dgm:pt>
    <dgm:pt modelId="{B5E7827B-7FA0-4FF1-8490-7861997E5A21}" type="pres">
      <dgm:prSet presAssocID="{27FB88BC-24F5-48CD-BBAB-A141DE847677}" presName="rect2" presStyleLbl="trBgShp" presStyleIdx="0" presStyleCnt="6">
        <dgm:presLayoutVars>
          <dgm:bulletEnabled val="1"/>
        </dgm:presLayoutVars>
      </dgm:prSet>
      <dgm:spPr/>
    </dgm:pt>
    <dgm:pt modelId="{C1CF1043-FA88-4EA9-887E-7740FE39D282}" type="pres">
      <dgm:prSet presAssocID="{D0ECDA26-8879-4E3A-A00F-FE4A04346781}" presName="sibTrans" presStyleCnt="0"/>
      <dgm:spPr/>
    </dgm:pt>
    <dgm:pt modelId="{56C88BF9-1936-4D0E-854D-28A36343A11C}" type="pres">
      <dgm:prSet presAssocID="{48835025-6D77-4350-83F7-60FDDCF29B66}" presName="composite" presStyleCnt="0"/>
      <dgm:spPr/>
    </dgm:pt>
    <dgm:pt modelId="{1180979D-3DE6-4168-87D5-DFB38FD55D16}" type="pres">
      <dgm:prSet presAssocID="{48835025-6D77-4350-83F7-60FDDCF29B66}" presName="rect1" presStyleLbl="bgShp" presStyleIdx="1" presStyleCnt="6"/>
      <dgm:spPr>
        <a:blipFill rotWithShape="1">
          <a:blip xmlns:r="http://schemas.openxmlformats.org/officeDocument/2006/relationships" r:embed="rId2"/>
          <a:srcRect/>
          <a:stretch>
            <a:fillRect t="-1000" b="-1000"/>
          </a:stretch>
        </a:blipFill>
      </dgm:spPr>
    </dgm:pt>
    <dgm:pt modelId="{3DA7443C-CFC4-437C-AF01-F111A8BCB588}" type="pres">
      <dgm:prSet presAssocID="{48835025-6D77-4350-83F7-60FDDCF29B66}" presName="rect2" presStyleLbl="trBgShp" presStyleIdx="1" presStyleCnt="6">
        <dgm:presLayoutVars>
          <dgm:bulletEnabled val="1"/>
        </dgm:presLayoutVars>
      </dgm:prSet>
      <dgm:spPr/>
    </dgm:pt>
    <dgm:pt modelId="{C465BFB3-6E9E-4A82-B41C-F40B7C2612F1}" type="pres">
      <dgm:prSet presAssocID="{C9D8ECEC-B706-4FBE-876F-63B67B31ED5C}" presName="sibTrans" presStyleCnt="0"/>
      <dgm:spPr/>
    </dgm:pt>
    <dgm:pt modelId="{9D5F95D9-A0D1-4870-99FC-5155B13A26C2}" type="pres">
      <dgm:prSet presAssocID="{C3D4E576-38FF-40F0-BFC6-349ECC6C613A}" presName="composite" presStyleCnt="0"/>
      <dgm:spPr/>
    </dgm:pt>
    <dgm:pt modelId="{A042ACC2-1315-4A7B-8652-9D777A6E3FDB}" type="pres">
      <dgm:prSet presAssocID="{C3D4E576-38FF-40F0-BFC6-349ECC6C613A}" presName="rect1" presStyleLbl="bgShp" presStyleIdx="2" presStyleCnt="6" custLinFactNeighborY="-88"/>
      <dgm:spPr>
        <a:blipFill rotWithShape="1">
          <a:blip xmlns:r="http://schemas.openxmlformats.org/officeDocument/2006/relationships" r:embed="rId3"/>
          <a:srcRect/>
          <a:stretch>
            <a:fillRect l="-23000" r="-23000"/>
          </a:stretch>
        </a:blipFill>
      </dgm:spPr>
    </dgm:pt>
    <dgm:pt modelId="{D445B408-73A6-476D-B6D3-6B3EDA768BB9}" type="pres">
      <dgm:prSet presAssocID="{C3D4E576-38FF-40F0-BFC6-349ECC6C613A}" presName="rect2" presStyleLbl="trBgShp" presStyleIdx="2" presStyleCnt="6">
        <dgm:presLayoutVars>
          <dgm:bulletEnabled val="1"/>
        </dgm:presLayoutVars>
      </dgm:prSet>
      <dgm:spPr/>
    </dgm:pt>
    <dgm:pt modelId="{0A257DC5-0C0C-4A56-8B68-F922D902D5D9}" type="pres">
      <dgm:prSet presAssocID="{16E42D16-B3EA-4791-A0D3-F9EDEF3BD520}" presName="sibTrans" presStyleCnt="0"/>
      <dgm:spPr/>
    </dgm:pt>
    <dgm:pt modelId="{973B10F2-5C63-4055-B027-1060D6847B2E}" type="pres">
      <dgm:prSet presAssocID="{B97AC30A-3CE1-4041-82FE-6252ECE938F4}" presName="composite" presStyleCnt="0"/>
      <dgm:spPr/>
    </dgm:pt>
    <dgm:pt modelId="{CF036C76-4221-4629-88AA-85987DBCA444}" type="pres">
      <dgm:prSet presAssocID="{B97AC30A-3CE1-4041-82FE-6252ECE938F4}" presName="rect1" presStyleLbl="bgShp" presStyleIdx="3" presStyleCnt="6"/>
      <dgm:spPr>
        <a:blipFill rotWithShape="1">
          <a:blip xmlns:r="http://schemas.openxmlformats.org/officeDocument/2006/relationships" r:embed="rId4"/>
          <a:srcRect/>
          <a:stretch>
            <a:fillRect t="-1000" b="-1000"/>
          </a:stretch>
        </a:blipFill>
      </dgm:spPr>
    </dgm:pt>
    <dgm:pt modelId="{A5E06E04-72A6-4DC9-9DCE-D90EC9033823}" type="pres">
      <dgm:prSet presAssocID="{B97AC30A-3CE1-4041-82FE-6252ECE938F4}" presName="rect2" presStyleLbl="trBgShp" presStyleIdx="3" presStyleCnt="6">
        <dgm:presLayoutVars>
          <dgm:bulletEnabled val="1"/>
        </dgm:presLayoutVars>
      </dgm:prSet>
      <dgm:spPr/>
    </dgm:pt>
    <dgm:pt modelId="{446A547E-3919-4EBE-A931-4692CE5AB9DB}" type="pres">
      <dgm:prSet presAssocID="{9E273D3C-6042-4A8D-B8C8-B57EB3CF2C2E}" presName="sibTrans" presStyleCnt="0"/>
      <dgm:spPr/>
    </dgm:pt>
    <dgm:pt modelId="{C369C56F-7C1B-4859-8120-138E93E4EECC}" type="pres">
      <dgm:prSet presAssocID="{D478C3B1-6988-4E90-B431-DC5CC99FB17B}" presName="composite" presStyleCnt="0"/>
      <dgm:spPr/>
    </dgm:pt>
    <dgm:pt modelId="{9FF3A907-114B-4FC7-B436-6B3BDF5EC0A4}" type="pres">
      <dgm:prSet presAssocID="{D478C3B1-6988-4E90-B431-DC5CC99FB17B}" presName="rect1" presStyleLbl="bgShp"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1000" r="-11000"/>
          </a:stretch>
        </a:blipFill>
      </dgm:spPr>
    </dgm:pt>
    <dgm:pt modelId="{638D7318-5589-4C02-BDB8-68C662D854C3}" type="pres">
      <dgm:prSet presAssocID="{D478C3B1-6988-4E90-B431-DC5CC99FB17B}" presName="rect2" presStyleLbl="trBgShp" presStyleIdx="4" presStyleCnt="6">
        <dgm:presLayoutVars>
          <dgm:bulletEnabled val="1"/>
        </dgm:presLayoutVars>
      </dgm:prSet>
      <dgm:spPr/>
    </dgm:pt>
    <dgm:pt modelId="{D7A9EE1C-56FF-4AF7-BE83-76C94F704B03}" type="pres">
      <dgm:prSet presAssocID="{E782CB78-4B52-40CD-AC48-FA0FA1CB7BE0}" presName="sibTrans" presStyleCnt="0"/>
      <dgm:spPr/>
    </dgm:pt>
    <dgm:pt modelId="{22AE9093-E751-4B70-831F-7C5DE48AB3AD}" type="pres">
      <dgm:prSet presAssocID="{6824A6A3-B226-4A38-8826-1B581E4A62FA}" presName="composite" presStyleCnt="0"/>
      <dgm:spPr/>
    </dgm:pt>
    <dgm:pt modelId="{1FD8A633-78B0-478B-9157-45B82366C901}" type="pres">
      <dgm:prSet presAssocID="{6824A6A3-B226-4A38-8826-1B581E4A62FA}" presName="rect1" presStyleLbl="bgShp" presStyleIdx="5" presStyleCnt="6"/>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t="-5000" b="-5000"/>
          </a:stretch>
        </a:blipFill>
      </dgm:spPr>
    </dgm:pt>
    <dgm:pt modelId="{EF9775CF-7079-4CFC-AA65-98EA5AE60C16}" type="pres">
      <dgm:prSet presAssocID="{6824A6A3-B226-4A38-8826-1B581E4A62FA}" presName="rect2" presStyleLbl="trBgShp" presStyleIdx="5" presStyleCnt="6">
        <dgm:presLayoutVars>
          <dgm:bulletEnabled val="1"/>
        </dgm:presLayoutVars>
      </dgm:prSet>
      <dgm:spPr/>
    </dgm:pt>
  </dgm:ptLst>
  <dgm:cxnLst>
    <dgm:cxn modelId="{AA086B00-2B67-49FC-8E97-C761C7DF5424}" srcId="{596DF1DA-8A85-4EB7-9948-D6F588BEEC41}" destId="{6824A6A3-B226-4A38-8826-1B581E4A62FA}" srcOrd="5" destOrd="0" parTransId="{AE1224FA-CF30-41BE-94A5-D9CF8F96AF3C}" sibTransId="{7FE41A78-426D-41B9-9B50-19CCA6A14E41}"/>
    <dgm:cxn modelId="{D2E1280F-7611-5A4E-A425-5D84E83E313C}" type="presOf" srcId="{27FB88BC-24F5-48CD-BBAB-A141DE847677}" destId="{B5E7827B-7FA0-4FF1-8490-7861997E5A21}" srcOrd="0" destOrd="0" presId="urn:microsoft.com/office/officeart/2008/layout/BendingPictureSemiTransparentText"/>
    <dgm:cxn modelId="{BA2A8222-48C3-4E34-814E-37DCE5415FC0}" srcId="{596DF1DA-8A85-4EB7-9948-D6F588BEEC41}" destId="{48835025-6D77-4350-83F7-60FDDCF29B66}" srcOrd="1" destOrd="0" parTransId="{ED2C4C66-7662-4F19-98CA-BDE90CF1299E}" sibTransId="{C9D8ECEC-B706-4FBE-876F-63B67B31ED5C}"/>
    <dgm:cxn modelId="{EE473D27-D62F-0A44-AD81-CCB62D986BE0}" type="presOf" srcId="{C3D4E576-38FF-40F0-BFC6-349ECC6C613A}" destId="{D445B408-73A6-476D-B6D3-6B3EDA768BB9}" srcOrd="0" destOrd="0" presId="urn:microsoft.com/office/officeart/2008/layout/BendingPictureSemiTransparentText"/>
    <dgm:cxn modelId="{71868D5B-E05B-AA49-B283-CC37BC16A915}" type="presOf" srcId="{48835025-6D77-4350-83F7-60FDDCF29B66}" destId="{3DA7443C-CFC4-437C-AF01-F111A8BCB588}" srcOrd="0" destOrd="0" presId="urn:microsoft.com/office/officeart/2008/layout/BendingPictureSemiTransparentText"/>
    <dgm:cxn modelId="{C3A1A26B-5DEC-40F4-B5AD-9235C19A3226}" srcId="{596DF1DA-8A85-4EB7-9948-D6F588BEEC41}" destId="{27FB88BC-24F5-48CD-BBAB-A141DE847677}" srcOrd="0" destOrd="0" parTransId="{B7A0A94E-4E74-42E0-A99B-DFF5A1F13A6B}" sibTransId="{D0ECDA26-8879-4E3A-A00F-FE4A04346781}"/>
    <dgm:cxn modelId="{5087CA86-7CEB-2440-B54C-EF8A99C635E3}" type="presOf" srcId="{D478C3B1-6988-4E90-B431-DC5CC99FB17B}" destId="{638D7318-5589-4C02-BDB8-68C662D854C3}" srcOrd="0" destOrd="0" presId="urn:microsoft.com/office/officeart/2008/layout/BendingPictureSemiTransparentText"/>
    <dgm:cxn modelId="{7C2B3B96-203F-449F-B403-475DEAA25E39}" srcId="{596DF1DA-8A85-4EB7-9948-D6F588BEEC41}" destId="{B97AC30A-3CE1-4041-82FE-6252ECE938F4}" srcOrd="3" destOrd="0" parTransId="{ECDF38E7-A372-44B3-9A2F-CBC25FADFA49}" sibTransId="{9E273D3C-6042-4A8D-B8C8-B57EB3CF2C2E}"/>
    <dgm:cxn modelId="{B77235A0-BCEF-40C4-80E0-4B50C8A04A1E}" srcId="{596DF1DA-8A85-4EB7-9948-D6F588BEEC41}" destId="{D478C3B1-6988-4E90-B431-DC5CC99FB17B}" srcOrd="4" destOrd="0" parTransId="{ECE33168-5426-4DE4-BD1E-43887421CDFE}" sibTransId="{E782CB78-4B52-40CD-AC48-FA0FA1CB7BE0}"/>
    <dgm:cxn modelId="{4ABB8EB1-6C88-6044-B4F5-E29D8CAB6AA9}" type="presOf" srcId="{B97AC30A-3CE1-4041-82FE-6252ECE938F4}" destId="{A5E06E04-72A6-4DC9-9DCE-D90EC9033823}" srcOrd="0" destOrd="0" presId="urn:microsoft.com/office/officeart/2008/layout/BendingPictureSemiTransparentText"/>
    <dgm:cxn modelId="{D173BEC8-149E-4313-A2E1-E2047B12CC5F}" srcId="{596DF1DA-8A85-4EB7-9948-D6F588BEEC41}" destId="{C3D4E576-38FF-40F0-BFC6-349ECC6C613A}" srcOrd="2" destOrd="0" parTransId="{7F64C889-F8F2-4714-9BC0-67BE7A37832E}" sibTransId="{16E42D16-B3EA-4791-A0D3-F9EDEF3BD520}"/>
    <dgm:cxn modelId="{54DE68E0-6B16-9D44-9BD9-9F33010C074B}" type="presOf" srcId="{6824A6A3-B226-4A38-8826-1B581E4A62FA}" destId="{EF9775CF-7079-4CFC-AA65-98EA5AE60C16}" srcOrd="0" destOrd="0" presId="urn:microsoft.com/office/officeart/2008/layout/BendingPictureSemiTransparentText"/>
    <dgm:cxn modelId="{9234E8FC-FCD3-2040-B821-A732BFCD69CA}" type="presOf" srcId="{596DF1DA-8A85-4EB7-9948-D6F588BEEC41}" destId="{E569AE2F-53D9-4F0C-9A01-9E361411DB09}" srcOrd="0" destOrd="0" presId="urn:microsoft.com/office/officeart/2008/layout/BendingPictureSemiTransparentText"/>
    <dgm:cxn modelId="{C2458445-AC8E-DD4E-9351-ECE7C7B81C26}" type="presParOf" srcId="{E569AE2F-53D9-4F0C-9A01-9E361411DB09}" destId="{6731CE3C-F6C8-4092-A5B4-55DC74E9BADB}" srcOrd="0" destOrd="0" presId="urn:microsoft.com/office/officeart/2008/layout/BendingPictureSemiTransparentText"/>
    <dgm:cxn modelId="{0AEB001C-CEE5-C446-860D-19BA51B931F7}" type="presParOf" srcId="{6731CE3C-F6C8-4092-A5B4-55DC74E9BADB}" destId="{611EA523-6AC9-45F1-8746-93A25E21227C}" srcOrd="0" destOrd="0" presId="urn:microsoft.com/office/officeart/2008/layout/BendingPictureSemiTransparentText"/>
    <dgm:cxn modelId="{3C01ED9C-453E-6C49-B020-833016D15F7B}" type="presParOf" srcId="{6731CE3C-F6C8-4092-A5B4-55DC74E9BADB}" destId="{B5E7827B-7FA0-4FF1-8490-7861997E5A21}" srcOrd="1" destOrd="0" presId="urn:microsoft.com/office/officeart/2008/layout/BendingPictureSemiTransparentText"/>
    <dgm:cxn modelId="{98C0F0A1-8350-8642-803A-3A1F763A45FB}" type="presParOf" srcId="{E569AE2F-53D9-4F0C-9A01-9E361411DB09}" destId="{C1CF1043-FA88-4EA9-887E-7740FE39D282}" srcOrd="1" destOrd="0" presId="urn:microsoft.com/office/officeart/2008/layout/BendingPictureSemiTransparentText"/>
    <dgm:cxn modelId="{22324B3D-5363-5641-A567-5A2A6344F88D}" type="presParOf" srcId="{E569AE2F-53D9-4F0C-9A01-9E361411DB09}" destId="{56C88BF9-1936-4D0E-854D-28A36343A11C}" srcOrd="2" destOrd="0" presId="urn:microsoft.com/office/officeart/2008/layout/BendingPictureSemiTransparentText"/>
    <dgm:cxn modelId="{3450E038-438F-CE45-B565-E9DAFAC70BAF}" type="presParOf" srcId="{56C88BF9-1936-4D0E-854D-28A36343A11C}" destId="{1180979D-3DE6-4168-87D5-DFB38FD55D16}" srcOrd="0" destOrd="0" presId="urn:microsoft.com/office/officeart/2008/layout/BendingPictureSemiTransparentText"/>
    <dgm:cxn modelId="{70C6E79E-3010-AD45-AB51-A9D6F1AF846D}" type="presParOf" srcId="{56C88BF9-1936-4D0E-854D-28A36343A11C}" destId="{3DA7443C-CFC4-437C-AF01-F111A8BCB588}" srcOrd="1" destOrd="0" presId="urn:microsoft.com/office/officeart/2008/layout/BendingPictureSemiTransparentText"/>
    <dgm:cxn modelId="{B9DD9FC1-D7EE-1B40-83AE-12AD0B0971FD}" type="presParOf" srcId="{E569AE2F-53D9-4F0C-9A01-9E361411DB09}" destId="{C465BFB3-6E9E-4A82-B41C-F40B7C2612F1}" srcOrd="3" destOrd="0" presId="urn:microsoft.com/office/officeart/2008/layout/BendingPictureSemiTransparentText"/>
    <dgm:cxn modelId="{7B0D82DE-304C-F546-BCD5-4A88A9653B19}" type="presParOf" srcId="{E569AE2F-53D9-4F0C-9A01-9E361411DB09}" destId="{9D5F95D9-A0D1-4870-99FC-5155B13A26C2}" srcOrd="4" destOrd="0" presId="urn:microsoft.com/office/officeart/2008/layout/BendingPictureSemiTransparentText"/>
    <dgm:cxn modelId="{6A514C8E-D677-7049-9E66-2F76839293A4}" type="presParOf" srcId="{9D5F95D9-A0D1-4870-99FC-5155B13A26C2}" destId="{A042ACC2-1315-4A7B-8652-9D777A6E3FDB}" srcOrd="0" destOrd="0" presId="urn:microsoft.com/office/officeart/2008/layout/BendingPictureSemiTransparentText"/>
    <dgm:cxn modelId="{859E4F1C-AF67-254A-B71D-C053D5E8FED6}" type="presParOf" srcId="{9D5F95D9-A0D1-4870-99FC-5155B13A26C2}" destId="{D445B408-73A6-476D-B6D3-6B3EDA768BB9}" srcOrd="1" destOrd="0" presId="urn:microsoft.com/office/officeart/2008/layout/BendingPictureSemiTransparentText"/>
    <dgm:cxn modelId="{5DFFB2B0-E106-F740-A843-6F7862795573}" type="presParOf" srcId="{E569AE2F-53D9-4F0C-9A01-9E361411DB09}" destId="{0A257DC5-0C0C-4A56-8B68-F922D902D5D9}" srcOrd="5" destOrd="0" presId="urn:microsoft.com/office/officeart/2008/layout/BendingPictureSemiTransparentText"/>
    <dgm:cxn modelId="{FFFA11A4-405F-2340-8E77-DF987B94A950}" type="presParOf" srcId="{E569AE2F-53D9-4F0C-9A01-9E361411DB09}" destId="{973B10F2-5C63-4055-B027-1060D6847B2E}" srcOrd="6" destOrd="0" presId="urn:microsoft.com/office/officeart/2008/layout/BendingPictureSemiTransparentText"/>
    <dgm:cxn modelId="{1F4DA604-1663-2745-B80B-5F4DD7D431A8}" type="presParOf" srcId="{973B10F2-5C63-4055-B027-1060D6847B2E}" destId="{CF036C76-4221-4629-88AA-85987DBCA444}" srcOrd="0" destOrd="0" presId="urn:microsoft.com/office/officeart/2008/layout/BendingPictureSemiTransparentText"/>
    <dgm:cxn modelId="{C85F1F51-B4DC-154C-80FB-5ACF97ABB093}" type="presParOf" srcId="{973B10F2-5C63-4055-B027-1060D6847B2E}" destId="{A5E06E04-72A6-4DC9-9DCE-D90EC9033823}" srcOrd="1" destOrd="0" presId="urn:microsoft.com/office/officeart/2008/layout/BendingPictureSemiTransparentText"/>
    <dgm:cxn modelId="{8A7DCF9D-A7C5-4143-9EE4-6FFA4D3319D0}" type="presParOf" srcId="{E569AE2F-53D9-4F0C-9A01-9E361411DB09}" destId="{446A547E-3919-4EBE-A931-4692CE5AB9DB}" srcOrd="7" destOrd="0" presId="urn:microsoft.com/office/officeart/2008/layout/BendingPictureSemiTransparentText"/>
    <dgm:cxn modelId="{04DCB6E0-DAAA-F341-AB8A-5FFD64DAAF43}" type="presParOf" srcId="{E569AE2F-53D9-4F0C-9A01-9E361411DB09}" destId="{C369C56F-7C1B-4859-8120-138E93E4EECC}" srcOrd="8" destOrd="0" presId="urn:microsoft.com/office/officeart/2008/layout/BendingPictureSemiTransparentText"/>
    <dgm:cxn modelId="{50E5A21C-1FB5-7E44-B525-DBADA228D969}" type="presParOf" srcId="{C369C56F-7C1B-4859-8120-138E93E4EECC}" destId="{9FF3A907-114B-4FC7-B436-6B3BDF5EC0A4}" srcOrd="0" destOrd="0" presId="urn:microsoft.com/office/officeart/2008/layout/BendingPictureSemiTransparentText"/>
    <dgm:cxn modelId="{0E3FCF33-8585-8F44-8A2E-487412C02764}" type="presParOf" srcId="{C369C56F-7C1B-4859-8120-138E93E4EECC}" destId="{638D7318-5589-4C02-BDB8-68C662D854C3}" srcOrd="1" destOrd="0" presId="urn:microsoft.com/office/officeart/2008/layout/BendingPictureSemiTransparentText"/>
    <dgm:cxn modelId="{7F1CCF92-3955-C942-967F-C82D25540CC5}" type="presParOf" srcId="{E569AE2F-53D9-4F0C-9A01-9E361411DB09}" destId="{D7A9EE1C-56FF-4AF7-BE83-76C94F704B03}" srcOrd="9" destOrd="0" presId="urn:microsoft.com/office/officeart/2008/layout/BendingPictureSemiTransparentText"/>
    <dgm:cxn modelId="{B4F58888-4335-4543-A493-AFAC1F0DFD39}" type="presParOf" srcId="{E569AE2F-53D9-4F0C-9A01-9E361411DB09}" destId="{22AE9093-E751-4B70-831F-7C5DE48AB3AD}" srcOrd="10" destOrd="0" presId="urn:microsoft.com/office/officeart/2008/layout/BendingPictureSemiTransparentText"/>
    <dgm:cxn modelId="{844194D1-FFD9-FE4C-A2C9-DF72860CFF86}" type="presParOf" srcId="{22AE9093-E751-4B70-831F-7C5DE48AB3AD}" destId="{1FD8A633-78B0-478B-9157-45B82366C901}" srcOrd="0" destOrd="0" presId="urn:microsoft.com/office/officeart/2008/layout/BendingPictureSemiTransparentText"/>
    <dgm:cxn modelId="{D30E43C6-6143-A94A-8319-D548ADBF944C}" type="presParOf" srcId="{22AE9093-E751-4B70-831F-7C5DE48AB3AD}" destId="{EF9775CF-7079-4CFC-AA65-98EA5AE60C16}" srcOrd="1" destOrd="0" presId="urn:microsoft.com/office/officeart/2008/layout/BendingPictureSemiTransparentTex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EA523-6AC9-45F1-8746-93A25E21227C}">
      <dsp:nvSpPr>
        <dsp:cNvPr id="0" name=""/>
        <dsp:cNvSpPr/>
      </dsp:nvSpPr>
      <dsp:spPr>
        <a:xfrm>
          <a:off x="4107" y="284461"/>
          <a:ext cx="1347165" cy="115468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2000" b="-32000"/>
          </a:stretch>
        </a:blipFill>
        <a:ln>
          <a:noFill/>
        </a:ln>
        <a:effectLst/>
      </dsp:spPr>
      <dsp:style>
        <a:lnRef idx="0">
          <a:scrgbClr r="0" g="0" b="0"/>
        </a:lnRef>
        <a:fillRef idx="1">
          <a:scrgbClr r="0" g="0" b="0"/>
        </a:fillRef>
        <a:effectRef idx="0">
          <a:scrgbClr r="0" g="0" b="0"/>
        </a:effectRef>
        <a:fontRef idx="minor"/>
      </dsp:style>
    </dsp:sp>
    <dsp:sp modelId="{B5E7827B-7FA0-4FF1-8490-7861997E5A21}">
      <dsp:nvSpPr>
        <dsp:cNvPr id="0" name=""/>
        <dsp:cNvSpPr/>
      </dsp:nvSpPr>
      <dsp:spPr>
        <a:xfrm>
          <a:off x="4107" y="1092738"/>
          <a:ext cx="1347165" cy="277123"/>
        </a:xfrm>
        <a:prstGeom prst="rect">
          <a:avLst/>
        </a:prstGeom>
        <a:noFill/>
        <a:ln>
          <a:noFill/>
        </a:ln>
        <a:effectLst>
          <a:glow>
            <a:schemeClr val="accent1">
              <a:alpha val="99000"/>
            </a:schemeClr>
          </a:glow>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 </a:t>
          </a:r>
        </a:p>
      </dsp:txBody>
      <dsp:txXfrm>
        <a:off x="4107" y="1092738"/>
        <a:ext cx="1347165" cy="277123"/>
      </dsp:txXfrm>
    </dsp:sp>
    <dsp:sp modelId="{1180979D-3DE6-4168-87D5-DFB38FD55D16}">
      <dsp:nvSpPr>
        <dsp:cNvPr id="0" name=""/>
        <dsp:cNvSpPr/>
      </dsp:nvSpPr>
      <dsp:spPr>
        <a:xfrm>
          <a:off x="1488679" y="284461"/>
          <a:ext cx="1347165" cy="1154680"/>
        </a:xfrm>
        <a:prstGeom prst="rect">
          <a:avLst/>
        </a:prstGeom>
        <a:blipFill rotWithShape="1">
          <a:blip xmlns:r="http://schemas.openxmlformats.org/officeDocument/2006/relationships" r:embed="rId2"/>
          <a:srcRect/>
          <a:stretch>
            <a:fillRect t="-1000" b="-1000"/>
          </a:stretch>
        </a:blipFill>
        <a:ln>
          <a:noFill/>
        </a:ln>
        <a:effectLst/>
      </dsp:spPr>
      <dsp:style>
        <a:lnRef idx="0">
          <a:scrgbClr r="0" g="0" b="0"/>
        </a:lnRef>
        <a:fillRef idx="1">
          <a:scrgbClr r="0" g="0" b="0"/>
        </a:fillRef>
        <a:effectRef idx="0">
          <a:scrgbClr r="0" g="0" b="0"/>
        </a:effectRef>
        <a:fontRef idx="minor"/>
      </dsp:style>
    </dsp:sp>
    <dsp:sp modelId="{3DA7443C-CFC4-437C-AF01-F111A8BCB588}">
      <dsp:nvSpPr>
        <dsp:cNvPr id="0" name=""/>
        <dsp:cNvSpPr/>
      </dsp:nvSpPr>
      <dsp:spPr>
        <a:xfrm>
          <a:off x="1488679" y="1092738"/>
          <a:ext cx="1347165" cy="27712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88679" y="1092738"/>
        <a:ext cx="1347165" cy="277123"/>
      </dsp:txXfrm>
    </dsp:sp>
    <dsp:sp modelId="{A042ACC2-1315-4A7B-8652-9D777A6E3FDB}">
      <dsp:nvSpPr>
        <dsp:cNvPr id="0" name=""/>
        <dsp:cNvSpPr/>
      </dsp:nvSpPr>
      <dsp:spPr>
        <a:xfrm>
          <a:off x="2973251" y="283445"/>
          <a:ext cx="1347165" cy="1154680"/>
        </a:xfrm>
        <a:prstGeom prst="rect">
          <a:avLst/>
        </a:prstGeom>
        <a:blipFill rotWithShape="1">
          <a:blip xmlns:r="http://schemas.openxmlformats.org/officeDocument/2006/relationships" r:embed="rId3"/>
          <a:srcRect/>
          <a:stretch>
            <a:fillRect l="-23000" r="-23000"/>
          </a:stretch>
        </a:blipFill>
        <a:ln>
          <a:noFill/>
        </a:ln>
        <a:effectLst/>
      </dsp:spPr>
      <dsp:style>
        <a:lnRef idx="0">
          <a:scrgbClr r="0" g="0" b="0"/>
        </a:lnRef>
        <a:fillRef idx="1">
          <a:scrgbClr r="0" g="0" b="0"/>
        </a:fillRef>
        <a:effectRef idx="0">
          <a:scrgbClr r="0" g="0" b="0"/>
        </a:effectRef>
        <a:fontRef idx="minor"/>
      </dsp:style>
    </dsp:sp>
    <dsp:sp modelId="{D445B408-73A6-476D-B6D3-6B3EDA768BB9}">
      <dsp:nvSpPr>
        <dsp:cNvPr id="0" name=""/>
        <dsp:cNvSpPr/>
      </dsp:nvSpPr>
      <dsp:spPr>
        <a:xfrm>
          <a:off x="2973251" y="1092738"/>
          <a:ext cx="1347165" cy="27712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73251" y="1092738"/>
        <a:ext cx="1347165" cy="277123"/>
      </dsp:txXfrm>
    </dsp:sp>
    <dsp:sp modelId="{CF036C76-4221-4629-88AA-85987DBCA444}">
      <dsp:nvSpPr>
        <dsp:cNvPr id="0" name=""/>
        <dsp:cNvSpPr/>
      </dsp:nvSpPr>
      <dsp:spPr>
        <a:xfrm>
          <a:off x="4457823" y="284461"/>
          <a:ext cx="1347165" cy="1154680"/>
        </a:xfrm>
        <a:prstGeom prst="rect">
          <a:avLst/>
        </a:prstGeom>
        <a:blipFill rotWithShape="1">
          <a:blip xmlns:r="http://schemas.openxmlformats.org/officeDocument/2006/relationships" r:embed="rId4"/>
          <a:srcRect/>
          <a:stretch>
            <a:fillRect t="-1000" b="-1000"/>
          </a:stretch>
        </a:blipFill>
        <a:ln>
          <a:noFill/>
        </a:ln>
        <a:effectLst/>
      </dsp:spPr>
      <dsp:style>
        <a:lnRef idx="0">
          <a:scrgbClr r="0" g="0" b="0"/>
        </a:lnRef>
        <a:fillRef idx="1">
          <a:scrgbClr r="0" g="0" b="0"/>
        </a:fillRef>
        <a:effectRef idx="0">
          <a:scrgbClr r="0" g="0" b="0"/>
        </a:effectRef>
        <a:fontRef idx="minor"/>
      </dsp:style>
    </dsp:sp>
    <dsp:sp modelId="{A5E06E04-72A6-4DC9-9DCE-D90EC9033823}">
      <dsp:nvSpPr>
        <dsp:cNvPr id="0" name=""/>
        <dsp:cNvSpPr/>
      </dsp:nvSpPr>
      <dsp:spPr>
        <a:xfrm>
          <a:off x="4457823" y="1092738"/>
          <a:ext cx="1347165" cy="27712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457823" y="1092738"/>
        <a:ext cx="1347165" cy="277123"/>
      </dsp:txXfrm>
    </dsp:sp>
    <dsp:sp modelId="{9FF3A907-114B-4FC7-B436-6B3BDF5EC0A4}">
      <dsp:nvSpPr>
        <dsp:cNvPr id="0" name=""/>
        <dsp:cNvSpPr/>
      </dsp:nvSpPr>
      <dsp:spPr>
        <a:xfrm>
          <a:off x="5942395" y="284461"/>
          <a:ext cx="1347165" cy="1154680"/>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1000" r="-11000"/>
          </a:stretch>
        </a:blipFill>
        <a:ln>
          <a:noFill/>
        </a:ln>
        <a:effectLst/>
      </dsp:spPr>
      <dsp:style>
        <a:lnRef idx="0">
          <a:scrgbClr r="0" g="0" b="0"/>
        </a:lnRef>
        <a:fillRef idx="1">
          <a:scrgbClr r="0" g="0" b="0"/>
        </a:fillRef>
        <a:effectRef idx="0">
          <a:scrgbClr r="0" g="0" b="0"/>
        </a:effectRef>
        <a:fontRef idx="minor"/>
      </dsp:style>
    </dsp:sp>
    <dsp:sp modelId="{638D7318-5589-4C02-BDB8-68C662D854C3}">
      <dsp:nvSpPr>
        <dsp:cNvPr id="0" name=""/>
        <dsp:cNvSpPr/>
      </dsp:nvSpPr>
      <dsp:spPr>
        <a:xfrm>
          <a:off x="5942395" y="1092738"/>
          <a:ext cx="1347165" cy="27712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42395" y="1092738"/>
        <a:ext cx="1347165" cy="277123"/>
      </dsp:txXfrm>
    </dsp:sp>
    <dsp:sp modelId="{1FD8A633-78B0-478B-9157-45B82366C901}">
      <dsp:nvSpPr>
        <dsp:cNvPr id="0" name=""/>
        <dsp:cNvSpPr/>
      </dsp:nvSpPr>
      <dsp:spPr>
        <a:xfrm>
          <a:off x="7426967" y="284461"/>
          <a:ext cx="1347165" cy="1154680"/>
        </a:xfrm>
        <a:prstGeom prst="rect">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t="-5000" b="-5000"/>
          </a:stretch>
        </a:blipFill>
        <a:ln>
          <a:noFill/>
        </a:ln>
        <a:effectLst/>
      </dsp:spPr>
      <dsp:style>
        <a:lnRef idx="0">
          <a:scrgbClr r="0" g="0" b="0"/>
        </a:lnRef>
        <a:fillRef idx="1">
          <a:scrgbClr r="0" g="0" b="0"/>
        </a:fillRef>
        <a:effectRef idx="0">
          <a:scrgbClr r="0" g="0" b="0"/>
        </a:effectRef>
        <a:fontRef idx="minor"/>
      </dsp:style>
    </dsp:sp>
    <dsp:sp modelId="{EF9775CF-7079-4CFC-AA65-98EA5AE60C16}">
      <dsp:nvSpPr>
        <dsp:cNvPr id="0" name=""/>
        <dsp:cNvSpPr/>
      </dsp:nvSpPr>
      <dsp:spPr>
        <a:xfrm>
          <a:off x="7426967" y="1092738"/>
          <a:ext cx="1347165" cy="27712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26967" y="1092738"/>
        <a:ext cx="1347165" cy="27712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314BCA-26AA-4BE1-AD8A-50EC3E159908}" type="datetimeFigureOut">
              <a:rPr lang="it-IT" smtClean="0"/>
              <a:pPr/>
              <a:t>30/04/2025</a:t>
            </a:fld>
            <a:endParaRPr lang="it-IT"/>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67E572-AD48-46F8-84E6-2D7CC856FCAB}" type="slidenum">
              <a:rPr lang="it-IT" smtClean="0"/>
              <a:pPr/>
              <a:t>‹N›</a:t>
            </a:fld>
            <a:endParaRPr lang="it-IT"/>
          </a:p>
        </p:txBody>
      </p:sp>
    </p:spTree>
    <p:extLst>
      <p:ext uri="{BB962C8B-B14F-4D97-AF65-F5344CB8AC3E}">
        <p14:creationId xmlns:p14="http://schemas.microsoft.com/office/powerpoint/2010/main" val="212838883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1CF54B-E59C-4A60-838B-B3D5EAF12C46}" type="datetimeFigureOut">
              <a:rPr lang="it-IT" smtClean="0"/>
              <a:pPr/>
              <a:t>30/04/2025</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4D07DD-F8C4-4EB9-85AD-A0CE8D342CE7}" type="slidenum">
              <a:rPr lang="it-IT" smtClean="0"/>
              <a:pPr/>
              <a:t>‹N›</a:t>
            </a:fld>
            <a:endParaRPr lang="it-IT"/>
          </a:p>
        </p:txBody>
      </p:sp>
    </p:spTree>
    <p:extLst>
      <p:ext uri="{BB962C8B-B14F-4D97-AF65-F5344CB8AC3E}">
        <p14:creationId xmlns:p14="http://schemas.microsoft.com/office/powerpoint/2010/main" val="37122465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a:t>
            </a:fld>
            <a:endParaRPr lang="it-IT"/>
          </a:p>
        </p:txBody>
      </p:sp>
    </p:spTree>
    <p:extLst>
      <p:ext uri="{BB962C8B-B14F-4D97-AF65-F5344CB8AC3E}">
        <p14:creationId xmlns:p14="http://schemas.microsoft.com/office/powerpoint/2010/main" val="228179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103</a:t>
            </a:fld>
            <a:endParaRPr lang="it-IT"/>
          </a:p>
        </p:txBody>
      </p:sp>
    </p:spTree>
    <p:extLst>
      <p:ext uri="{BB962C8B-B14F-4D97-AF65-F5344CB8AC3E}">
        <p14:creationId xmlns:p14="http://schemas.microsoft.com/office/powerpoint/2010/main" val="202807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104</a:t>
            </a:fld>
            <a:endParaRPr lang="it-IT"/>
          </a:p>
        </p:txBody>
      </p:sp>
    </p:spTree>
    <p:extLst>
      <p:ext uri="{BB962C8B-B14F-4D97-AF65-F5344CB8AC3E}">
        <p14:creationId xmlns:p14="http://schemas.microsoft.com/office/powerpoint/2010/main" val="159988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105</a:t>
            </a:fld>
            <a:endParaRPr lang="it-IT"/>
          </a:p>
        </p:txBody>
      </p:sp>
    </p:spTree>
    <p:extLst>
      <p:ext uri="{BB962C8B-B14F-4D97-AF65-F5344CB8AC3E}">
        <p14:creationId xmlns:p14="http://schemas.microsoft.com/office/powerpoint/2010/main" val="2687462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106</a:t>
            </a:fld>
            <a:endParaRPr lang="it-IT"/>
          </a:p>
        </p:txBody>
      </p:sp>
    </p:spTree>
    <p:extLst>
      <p:ext uri="{BB962C8B-B14F-4D97-AF65-F5344CB8AC3E}">
        <p14:creationId xmlns:p14="http://schemas.microsoft.com/office/powerpoint/2010/main" val="1022281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107</a:t>
            </a:fld>
            <a:endParaRPr lang="it-IT"/>
          </a:p>
        </p:txBody>
      </p:sp>
    </p:spTree>
    <p:extLst>
      <p:ext uri="{BB962C8B-B14F-4D97-AF65-F5344CB8AC3E}">
        <p14:creationId xmlns:p14="http://schemas.microsoft.com/office/powerpoint/2010/main" val="2109699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108</a:t>
            </a:fld>
            <a:endParaRPr lang="it-IT"/>
          </a:p>
        </p:txBody>
      </p:sp>
    </p:spTree>
    <p:extLst>
      <p:ext uri="{BB962C8B-B14F-4D97-AF65-F5344CB8AC3E}">
        <p14:creationId xmlns:p14="http://schemas.microsoft.com/office/powerpoint/2010/main" val="64479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109</a:t>
            </a:fld>
            <a:endParaRPr lang="it-IT"/>
          </a:p>
        </p:txBody>
      </p:sp>
    </p:spTree>
    <p:extLst>
      <p:ext uri="{BB962C8B-B14F-4D97-AF65-F5344CB8AC3E}">
        <p14:creationId xmlns:p14="http://schemas.microsoft.com/office/powerpoint/2010/main" val="2756927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110</a:t>
            </a:fld>
            <a:endParaRPr lang="it-IT"/>
          </a:p>
        </p:txBody>
      </p:sp>
    </p:spTree>
    <p:extLst>
      <p:ext uri="{BB962C8B-B14F-4D97-AF65-F5344CB8AC3E}">
        <p14:creationId xmlns:p14="http://schemas.microsoft.com/office/powerpoint/2010/main" val="1581364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111</a:t>
            </a:fld>
            <a:endParaRPr lang="it-IT"/>
          </a:p>
        </p:txBody>
      </p:sp>
    </p:spTree>
    <p:extLst>
      <p:ext uri="{BB962C8B-B14F-4D97-AF65-F5344CB8AC3E}">
        <p14:creationId xmlns:p14="http://schemas.microsoft.com/office/powerpoint/2010/main" val="3363526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112</a:t>
            </a:fld>
            <a:endParaRPr lang="it-IT"/>
          </a:p>
        </p:txBody>
      </p:sp>
    </p:spTree>
    <p:extLst>
      <p:ext uri="{BB962C8B-B14F-4D97-AF65-F5344CB8AC3E}">
        <p14:creationId xmlns:p14="http://schemas.microsoft.com/office/powerpoint/2010/main" val="915864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SourceSansPro-Regular"/>
              </a:rPr>
              <a:t>Download the setup program from our web page: www.hec.usace.army.mil.</a:t>
            </a:r>
          </a:p>
          <a:p>
            <a:pPr algn="l"/>
            <a:r>
              <a:rPr lang="en-US" sz="1800" b="0" i="0" u="none" strike="noStrike" baseline="0" dirty="0">
                <a:latin typeface="SourceSansPro-Regular"/>
              </a:rPr>
              <a:t>Place the setup program in a temporary directory and execute it from there.</a:t>
            </a:r>
          </a:p>
          <a:p>
            <a:pPr algn="l"/>
            <a:r>
              <a:rPr lang="en-US" sz="1800" b="0" i="0" u="none" strike="noStrike" baseline="0" dirty="0">
                <a:latin typeface="SourceSansPro-Regular"/>
              </a:rPr>
              <a:t>Follow the setup instructions on the screen.</a:t>
            </a:r>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a:t>
            </a:fld>
            <a:endParaRPr lang="it-IT"/>
          </a:p>
        </p:txBody>
      </p:sp>
    </p:spTree>
    <p:extLst>
      <p:ext uri="{BB962C8B-B14F-4D97-AF65-F5344CB8AC3E}">
        <p14:creationId xmlns:p14="http://schemas.microsoft.com/office/powerpoint/2010/main" val="826782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113</a:t>
            </a:fld>
            <a:endParaRPr lang="it-IT"/>
          </a:p>
        </p:txBody>
      </p:sp>
    </p:spTree>
    <p:extLst>
      <p:ext uri="{BB962C8B-B14F-4D97-AF65-F5344CB8AC3E}">
        <p14:creationId xmlns:p14="http://schemas.microsoft.com/office/powerpoint/2010/main" val="1437272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114</a:t>
            </a:fld>
            <a:endParaRPr lang="it-IT"/>
          </a:p>
        </p:txBody>
      </p:sp>
    </p:spTree>
    <p:extLst>
      <p:ext uri="{BB962C8B-B14F-4D97-AF65-F5344CB8AC3E}">
        <p14:creationId xmlns:p14="http://schemas.microsoft.com/office/powerpoint/2010/main" val="1520145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115</a:t>
            </a:fld>
            <a:endParaRPr lang="it-IT"/>
          </a:p>
        </p:txBody>
      </p:sp>
    </p:spTree>
    <p:extLst>
      <p:ext uri="{BB962C8B-B14F-4D97-AF65-F5344CB8AC3E}">
        <p14:creationId xmlns:p14="http://schemas.microsoft.com/office/powerpoint/2010/main" val="4105300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116</a:t>
            </a:fld>
            <a:endParaRPr lang="it-IT"/>
          </a:p>
        </p:txBody>
      </p:sp>
    </p:spTree>
    <p:extLst>
      <p:ext uri="{BB962C8B-B14F-4D97-AF65-F5344CB8AC3E}">
        <p14:creationId xmlns:p14="http://schemas.microsoft.com/office/powerpoint/2010/main" val="2498567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117</a:t>
            </a:fld>
            <a:endParaRPr lang="it-IT"/>
          </a:p>
        </p:txBody>
      </p:sp>
    </p:spTree>
    <p:extLst>
      <p:ext uri="{BB962C8B-B14F-4D97-AF65-F5344CB8AC3E}">
        <p14:creationId xmlns:p14="http://schemas.microsoft.com/office/powerpoint/2010/main" val="32142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118</a:t>
            </a:fld>
            <a:endParaRPr lang="it-IT"/>
          </a:p>
        </p:txBody>
      </p:sp>
    </p:spTree>
    <p:extLst>
      <p:ext uri="{BB962C8B-B14F-4D97-AF65-F5344CB8AC3E}">
        <p14:creationId xmlns:p14="http://schemas.microsoft.com/office/powerpoint/2010/main" val="2833755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119</a:t>
            </a:fld>
            <a:endParaRPr lang="it-IT"/>
          </a:p>
        </p:txBody>
      </p:sp>
    </p:spTree>
    <p:extLst>
      <p:ext uri="{BB962C8B-B14F-4D97-AF65-F5344CB8AC3E}">
        <p14:creationId xmlns:p14="http://schemas.microsoft.com/office/powerpoint/2010/main" val="4005384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120</a:t>
            </a:fld>
            <a:endParaRPr lang="it-IT"/>
          </a:p>
        </p:txBody>
      </p:sp>
    </p:spTree>
    <p:extLst>
      <p:ext uri="{BB962C8B-B14F-4D97-AF65-F5344CB8AC3E}">
        <p14:creationId xmlns:p14="http://schemas.microsoft.com/office/powerpoint/2010/main" val="2855121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121</a:t>
            </a:fld>
            <a:endParaRPr lang="it-IT"/>
          </a:p>
        </p:txBody>
      </p:sp>
    </p:spTree>
    <p:extLst>
      <p:ext uri="{BB962C8B-B14F-4D97-AF65-F5344CB8AC3E}">
        <p14:creationId xmlns:p14="http://schemas.microsoft.com/office/powerpoint/2010/main" val="3370275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122</a:t>
            </a:fld>
            <a:endParaRPr lang="it-IT"/>
          </a:p>
        </p:txBody>
      </p:sp>
    </p:spTree>
    <p:extLst>
      <p:ext uri="{BB962C8B-B14F-4D97-AF65-F5344CB8AC3E}">
        <p14:creationId xmlns:p14="http://schemas.microsoft.com/office/powerpoint/2010/main" val="404791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The user is required to enter boundary conditions at all of the external boundaries of the system, as well as any desired internal locations, and set the initial flow and storage area conditions at the beginning of the simulation</a:t>
            </a:r>
            <a:r>
              <a:rPr lang="en-US" sz="1400" b="0" i="0" u="none" strike="noStrike" baseline="0" dirty="0">
                <a:latin typeface="SourceSansPro-Regular"/>
              </a:rPr>
              <a:t>.</a:t>
            </a:r>
            <a:endParaRPr lang="it-IT" sz="1200" b="1" dirty="0">
              <a:cs typeface="Arial" charset="0"/>
            </a:endParaRPr>
          </a:p>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96</a:t>
            </a:fld>
            <a:endParaRPr lang="it-IT"/>
          </a:p>
        </p:txBody>
      </p:sp>
    </p:spTree>
    <p:extLst>
      <p:ext uri="{BB962C8B-B14F-4D97-AF65-F5344CB8AC3E}">
        <p14:creationId xmlns:p14="http://schemas.microsoft.com/office/powerpoint/2010/main" val="3736487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123</a:t>
            </a:fld>
            <a:endParaRPr lang="it-IT"/>
          </a:p>
        </p:txBody>
      </p:sp>
    </p:spTree>
    <p:extLst>
      <p:ext uri="{BB962C8B-B14F-4D97-AF65-F5344CB8AC3E}">
        <p14:creationId xmlns:p14="http://schemas.microsoft.com/office/powerpoint/2010/main" val="2246768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124</a:t>
            </a:fld>
            <a:endParaRPr lang="it-IT"/>
          </a:p>
        </p:txBody>
      </p:sp>
    </p:spTree>
    <p:extLst>
      <p:ext uri="{BB962C8B-B14F-4D97-AF65-F5344CB8AC3E}">
        <p14:creationId xmlns:p14="http://schemas.microsoft.com/office/powerpoint/2010/main" val="4090992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125</a:t>
            </a:fld>
            <a:endParaRPr lang="it-IT"/>
          </a:p>
        </p:txBody>
      </p:sp>
    </p:spTree>
    <p:extLst>
      <p:ext uri="{BB962C8B-B14F-4D97-AF65-F5344CB8AC3E}">
        <p14:creationId xmlns:p14="http://schemas.microsoft.com/office/powerpoint/2010/main" val="3996018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126</a:t>
            </a:fld>
            <a:endParaRPr lang="it-IT"/>
          </a:p>
        </p:txBody>
      </p:sp>
    </p:spTree>
    <p:extLst>
      <p:ext uri="{BB962C8B-B14F-4D97-AF65-F5344CB8AC3E}">
        <p14:creationId xmlns:p14="http://schemas.microsoft.com/office/powerpoint/2010/main" val="801452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127</a:t>
            </a:fld>
            <a:endParaRPr lang="it-IT"/>
          </a:p>
        </p:txBody>
      </p:sp>
    </p:spTree>
    <p:extLst>
      <p:ext uri="{BB962C8B-B14F-4D97-AF65-F5344CB8AC3E}">
        <p14:creationId xmlns:p14="http://schemas.microsoft.com/office/powerpoint/2010/main" val="3797184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128</a:t>
            </a:fld>
            <a:endParaRPr lang="it-IT"/>
          </a:p>
        </p:txBody>
      </p:sp>
    </p:spTree>
    <p:extLst>
      <p:ext uri="{BB962C8B-B14F-4D97-AF65-F5344CB8AC3E}">
        <p14:creationId xmlns:p14="http://schemas.microsoft.com/office/powerpoint/2010/main" val="1875089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129</a:t>
            </a:fld>
            <a:endParaRPr lang="it-IT"/>
          </a:p>
        </p:txBody>
      </p:sp>
    </p:spTree>
    <p:extLst>
      <p:ext uri="{BB962C8B-B14F-4D97-AF65-F5344CB8AC3E}">
        <p14:creationId xmlns:p14="http://schemas.microsoft.com/office/powerpoint/2010/main" val="3745424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130</a:t>
            </a:fld>
            <a:endParaRPr lang="it-IT"/>
          </a:p>
        </p:txBody>
      </p:sp>
    </p:spTree>
    <p:extLst>
      <p:ext uri="{BB962C8B-B14F-4D97-AF65-F5344CB8AC3E}">
        <p14:creationId xmlns:p14="http://schemas.microsoft.com/office/powerpoint/2010/main" val="3582182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131</a:t>
            </a:fld>
            <a:endParaRPr lang="it-IT"/>
          </a:p>
        </p:txBody>
      </p:sp>
    </p:spTree>
    <p:extLst>
      <p:ext uri="{BB962C8B-B14F-4D97-AF65-F5344CB8AC3E}">
        <p14:creationId xmlns:p14="http://schemas.microsoft.com/office/powerpoint/2010/main" val="1964941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132</a:t>
            </a:fld>
            <a:endParaRPr lang="it-IT"/>
          </a:p>
        </p:txBody>
      </p:sp>
    </p:spTree>
    <p:extLst>
      <p:ext uri="{BB962C8B-B14F-4D97-AF65-F5344CB8AC3E}">
        <p14:creationId xmlns:p14="http://schemas.microsoft.com/office/powerpoint/2010/main" val="235381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97</a:t>
            </a:fld>
            <a:endParaRPr lang="it-IT"/>
          </a:p>
        </p:txBody>
      </p:sp>
    </p:spTree>
    <p:extLst>
      <p:ext uri="{BB962C8B-B14F-4D97-AF65-F5344CB8AC3E}">
        <p14:creationId xmlns:p14="http://schemas.microsoft.com/office/powerpoint/2010/main" val="308042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98</a:t>
            </a:fld>
            <a:endParaRPr lang="it-IT"/>
          </a:p>
        </p:txBody>
      </p:sp>
    </p:spTree>
    <p:extLst>
      <p:ext uri="{BB962C8B-B14F-4D97-AF65-F5344CB8AC3E}">
        <p14:creationId xmlns:p14="http://schemas.microsoft.com/office/powerpoint/2010/main" val="58268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99</a:t>
            </a:fld>
            <a:endParaRPr lang="it-IT"/>
          </a:p>
        </p:txBody>
      </p:sp>
    </p:spTree>
    <p:extLst>
      <p:ext uri="{BB962C8B-B14F-4D97-AF65-F5344CB8AC3E}">
        <p14:creationId xmlns:p14="http://schemas.microsoft.com/office/powerpoint/2010/main" val="1401927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100</a:t>
            </a:fld>
            <a:endParaRPr lang="it-IT"/>
          </a:p>
        </p:txBody>
      </p:sp>
    </p:spTree>
    <p:extLst>
      <p:ext uri="{BB962C8B-B14F-4D97-AF65-F5344CB8AC3E}">
        <p14:creationId xmlns:p14="http://schemas.microsoft.com/office/powerpoint/2010/main" val="79880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101</a:t>
            </a:fld>
            <a:endParaRPr lang="it-IT"/>
          </a:p>
        </p:txBody>
      </p:sp>
    </p:spTree>
    <p:extLst>
      <p:ext uri="{BB962C8B-B14F-4D97-AF65-F5344CB8AC3E}">
        <p14:creationId xmlns:p14="http://schemas.microsoft.com/office/powerpoint/2010/main" val="2157875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AE4D07DD-F8C4-4EB9-85AD-A0CE8D342CE7}" type="slidenum">
              <a:rPr lang="it-IT" smtClean="0"/>
              <a:pPr/>
              <a:t>102</a:t>
            </a:fld>
            <a:endParaRPr lang="it-IT"/>
          </a:p>
        </p:txBody>
      </p:sp>
    </p:spTree>
    <p:extLst>
      <p:ext uri="{BB962C8B-B14F-4D97-AF65-F5344CB8AC3E}">
        <p14:creationId xmlns:p14="http://schemas.microsoft.com/office/powerpoint/2010/main" val="2962299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p:cNvSpPr>
            <a:spLocks noGrp="1"/>
          </p:cNvSpPr>
          <p:nvPr>
            <p:ph type="dt" sz="half" idx="10"/>
          </p:nvPr>
        </p:nvSpPr>
        <p:spPr>
          <a:xfrm>
            <a:off x="457200" y="6284342"/>
            <a:ext cx="2133600" cy="365125"/>
          </a:xfrm>
          <a:prstGeom prst="rect">
            <a:avLst/>
          </a:prstGeom>
        </p:spPr>
        <p:txBody>
          <a:bodyPr/>
          <a:lstStyle/>
          <a:p>
            <a:endParaRPr lang="it-IT"/>
          </a:p>
        </p:txBody>
      </p:sp>
      <p:sp>
        <p:nvSpPr>
          <p:cNvPr id="5" name="Footer Placeholder 4"/>
          <p:cNvSpPr>
            <a:spLocks noGrp="1"/>
          </p:cNvSpPr>
          <p:nvPr>
            <p:ph type="ftr" sz="quarter" idx="11"/>
          </p:nvPr>
        </p:nvSpPr>
        <p:spPr>
          <a:xfrm>
            <a:off x="3124200" y="6284342"/>
            <a:ext cx="2895600" cy="365125"/>
          </a:xfrm>
          <a:prstGeom prst="rect">
            <a:avLst/>
          </a:prstGeom>
        </p:spPr>
        <p:txBody>
          <a:bodyPr/>
          <a:lstStyle/>
          <a:p>
            <a:r>
              <a:rPr lang="it-IT"/>
              <a:t>XXX modelling</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FD1C381-D026-4ECF-B4F4-A3F59C845E4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image" Target="../media/image2.png"/><Relationship Id="rId9" Type="http://schemas.microsoft.com/office/2007/relationships/diagramDrawing" Target="../diagrams/drawing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2" descr="Graphical user interface, website&#10;&#10;Description automatically generated">
            <a:extLst>
              <a:ext uri="{FF2B5EF4-FFF2-40B4-BE49-F238E27FC236}">
                <a16:creationId xmlns:a16="http://schemas.microsoft.com/office/drawing/2014/main" id="{B8BE1434-094D-968D-07BC-2D408E6F18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7" name="Group 20">
            <a:extLst>
              <a:ext uri="{FF2B5EF4-FFF2-40B4-BE49-F238E27FC236}">
                <a16:creationId xmlns:a16="http://schemas.microsoft.com/office/drawing/2014/main" id="{52341549-9CED-D143-04C9-617E2EB4C344}"/>
              </a:ext>
            </a:extLst>
          </p:cNvPr>
          <p:cNvGrpSpPr/>
          <p:nvPr userDrawn="1"/>
        </p:nvGrpSpPr>
        <p:grpSpPr>
          <a:xfrm>
            <a:off x="3240077" y="5877272"/>
            <a:ext cx="2890531" cy="731520"/>
            <a:chOff x="778401" y="4839743"/>
            <a:chExt cx="2890531" cy="731520"/>
          </a:xfrm>
        </p:grpSpPr>
        <p:pic>
          <p:nvPicPr>
            <p:cNvPr id="18" name="Picture 9" descr="Logo&#10;&#10;Description automatically generated">
              <a:extLst>
                <a:ext uri="{FF2B5EF4-FFF2-40B4-BE49-F238E27FC236}">
                  <a16:creationId xmlns:a16="http://schemas.microsoft.com/office/drawing/2014/main" id="{418D8E2A-5876-C2A0-9477-C0ABF8049A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877992" y="4931183"/>
              <a:ext cx="1790940" cy="548640"/>
            </a:xfrm>
            <a:prstGeom prst="rect">
              <a:avLst/>
            </a:prstGeom>
          </p:spPr>
        </p:pic>
        <p:sp>
          <p:nvSpPr>
            <p:cNvPr id="19" name="TextBox 10">
              <a:extLst>
                <a:ext uri="{FF2B5EF4-FFF2-40B4-BE49-F238E27FC236}">
                  <a16:creationId xmlns:a16="http://schemas.microsoft.com/office/drawing/2014/main" id="{D4EA486B-5FBA-138D-505E-F8CC9CF42C79}"/>
                </a:ext>
              </a:extLst>
            </p:cNvPr>
            <p:cNvSpPr txBox="1"/>
            <p:nvPr userDrawn="1"/>
          </p:nvSpPr>
          <p:spPr>
            <a:xfrm>
              <a:off x="778401" y="5078545"/>
              <a:ext cx="787396" cy="253916"/>
            </a:xfrm>
            <a:prstGeom prst="rect">
              <a:avLst/>
            </a:prstGeom>
            <a:noFill/>
          </p:spPr>
          <p:txBody>
            <a:bodyPr wrap="none" rtlCol="0" anchor="ctr">
              <a:spAutoFit/>
            </a:bodyPr>
            <a:lstStyle/>
            <a:p>
              <a:pPr algn="ctr"/>
              <a:r>
                <a:rPr lang="en-US" sz="1050" b="0" i="0">
                  <a:solidFill>
                    <a:srgbClr val="1A699E"/>
                  </a:solidFill>
                  <a:latin typeface="Arial Nova Cond Light" panose="020B0306020202020204" pitchFamily="34" charset="0"/>
                </a:rPr>
                <a:t>Prepared by:</a:t>
              </a:r>
            </a:p>
          </p:txBody>
        </p:sp>
        <p:sp>
          <p:nvSpPr>
            <p:cNvPr id="20" name="Rounded Rectangle 17">
              <a:extLst>
                <a:ext uri="{FF2B5EF4-FFF2-40B4-BE49-F238E27FC236}">
                  <a16:creationId xmlns:a16="http://schemas.microsoft.com/office/drawing/2014/main" id="{72FF7A73-8EA1-90E2-5F76-C3A6D8396936}"/>
                </a:ext>
              </a:extLst>
            </p:cNvPr>
            <p:cNvSpPr/>
            <p:nvPr userDrawn="1"/>
          </p:nvSpPr>
          <p:spPr>
            <a:xfrm>
              <a:off x="1610036" y="4839743"/>
              <a:ext cx="27432" cy="731520"/>
            </a:xfrm>
            <a:prstGeom prst="roundRect">
              <a:avLst>
                <a:gd name="adj" fmla="val 50000"/>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3">
            <a:extLst>
              <a:ext uri="{FF2B5EF4-FFF2-40B4-BE49-F238E27FC236}">
                <a16:creationId xmlns:a16="http://schemas.microsoft.com/office/drawing/2014/main" id="{A02CDCFD-D51E-7A9F-C65B-E0AD28A6D248}"/>
              </a:ext>
            </a:extLst>
          </p:cNvPr>
          <p:cNvGrpSpPr/>
          <p:nvPr userDrawn="1"/>
        </p:nvGrpSpPr>
        <p:grpSpPr>
          <a:xfrm>
            <a:off x="5078454" y="234759"/>
            <a:ext cx="866278" cy="731520"/>
            <a:chOff x="5078454" y="234759"/>
            <a:chExt cx="866278" cy="731520"/>
          </a:xfrm>
        </p:grpSpPr>
        <p:sp>
          <p:nvSpPr>
            <p:cNvPr id="22" name="TextBox 21">
              <a:extLst>
                <a:ext uri="{FF2B5EF4-FFF2-40B4-BE49-F238E27FC236}">
                  <a16:creationId xmlns:a16="http://schemas.microsoft.com/office/drawing/2014/main" id="{C0D9CFC9-7989-3CB2-46F0-87E88C4483A2}"/>
                </a:ext>
              </a:extLst>
            </p:cNvPr>
            <p:cNvSpPr txBox="1"/>
            <p:nvPr userDrawn="1"/>
          </p:nvSpPr>
          <p:spPr>
            <a:xfrm>
              <a:off x="5078454" y="473561"/>
              <a:ext cx="801823" cy="253916"/>
            </a:xfrm>
            <a:prstGeom prst="rect">
              <a:avLst/>
            </a:prstGeom>
            <a:noFill/>
          </p:spPr>
          <p:txBody>
            <a:bodyPr wrap="none" rtlCol="0" anchor="ctr">
              <a:spAutoFit/>
            </a:bodyPr>
            <a:lstStyle/>
            <a:p>
              <a:pPr algn="ctr"/>
              <a:r>
                <a:rPr lang="en-US" sz="1050" b="0" i="0">
                  <a:solidFill>
                    <a:srgbClr val="1A699E"/>
                  </a:solidFill>
                  <a:latin typeface="Arial Nova Cond Light" panose="020B0306020202020204" pitchFamily="34" charset="0"/>
                </a:rPr>
                <a:t>Prepared for:</a:t>
              </a:r>
            </a:p>
          </p:txBody>
        </p:sp>
        <p:sp>
          <p:nvSpPr>
            <p:cNvPr id="23" name="Rounded Rectangle 22">
              <a:extLst>
                <a:ext uri="{FF2B5EF4-FFF2-40B4-BE49-F238E27FC236}">
                  <a16:creationId xmlns:a16="http://schemas.microsoft.com/office/drawing/2014/main" id="{823148AC-C3EA-B94B-6572-5C78F11827D1}"/>
                </a:ext>
              </a:extLst>
            </p:cNvPr>
            <p:cNvSpPr/>
            <p:nvPr userDrawn="1"/>
          </p:nvSpPr>
          <p:spPr>
            <a:xfrm>
              <a:off x="5917300" y="234759"/>
              <a:ext cx="27432" cy="731520"/>
            </a:xfrm>
            <a:prstGeom prst="roundRect">
              <a:avLst>
                <a:gd name="adj" fmla="val 50000"/>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1">
            <a:extLst>
              <a:ext uri="{FF2B5EF4-FFF2-40B4-BE49-F238E27FC236}">
                <a16:creationId xmlns:a16="http://schemas.microsoft.com/office/drawing/2014/main" id="{5883D5A5-8625-6134-5CEC-4419D5C17F27}"/>
              </a:ext>
            </a:extLst>
          </p:cNvPr>
          <p:cNvSpPr/>
          <p:nvPr userDrawn="1"/>
        </p:nvSpPr>
        <p:spPr>
          <a:xfrm>
            <a:off x="365760" y="3459777"/>
            <a:ext cx="8778240" cy="1625408"/>
          </a:xfrm>
          <a:prstGeom prst="rect">
            <a:avLst/>
          </a:prstGeom>
          <a:solidFill>
            <a:srgbClr val="3C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5" name="Diagramma 24">
            <a:extLst>
              <a:ext uri="{FF2B5EF4-FFF2-40B4-BE49-F238E27FC236}">
                <a16:creationId xmlns:a16="http://schemas.microsoft.com/office/drawing/2014/main" id="{4CFC7E54-2E45-97B0-0B62-963A972FC0B7}"/>
              </a:ext>
            </a:extLst>
          </p:cNvPr>
          <p:cNvGraphicFramePr/>
          <p:nvPr userDrawn="1">
            <p:extLst>
              <p:ext uri="{D42A27DB-BD31-4B8C-83A1-F6EECF244321}">
                <p14:modId xmlns:p14="http://schemas.microsoft.com/office/powerpoint/2010/main" val="2653344882"/>
              </p:ext>
            </p:extLst>
          </p:nvPr>
        </p:nvGraphicFramePr>
        <p:xfrm>
          <a:off x="365760" y="3361580"/>
          <a:ext cx="8778240" cy="17236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6" name="Picture 1">
            <a:extLst>
              <a:ext uri="{FF2B5EF4-FFF2-40B4-BE49-F238E27FC236}">
                <a16:creationId xmlns:a16="http://schemas.microsoft.com/office/drawing/2014/main" id="{C094C898-9EEA-9FF1-42CF-DEB4CEFF928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130608" y="5946675"/>
            <a:ext cx="1090295" cy="502920"/>
          </a:xfrm>
          <a:prstGeom prst="rect">
            <a:avLst/>
          </a:prstGeom>
        </p:spPr>
      </p:pic>
      <p:pic>
        <p:nvPicPr>
          <p:cNvPr id="27" name="Picture 120623122">
            <a:extLst>
              <a:ext uri="{FF2B5EF4-FFF2-40B4-BE49-F238E27FC236}">
                <a16:creationId xmlns:a16="http://schemas.microsoft.com/office/drawing/2014/main" id="{7EAB7E88-67DC-5236-F9AF-E2A5F5ED6620}"/>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7371812" y="5968712"/>
            <a:ext cx="1492885" cy="377190"/>
          </a:xfrm>
          <a:prstGeom prst="rect">
            <a:avLst/>
          </a:prstGeom>
          <a:noFill/>
        </p:spPr>
      </p:pic>
      <p:sp>
        <p:nvSpPr>
          <p:cNvPr id="28" name="Rectangle 1">
            <a:extLst>
              <a:ext uri="{FF2B5EF4-FFF2-40B4-BE49-F238E27FC236}">
                <a16:creationId xmlns:a16="http://schemas.microsoft.com/office/drawing/2014/main" id="{C122A895-6A07-C654-6354-20E245C66BFE}"/>
              </a:ext>
            </a:extLst>
          </p:cNvPr>
          <p:cNvSpPr/>
          <p:nvPr userDrawn="1"/>
        </p:nvSpPr>
        <p:spPr>
          <a:xfrm>
            <a:off x="365760" y="5060248"/>
            <a:ext cx="8778240" cy="849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 bg1="lt1" tx1="dk1" bg2="lt2" tx2="dk2" accent1="accent1" accent2="accent2" accent3="accent3" accent4="accent4" accent5="accent5" accent6="accent6" hlink="hlink" folHlink="folHlink"/>
  <p:sldLayoutIdLst>
    <p:sldLayoutId id="2147483649"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Isosceles Triangle 12">
            <a:extLst>
              <a:ext uri="{FF2B5EF4-FFF2-40B4-BE49-F238E27FC236}">
                <a16:creationId xmlns:a16="http://schemas.microsoft.com/office/drawing/2014/main" id="{7C14E403-398C-ADFE-0624-11E247B955ED}"/>
              </a:ext>
            </a:extLst>
          </p:cNvPr>
          <p:cNvSpPr>
            <a:spLocks noChangeAspect="1"/>
          </p:cNvSpPr>
          <p:nvPr userDrawn="1"/>
        </p:nvSpPr>
        <p:spPr>
          <a:xfrm rot="16200000">
            <a:off x="8602970" y="6310798"/>
            <a:ext cx="542956" cy="540000"/>
          </a:xfrm>
          <a:custGeom>
            <a:avLst/>
            <a:gdLst>
              <a:gd name="connsiteX0" fmla="*/ 0 w 1828800"/>
              <a:gd name="connsiteY0" fmla="*/ 1600200 h 1600200"/>
              <a:gd name="connsiteX1" fmla="*/ 914400 w 1828800"/>
              <a:gd name="connsiteY1" fmla="*/ 0 h 1600200"/>
              <a:gd name="connsiteX2" fmla="*/ 1828800 w 1828800"/>
              <a:gd name="connsiteY2" fmla="*/ 1600200 h 1600200"/>
              <a:gd name="connsiteX3" fmla="*/ 0 w 1828800"/>
              <a:gd name="connsiteY3" fmla="*/ 1600200 h 1600200"/>
              <a:gd name="connsiteX0" fmla="*/ 0 w 1828800"/>
              <a:gd name="connsiteY0" fmla="*/ 1104900 h 1104900"/>
              <a:gd name="connsiteX1" fmla="*/ 19050 w 1828800"/>
              <a:gd name="connsiteY1" fmla="*/ 0 h 1104900"/>
              <a:gd name="connsiteX2" fmla="*/ 1828800 w 1828800"/>
              <a:gd name="connsiteY2" fmla="*/ 1104900 h 1104900"/>
              <a:gd name="connsiteX3" fmla="*/ 0 w 1828800"/>
              <a:gd name="connsiteY3" fmla="*/ 1104900 h 1104900"/>
              <a:gd name="connsiteX0" fmla="*/ 0 w 952500"/>
              <a:gd name="connsiteY0" fmla="*/ 1104900 h 1104900"/>
              <a:gd name="connsiteX1" fmla="*/ 19050 w 952500"/>
              <a:gd name="connsiteY1" fmla="*/ 0 h 1104900"/>
              <a:gd name="connsiteX2" fmla="*/ 952500 w 952500"/>
              <a:gd name="connsiteY2" fmla="*/ 1085850 h 1104900"/>
              <a:gd name="connsiteX3" fmla="*/ 0 w 952500"/>
              <a:gd name="connsiteY3" fmla="*/ 1104900 h 1104900"/>
              <a:gd name="connsiteX0" fmla="*/ 0 w 952500"/>
              <a:gd name="connsiteY0" fmla="*/ 1102519 h 1102519"/>
              <a:gd name="connsiteX1" fmla="*/ 2381 w 952500"/>
              <a:gd name="connsiteY1" fmla="*/ 0 h 1102519"/>
              <a:gd name="connsiteX2" fmla="*/ 952500 w 952500"/>
              <a:gd name="connsiteY2" fmla="*/ 1083469 h 1102519"/>
              <a:gd name="connsiteX3" fmla="*/ 0 w 952500"/>
              <a:gd name="connsiteY3" fmla="*/ 1102519 h 1102519"/>
              <a:gd name="connsiteX0" fmla="*/ 0 w 947738"/>
              <a:gd name="connsiteY0" fmla="*/ 1102519 h 1102522"/>
              <a:gd name="connsiteX1" fmla="*/ 2381 w 947738"/>
              <a:gd name="connsiteY1" fmla="*/ 0 h 1102522"/>
              <a:gd name="connsiteX2" fmla="*/ 947738 w 947738"/>
              <a:gd name="connsiteY2" fmla="*/ 1102522 h 1102522"/>
              <a:gd name="connsiteX3" fmla="*/ 0 w 947738"/>
              <a:gd name="connsiteY3" fmla="*/ 1102519 h 1102522"/>
            </a:gdLst>
            <a:ahLst/>
            <a:cxnLst>
              <a:cxn ang="0">
                <a:pos x="connsiteX0" y="connsiteY0"/>
              </a:cxn>
              <a:cxn ang="0">
                <a:pos x="connsiteX1" y="connsiteY1"/>
              </a:cxn>
              <a:cxn ang="0">
                <a:pos x="connsiteX2" y="connsiteY2"/>
              </a:cxn>
              <a:cxn ang="0">
                <a:pos x="connsiteX3" y="connsiteY3"/>
              </a:cxn>
            </a:cxnLst>
            <a:rect l="l" t="t" r="r" b="b"/>
            <a:pathLst>
              <a:path w="947738" h="1102522">
                <a:moveTo>
                  <a:pt x="0" y="1102519"/>
                </a:moveTo>
                <a:cubicBezTo>
                  <a:pt x="794" y="735013"/>
                  <a:pt x="1587" y="367506"/>
                  <a:pt x="2381" y="0"/>
                </a:cubicBezTo>
                <a:lnTo>
                  <a:pt x="947738" y="1102522"/>
                </a:lnTo>
                <a:lnTo>
                  <a:pt x="0" y="1102519"/>
                </a:lnTo>
                <a:close/>
              </a:path>
            </a:pathLst>
          </a:cu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0" i="0">
              <a:latin typeface="Arial" panose="020B0604020202020204" pitchFamily="34" charset="0"/>
            </a:endParaRPr>
          </a:p>
        </p:txBody>
      </p:sp>
      <p:sp>
        <p:nvSpPr>
          <p:cNvPr id="3" name="Page no.">
            <a:extLst>
              <a:ext uri="{FF2B5EF4-FFF2-40B4-BE49-F238E27FC236}">
                <a16:creationId xmlns:a16="http://schemas.microsoft.com/office/drawing/2014/main" id="{754A9186-EDD5-3B50-437B-9630155C0147}"/>
              </a:ext>
            </a:extLst>
          </p:cNvPr>
          <p:cNvSpPr txBox="1">
            <a:spLocks/>
          </p:cNvSpPr>
          <p:nvPr userDrawn="1"/>
        </p:nvSpPr>
        <p:spPr>
          <a:xfrm>
            <a:off x="8827458" y="6579320"/>
            <a:ext cx="335348" cy="246221"/>
          </a:xfrm>
          <a:prstGeom prst="rect">
            <a:avLst/>
          </a:prstGeom>
          <a:noFill/>
        </p:spPr>
        <p:txBody>
          <a:bodyPr wrap="none" rtlCol="0">
            <a:spAutoFit/>
          </a:bodyPr>
          <a:lstStyle/>
          <a:p>
            <a:fld id="{5E1986D8-6157-458B-9E00-8B8A2706D7C2}" type="slidenum">
              <a:rPr lang="id-ID" sz="1000" b="0" i="0" smtClean="0">
                <a:solidFill>
                  <a:schemeClr val="bg1"/>
                </a:solidFill>
                <a:latin typeface="Arial Nova" panose="020B0504020202020204" pitchFamily="34" charset="0"/>
                <a:ea typeface="Lato" panose="020F0502020204030203" pitchFamily="34" charset="0"/>
                <a:cs typeface="Arial" panose="020B0604020202020204" pitchFamily="34" charset="0"/>
              </a:rPr>
              <a:t>‹N›</a:t>
            </a:fld>
            <a:endParaRPr lang="id-ID" sz="1000" b="0" i="0" dirty="0">
              <a:solidFill>
                <a:schemeClr val="bg1"/>
              </a:solidFill>
              <a:latin typeface="Arial Nova" panose="020B0504020202020204" pitchFamily="34" charset="0"/>
              <a:ea typeface="Lato" panose="020F0502020204030203" pitchFamily="34" charset="0"/>
              <a:cs typeface="Arial" panose="020B0604020202020204" pitchFamily="34" charset="0"/>
            </a:endParaRPr>
          </a:p>
        </p:txBody>
      </p:sp>
      <p:sp>
        <p:nvSpPr>
          <p:cNvPr id="5" name="TextBox 15">
            <a:extLst>
              <a:ext uri="{FF2B5EF4-FFF2-40B4-BE49-F238E27FC236}">
                <a16:creationId xmlns:a16="http://schemas.microsoft.com/office/drawing/2014/main" id="{9CB83067-CDBB-5B68-B459-4B76CDA9DAD4}"/>
              </a:ext>
            </a:extLst>
          </p:cNvPr>
          <p:cNvSpPr txBox="1"/>
          <p:nvPr userDrawn="1"/>
        </p:nvSpPr>
        <p:spPr>
          <a:xfrm>
            <a:off x="400050" y="6381328"/>
            <a:ext cx="6044158" cy="384721"/>
          </a:xfrm>
          <a:prstGeom prst="rect">
            <a:avLst/>
          </a:prstGeom>
          <a:noFill/>
          <a:ln>
            <a:noFill/>
          </a:ln>
        </p:spPr>
        <p:txBody>
          <a:bodyPr wrap="square" rtlCol="0">
            <a:spAutoFit/>
          </a:bodyPr>
          <a:lstStyle/>
          <a:p>
            <a:r>
              <a:rPr lang="en-US" sz="1000" b="0" i="0" dirty="0">
                <a:solidFill>
                  <a:srgbClr val="1A699E"/>
                </a:solidFill>
                <a:latin typeface="Arial Nova Cond" panose="020B0506020202020204" pitchFamily="34" charset="0"/>
              </a:rPr>
              <a:t>Consultancy service for the Development of the Eastern Nile Water Resources Models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rgbClr val="F7B316"/>
                </a:solidFill>
                <a:latin typeface="Arial Nova Light" panose="020B0304020202020204" pitchFamily="34" charset="0"/>
                <a:ea typeface="+mn-ea"/>
                <a:cs typeface="+mn-cs"/>
              </a:rPr>
              <a:t>Training of Trainers in Eastern Nile Water Resources Models and Tools </a:t>
            </a:r>
            <a:r>
              <a:rPr lang="en-US" sz="900" b="0" i="1" dirty="0">
                <a:solidFill>
                  <a:srgbClr val="F7B316"/>
                </a:solidFill>
                <a:latin typeface="Arial Nova Cond" panose="020B0506020202020204" pitchFamily="34" charset="0"/>
              </a:rPr>
              <a:t>– HEC-RAS</a:t>
            </a:r>
          </a:p>
        </p:txBody>
      </p:sp>
      <p:cxnSp>
        <p:nvCxnSpPr>
          <p:cNvPr id="6" name="Straight Connector 7">
            <a:extLst>
              <a:ext uri="{FF2B5EF4-FFF2-40B4-BE49-F238E27FC236}">
                <a16:creationId xmlns:a16="http://schemas.microsoft.com/office/drawing/2014/main" id="{FC99C70D-8FDC-E289-6691-B8D996C11623}"/>
              </a:ext>
            </a:extLst>
          </p:cNvPr>
          <p:cNvCxnSpPr>
            <a:cxnSpLocks/>
          </p:cNvCxnSpPr>
          <p:nvPr userDrawn="1"/>
        </p:nvCxnSpPr>
        <p:spPr>
          <a:xfrm flipH="1">
            <a:off x="282960" y="6381328"/>
            <a:ext cx="5297152" cy="0"/>
          </a:xfrm>
          <a:prstGeom prst="line">
            <a:avLst/>
          </a:prstGeom>
          <a:ln>
            <a:solidFill>
              <a:srgbClr val="1A699E"/>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20">
            <a:extLst>
              <a:ext uri="{FF2B5EF4-FFF2-40B4-BE49-F238E27FC236}">
                <a16:creationId xmlns:a16="http://schemas.microsoft.com/office/drawing/2014/main" id="{24E8C875-EE5C-0A16-17E7-6C43D083DABF}"/>
              </a:ext>
            </a:extLst>
          </p:cNvPr>
          <p:cNvCxnSpPr>
            <a:cxnSpLocks/>
          </p:cNvCxnSpPr>
          <p:nvPr userDrawn="1"/>
        </p:nvCxnSpPr>
        <p:spPr>
          <a:xfrm>
            <a:off x="228672" y="620688"/>
            <a:ext cx="6306011" cy="0"/>
          </a:xfrm>
          <a:prstGeom prst="line">
            <a:avLst/>
          </a:prstGeom>
          <a:ln>
            <a:solidFill>
              <a:srgbClr val="1A699E"/>
            </a:solidFill>
            <a:tailEnd type="oval" w="med" len="me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1" r:id="rId1"/>
    <p:sldLayoutId id="2147483652" r:id="rId2"/>
  </p:sldLayoutIdLst>
  <p:hf sldNum="0" hdr="0" dt="0"/>
  <p:txStyles>
    <p:titleStyle>
      <a:lvl1pPr algn="l" defTabSz="914400" rtl="0" eaLnBrk="1" latinLnBrk="0" hangingPunct="1">
        <a:spcBef>
          <a:spcPct val="0"/>
        </a:spcBef>
        <a:buNone/>
        <a:defRPr sz="1600" i="1" kern="1200" baseline="0">
          <a:solidFill>
            <a:schemeClr val="tx1"/>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41334-BC71-4894-69F9-F2575E7C841D}"/>
              </a:ext>
            </a:extLst>
          </p:cNvPr>
          <p:cNvGrpSpPr/>
          <p:nvPr/>
        </p:nvGrpSpPr>
        <p:grpSpPr>
          <a:xfrm>
            <a:off x="601481" y="1498138"/>
            <a:ext cx="7762125" cy="1138774"/>
            <a:chOff x="1733971" y="732943"/>
            <a:chExt cx="5586177" cy="1138774"/>
          </a:xfrm>
        </p:grpSpPr>
        <p:sp>
          <p:nvSpPr>
            <p:cNvPr id="3" name="TextBox 2">
              <a:extLst>
                <a:ext uri="{FF2B5EF4-FFF2-40B4-BE49-F238E27FC236}">
                  <a16:creationId xmlns:a16="http://schemas.microsoft.com/office/drawing/2014/main" id="{A3D6DB87-B480-150B-5A02-6AD6B0E97C7A}"/>
                </a:ext>
              </a:extLst>
            </p:cNvPr>
            <p:cNvSpPr txBox="1"/>
            <p:nvPr/>
          </p:nvSpPr>
          <p:spPr>
            <a:xfrm>
              <a:off x="1733971" y="732943"/>
              <a:ext cx="5586177" cy="707886"/>
            </a:xfrm>
            <a:prstGeom prst="rect">
              <a:avLst/>
            </a:prstGeom>
            <a:noFill/>
          </p:spPr>
          <p:txBody>
            <a:bodyPr wrap="square" rtlCol="0">
              <a:spAutoFit/>
            </a:bodyPr>
            <a:lstStyle/>
            <a:p>
              <a:r>
                <a:rPr lang="en-US" sz="2000" b="1" dirty="0">
                  <a:solidFill>
                    <a:srgbClr val="1A699E"/>
                  </a:solidFill>
                  <a:latin typeface="Arial Nova" panose="020B0504020202020204" pitchFamily="34" charset="0"/>
                </a:rPr>
                <a:t>Consultancy service for the Development of the Eastern Nile Water Resources Models and Tools</a:t>
              </a:r>
              <a:endParaRPr lang="en-US" sz="1600" b="1" dirty="0">
                <a:solidFill>
                  <a:srgbClr val="1A699E"/>
                </a:solidFill>
                <a:latin typeface="Arial Nova" panose="020B0504020202020204" pitchFamily="34" charset="0"/>
              </a:endParaRPr>
            </a:p>
          </p:txBody>
        </p:sp>
        <p:sp>
          <p:nvSpPr>
            <p:cNvPr id="5" name="TextBox 3">
              <a:extLst>
                <a:ext uri="{FF2B5EF4-FFF2-40B4-BE49-F238E27FC236}">
                  <a16:creationId xmlns:a16="http://schemas.microsoft.com/office/drawing/2014/main" id="{5DB1F753-C7A0-5699-8285-8C77193D9BB9}"/>
                </a:ext>
              </a:extLst>
            </p:cNvPr>
            <p:cNvSpPr txBox="1"/>
            <p:nvPr/>
          </p:nvSpPr>
          <p:spPr>
            <a:xfrm>
              <a:off x="1733971" y="1563940"/>
              <a:ext cx="2280044" cy="307777"/>
            </a:xfrm>
            <a:prstGeom prst="rect">
              <a:avLst/>
            </a:prstGeom>
            <a:noFill/>
          </p:spPr>
          <p:txBody>
            <a:bodyPr wrap="none" rtlCol="0">
              <a:spAutoFit/>
            </a:bodyPr>
            <a:lstStyle/>
            <a:p>
              <a:r>
                <a:rPr lang="en-US" sz="1400" dirty="0">
                  <a:solidFill>
                    <a:srgbClr val="F7B316"/>
                  </a:solidFill>
                  <a:latin typeface="Arial Nova Light" panose="020B0304020202020204" pitchFamily="34" charset="0"/>
                </a:rPr>
                <a:t>Nile Cooperation for Climate Resilience</a:t>
              </a:r>
            </a:p>
          </p:txBody>
        </p:sp>
      </p:grpSp>
      <p:sp>
        <p:nvSpPr>
          <p:cNvPr id="9" name="TextBox 6">
            <a:extLst>
              <a:ext uri="{FF2B5EF4-FFF2-40B4-BE49-F238E27FC236}">
                <a16:creationId xmlns:a16="http://schemas.microsoft.com/office/drawing/2014/main" id="{F055F82C-2203-4CBC-6B70-93E6D17784BF}"/>
              </a:ext>
            </a:extLst>
          </p:cNvPr>
          <p:cNvSpPr txBox="1"/>
          <p:nvPr/>
        </p:nvSpPr>
        <p:spPr>
          <a:xfrm>
            <a:off x="539552" y="5373216"/>
            <a:ext cx="3600005" cy="1246495"/>
          </a:xfrm>
          <a:prstGeom prst="rect">
            <a:avLst/>
          </a:prstGeom>
          <a:noFill/>
        </p:spPr>
        <p:txBody>
          <a:bodyPr wrap="square" rtlCol="0">
            <a:spAutoFit/>
          </a:bodyPr>
          <a:lstStyle/>
          <a:p>
            <a:r>
              <a:rPr lang="en-US" sz="1500" b="1" dirty="0">
                <a:solidFill>
                  <a:srgbClr val="1A699E"/>
                </a:solidFill>
                <a:latin typeface="Arial Nova" panose="020B0504020202020204" pitchFamily="34" charset="0"/>
              </a:rPr>
              <a:t>Training of Trainers in Eastern Nile Water Resources Models and Tools </a:t>
            </a:r>
          </a:p>
          <a:p>
            <a:r>
              <a:rPr lang="en-US" sz="1500" b="1" dirty="0">
                <a:solidFill>
                  <a:srgbClr val="1A699E"/>
                </a:solidFill>
                <a:latin typeface="Arial Nova" panose="020B0504020202020204" pitchFamily="34" charset="0"/>
              </a:rPr>
              <a:t>HEC-RAS</a:t>
            </a:r>
          </a:p>
          <a:p>
            <a:endParaRPr lang="it-IT" sz="1500" b="1" dirty="0">
              <a:solidFill>
                <a:srgbClr val="1A699E"/>
              </a:solidFill>
              <a:latin typeface="Arial Nova" panose="020B0504020202020204" pitchFamily="34" charset="0"/>
            </a:endParaRPr>
          </a:p>
          <a:p>
            <a:r>
              <a:rPr lang="it-IT" sz="1500" b="1" dirty="0">
                <a:solidFill>
                  <a:srgbClr val="1A699E"/>
                </a:solidFill>
                <a:latin typeface="Arial Nova" panose="020B0504020202020204" pitchFamily="34" charset="0"/>
              </a:rPr>
              <a:t>6 – 10 </a:t>
            </a:r>
            <a:r>
              <a:rPr lang="it-IT" sz="1500" b="1" dirty="0" err="1">
                <a:solidFill>
                  <a:srgbClr val="1A699E"/>
                </a:solidFill>
                <a:latin typeface="Arial Nova" panose="020B0504020202020204" pitchFamily="34" charset="0"/>
              </a:rPr>
              <a:t>May</a:t>
            </a:r>
            <a:r>
              <a:rPr lang="it-IT" sz="1500" b="1" dirty="0">
                <a:solidFill>
                  <a:srgbClr val="1A699E"/>
                </a:solidFill>
                <a:latin typeface="Arial Nova" panose="020B0504020202020204" pitchFamily="34" charset="0"/>
              </a:rPr>
              <a:t> 2025</a:t>
            </a:r>
            <a:endParaRPr lang="en-IT" sz="1500" b="1" dirty="0">
              <a:solidFill>
                <a:srgbClr val="1A699E"/>
              </a:solidFill>
              <a:latin typeface="Arial Nova" panose="020B0504020202020204" pitchFamily="34" charset="0"/>
            </a:endParaRPr>
          </a:p>
        </p:txBody>
      </p:sp>
      <p:sp>
        <p:nvSpPr>
          <p:cNvPr id="10" name="TextBox 5">
            <a:extLst>
              <a:ext uri="{FF2B5EF4-FFF2-40B4-BE49-F238E27FC236}">
                <a16:creationId xmlns:a16="http://schemas.microsoft.com/office/drawing/2014/main" id="{145179A0-D33A-8B37-87A3-1C379A55365E}"/>
              </a:ext>
            </a:extLst>
          </p:cNvPr>
          <p:cNvSpPr txBox="1"/>
          <p:nvPr/>
        </p:nvSpPr>
        <p:spPr>
          <a:xfrm>
            <a:off x="5977921" y="887065"/>
            <a:ext cx="2339602" cy="200055"/>
          </a:xfrm>
          <a:prstGeom prst="rect">
            <a:avLst/>
          </a:prstGeom>
          <a:noFill/>
        </p:spPr>
        <p:txBody>
          <a:bodyPr wrap="square" rtlCol="0">
            <a:spAutoFit/>
          </a:bodyPr>
          <a:lstStyle/>
          <a:p>
            <a:pPr algn="r"/>
            <a:r>
              <a:rPr lang="en-US" sz="700" dirty="0">
                <a:effectLst/>
                <a:latin typeface="Arial Nova Light" panose="020B0304020202020204" pitchFamily="34" charset="0"/>
                <a:ea typeface="MS Mincho" panose="02020609040205080304" pitchFamily="49" charset="-128"/>
                <a:cs typeface="Times New Roman" panose="02020603050405020304" pitchFamily="18" charset="0"/>
              </a:rPr>
              <a:t>Eastern Nile Technical Regional Office (ENTRO)</a:t>
            </a:r>
            <a:endParaRPr lang="it-IT" sz="700" dirty="0"/>
          </a:p>
        </p:txBody>
      </p:sp>
      <p:pic>
        <p:nvPicPr>
          <p:cNvPr id="11" name="Picture 1">
            <a:extLst>
              <a:ext uri="{FF2B5EF4-FFF2-40B4-BE49-F238E27FC236}">
                <a16:creationId xmlns:a16="http://schemas.microsoft.com/office/drawing/2014/main" id="{C500A03D-FDA1-5C07-5893-47EC828711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6438" y="283981"/>
            <a:ext cx="1727835" cy="5035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4559AC6-BD5A-E1A0-82DB-804B6273BA04}"/>
              </a:ext>
            </a:extLst>
          </p:cNvPr>
          <p:cNvPicPr>
            <a:picLocks noChangeAspect="1"/>
          </p:cNvPicPr>
          <p:nvPr/>
        </p:nvPicPr>
        <p:blipFill>
          <a:blip r:embed="rId2"/>
          <a:stretch>
            <a:fillRect/>
          </a:stretch>
        </p:blipFill>
        <p:spPr>
          <a:xfrm>
            <a:off x="611560" y="3212976"/>
            <a:ext cx="4980229" cy="2836382"/>
          </a:xfrm>
          <a:prstGeom prst="rect">
            <a:avLst/>
          </a:prstGeom>
        </p:spPr>
      </p:pic>
      <p:sp>
        <p:nvSpPr>
          <p:cNvPr id="3" name="CasellaDiTesto 2">
            <a:extLst>
              <a:ext uri="{FF2B5EF4-FFF2-40B4-BE49-F238E27FC236}">
                <a16:creationId xmlns:a16="http://schemas.microsoft.com/office/drawing/2014/main" id="{5187EB5C-4D07-34D8-853B-F7B32DAF5CD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Hydraulic Model</a:t>
            </a:r>
          </a:p>
        </p:txBody>
      </p:sp>
      <p:sp>
        <p:nvSpPr>
          <p:cNvPr id="9" name="Text Box 11">
            <a:extLst>
              <a:ext uri="{FF2B5EF4-FFF2-40B4-BE49-F238E27FC236}">
                <a16:creationId xmlns:a16="http://schemas.microsoft.com/office/drawing/2014/main" id="{86486C89-A802-684C-DA77-DBB416E3D720}"/>
              </a:ext>
            </a:extLst>
          </p:cNvPr>
          <p:cNvSpPr txBox="1">
            <a:spLocks noChangeArrowheads="1"/>
          </p:cNvSpPr>
          <p:nvPr/>
        </p:nvSpPr>
        <p:spPr bwMode="auto">
          <a:xfrm>
            <a:off x="755576" y="1036127"/>
            <a:ext cx="74866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err="1">
                <a:cs typeface="Arial" charset="0"/>
              </a:rPr>
              <a:t>Viewing</a:t>
            </a:r>
            <a:r>
              <a:rPr lang="it-IT" sz="1600" dirty="0">
                <a:cs typeface="Arial" charset="0"/>
              </a:rPr>
              <a:t> </a:t>
            </a:r>
            <a:r>
              <a:rPr lang="it-IT" sz="1600" dirty="0" err="1">
                <a:cs typeface="Arial" charset="0"/>
              </a:rPr>
              <a:t>Results</a:t>
            </a:r>
            <a:endParaRPr lang="it-IT" sz="1600" dirty="0">
              <a:cs typeface="Arial" charset="0"/>
            </a:endParaRPr>
          </a:p>
        </p:txBody>
      </p:sp>
      <p:pic>
        <p:nvPicPr>
          <p:cNvPr id="4" name="Immagine 3">
            <a:extLst>
              <a:ext uri="{FF2B5EF4-FFF2-40B4-BE49-F238E27FC236}">
                <a16:creationId xmlns:a16="http://schemas.microsoft.com/office/drawing/2014/main" id="{FBB682F0-1915-174C-6C84-84CFA427C5CA}"/>
              </a:ext>
            </a:extLst>
          </p:cNvPr>
          <p:cNvPicPr>
            <a:picLocks noChangeAspect="1"/>
          </p:cNvPicPr>
          <p:nvPr/>
        </p:nvPicPr>
        <p:blipFill>
          <a:blip r:embed="rId3"/>
          <a:stretch>
            <a:fillRect/>
          </a:stretch>
        </p:blipFill>
        <p:spPr>
          <a:xfrm>
            <a:off x="3943457" y="808642"/>
            <a:ext cx="4618246" cy="3063867"/>
          </a:xfrm>
          <a:prstGeom prst="rect">
            <a:avLst/>
          </a:prstGeom>
        </p:spPr>
      </p:pic>
    </p:spTree>
    <p:extLst>
      <p:ext uri="{BB962C8B-B14F-4D97-AF65-F5344CB8AC3E}">
        <p14:creationId xmlns:p14="http://schemas.microsoft.com/office/powerpoint/2010/main" val="4381560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314714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800" b="0" i="0" u="none" strike="noStrike" baseline="0" dirty="0">
                <a:latin typeface="SourceSansPro-Regular"/>
              </a:rPr>
              <a:t>The user has the option of entering a flow hydrograph directly into a table.</a:t>
            </a:r>
          </a:p>
          <a:p>
            <a:pPr algn="l"/>
            <a:endParaRPr lang="en-US" dirty="0">
              <a:latin typeface="SourceSansPro-Regular"/>
            </a:endParaRPr>
          </a:p>
          <a:p>
            <a:pPr marL="285750" indent="-285750" algn="l">
              <a:buFont typeface="Arial" panose="020B0604020202020204" pitchFamily="34" charset="0"/>
              <a:buChar char="•"/>
            </a:pPr>
            <a:r>
              <a:rPr lang="en-US" sz="1800" b="0" i="0" u="none" strike="noStrike" baseline="0" dirty="0">
                <a:latin typeface="SourceSansPro-Regular"/>
              </a:rPr>
              <a:t>Select </a:t>
            </a:r>
            <a:r>
              <a:rPr lang="en-US" sz="1800" b="1" i="0" u="none" strike="noStrike" baseline="0" dirty="0">
                <a:latin typeface="SourceSansPro-Regular"/>
              </a:rPr>
              <a:t>Enter Table </a:t>
            </a:r>
            <a:r>
              <a:rPr lang="en-US" sz="1800" b="0" i="0" u="none" strike="noStrike" baseline="0" dirty="0">
                <a:latin typeface="SourceSansPro-Regular"/>
              </a:rPr>
              <a:t>option</a:t>
            </a:r>
          </a:p>
          <a:p>
            <a:pPr algn="l"/>
            <a:endParaRPr lang="en-US" dirty="0">
              <a:latin typeface="SourceSansPro-Regular"/>
            </a:endParaRPr>
          </a:p>
          <a:p>
            <a:pPr marL="285750" indent="-285750" algn="l">
              <a:buFont typeface="Arial" panose="020B0604020202020204" pitchFamily="34" charset="0"/>
              <a:buChar char="•"/>
            </a:pPr>
            <a:r>
              <a:rPr lang="en-US" sz="1800" b="0" i="0" u="none" strike="noStrike" baseline="0" dirty="0">
                <a:latin typeface="SourceSansPro-Regular"/>
              </a:rPr>
              <a:t>Set a </a:t>
            </a:r>
            <a:r>
              <a:rPr lang="en-US" sz="1800" b="1" i="0" u="none" strike="noStrike" baseline="0" dirty="0">
                <a:latin typeface="SourceSansPro-Bold"/>
              </a:rPr>
              <a:t>Data time interval</a:t>
            </a:r>
            <a:r>
              <a:rPr lang="en-US" sz="1800" b="0" i="0" u="none" strike="noStrike" baseline="0" dirty="0">
                <a:latin typeface="SourceSansPro-Regular"/>
              </a:rPr>
              <a:t> (only regular time series data)</a:t>
            </a:r>
          </a:p>
          <a:p>
            <a:pPr algn="l"/>
            <a:endParaRPr lang="en-US" dirty="0">
              <a:latin typeface="SourceSansPro-Regular"/>
            </a:endParaRPr>
          </a:p>
          <a:p>
            <a:pPr marL="285750" indent="-285750" algn="l">
              <a:buFont typeface="Arial" panose="020B0604020202020204" pitchFamily="34" charset="0"/>
              <a:buChar char="•"/>
            </a:pPr>
            <a:r>
              <a:rPr lang="en-US" sz="1800" b="0" i="0" u="none" strike="noStrike" baseline="0" dirty="0">
                <a:latin typeface="SourceSansPro-Regular"/>
              </a:rPr>
              <a:t>Enter the hydrograph ordinates into the table</a:t>
            </a:r>
            <a:endParaRPr lang="en-US" dirty="0">
              <a:latin typeface="SourceSansPro-Regular"/>
            </a:endParaRP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1920" y="804875"/>
            <a:ext cx="4824437" cy="5490344"/>
          </a:xfrm>
          <a:prstGeom prst="rect">
            <a:avLst/>
          </a:prstGeom>
        </p:spPr>
      </p:pic>
      <p:sp>
        <p:nvSpPr>
          <p:cNvPr id="15" name="Rettangolo 14">
            <a:extLst>
              <a:ext uri="{FF2B5EF4-FFF2-40B4-BE49-F238E27FC236}">
                <a16:creationId xmlns:a16="http://schemas.microsoft.com/office/drawing/2014/main" id="{A994509A-7B45-D60A-307E-CEE0381D963C}"/>
              </a:ext>
            </a:extLst>
          </p:cNvPr>
          <p:cNvSpPr/>
          <p:nvPr/>
        </p:nvSpPr>
        <p:spPr>
          <a:xfrm>
            <a:off x="6783992" y="1970838"/>
            <a:ext cx="1820456" cy="2340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15">
            <a:extLst>
              <a:ext uri="{FF2B5EF4-FFF2-40B4-BE49-F238E27FC236}">
                <a16:creationId xmlns:a16="http://schemas.microsoft.com/office/drawing/2014/main" id="{E92493E3-91C1-D635-7DF6-108DD0432EAB}"/>
              </a:ext>
            </a:extLst>
          </p:cNvPr>
          <p:cNvSpPr/>
          <p:nvPr/>
        </p:nvSpPr>
        <p:spPr>
          <a:xfrm>
            <a:off x="3902720" y="1988840"/>
            <a:ext cx="936104" cy="2160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9F1EE184-32F0-CBD8-4B8C-0D18A88577B2}"/>
              </a:ext>
            </a:extLst>
          </p:cNvPr>
          <p:cNvSpPr/>
          <p:nvPr/>
        </p:nvSpPr>
        <p:spPr>
          <a:xfrm>
            <a:off x="3928596" y="2852936"/>
            <a:ext cx="4824436" cy="26642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312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314714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dirty="0">
                <a:latin typeface="SourceSansPro-Regular"/>
              </a:rPr>
              <a:t>T</a:t>
            </a:r>
            <a:r>
              <a:rPr lang="en-US" sz="1800" b="0" i="0" u="none" strike="noStrike" baseline="0" dirty="0">
                <a:latin typeface="SourceSansPro-Regular"/>
              </a:rPr>
              <a:t>he user can read the data from a HEC-DSS (HEC Data Storage System) file</a:t>
            </a:r>
          </a:p>
          <a:p>
            <a:pPr algn="l"/>
            <a:endParaRPr lang="en-US" dirty="0">
              <a:latin typeface="SourceSansPro-Regular"/>
            </a:endParaRPr>
          </a:p>
          <a:p>
            <a:pPr marL="285750" indent="-285750" algn="l">
              <a:buFont typeface="Arial" panose="020B0604020202020204" pitchFamily="34" charset="0"/>
              <a:buChar char="•"/>
            </a:pPr>
            <a:r>
              <a:rPr lang="en-US" sz="1800" b="0" i="0" u="none" strike="noStrike" baseline="0" dirty="0">
                <a:latin typeface="SourceSansPro-Regular"/>
              </a:rPr>
              <a:t>Select </a:t>
            </a:r>
            <a:r>
              <a:rPr lang="en-US" sz="1800" b="1" i="0" u="none" strike="noStrike" baseline="0" dirty="0">
                <a:latin typeface="SourceSansPro-Regular"/>
              </a:rPr>
              <a:t>Read from DSS before simulation </a:t>
            </a:r>
            <a:r>
              <a:rPr lang="en-US" sz="1800" b="0" i="0" u="none" strike="noStrike" baseline="0" dirty="0">
                <a:latin typeface="SourceSansPro-Regular"/>
              </a:rPr>
              <a:t>option</a:t>
            </a:r>
          </a:p>
          <a:p>
            <a:pPr algn="l"/>
            <a:endParaRPr lang="en-US" dirty="0">
              <a:latin typeface="SourceSansPro-Regular"/>
            </a:endParaRPr>
          </a:p>
          <a:p>
            <a:pPr marL="285750" indent="-285750" algn="l">
              <a:buFont typeface="Arial" panose="020B0604020202020204" pitchFamily="34" charset="0"/>
              <a:buChar char="•"/>
            </a:pPr>
            <a:r>
              <a:rPr lang="en-US" dirty="0">
                <a:latin typeface="SourceSansPro-Regular"/>
              </a:rPr>
              <a:t>Click on </a:t>
            </a:r>
            <a:r>
              <a:rPr lang="en-US" b="1" dirty="0">
                <a:latin typeface="SourceSansPro-Bold"/>
              </a:rPr>
              <a:t>Select DSS file and Path</a:t>
            </a:r>
            <a:endParaRPr lang="en-US" dirty="0">
              <a:latin typeface="SourceSansPro-Regular"/>
            </a:endParaRP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1920" y="804875"/>
            <a:ext cx="4824437" cy="5490344"/>
          </a:xfrm>
          <a:prstGeom prst="rect">
            <a:avLst/>
          </a:prstGeom>
        </p:spPr>
      </p:pic>
      <p:sp>
        <p:nvSpPr>
          <p:cNvPr id="15" name="Rettangolo 14">
            <a:extLst>
              <a:ext uri="{FF2B5EF4-FFF2-40B4-BE49-F238E27FC236}">
                <a16:creationId xmlns:a16="http://schemas.microsoft.com/office/drawing/2014/main" id="{A994509A-7B45-D60A-307E-CEE0381D963C}"/>
              </a:ext>
            </a:extLst>
          </p:cNvPr>
          <p:cNvSpPr/>
          <p:nvPr/>
        </p:nvSpPr>
        <p:spPr>
          <a:xfrm>
            <a:off x="6936728" y="1261062"/>
            <a:ext cx="1739629" cy="2237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15">
            <a:extLst>
              <a:ext uri="{FF2B5EF4-FFF2-40B4-BE49-F238E27FC236}">
                <a16:creationId xmlns:a16="http://schemas.microsoft.com/office/drawing/2014/main" id="{E92493E3-91C1-D635-7DF6-108DD0432EAB}"/>
              </a:ext>
            </a:extLst>
          </p:cNvPr>
          <p:cNvSpPr/>
          <p:nvPr/>
        </p:nvSpPr>
        <p:spPr>
          <a:xfrm>
            <a:off x="3877960" y="1232756"/>
            <a:ext cx="1558136" cy="2520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2812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4F10F9AB-EE1A-9010-F979-507259681A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52941" y="1844824"/>
            <a:ext cx="6382136" cy="4327322"/>
          </a:xfrm>
          <a:prstGeom prst="rect">
            <a:avLst/>
          </a:prstGeom>
        </p:spPr>
      </p:pic>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618067" y="789121"/>
            <a:ext cx="778147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dirty="0">
                <a:latin typeface="SourceSansPro-Regular"/>
              </a:rPr>
              <a:t>Select the desired DSS file by using the browser button at the top</a:t>
            </a:r>
          </a:p>
          <a:p>
            <a:pPr marL="285750" indent="-285750" algn="l">
              <a:buFont typeface="Arial" panose="020B0604020202020204" pitchFamily="34" charset="0"/>
              <a:buChar char="•"/>
            </a:pPr>
            <a:r>
              <a:rPr lang="en-US" dirty="0">
                <a:latin typeface="SourceSansPro-Regular"/>
              </a:rPr>
              <a:t>Once a DSS file is selected, a list of all of the DSS pathnames within that file will show up in the table.</a:t>
            </a:r>
          </a:p>
        </p:txBody>
      </p:sp>
      <p:sp>
        <p:nvSpPr>
          <p:cNvPr id="16" name="Rettangolo 15">
            <a:extLst>
              <a:ext uri="{FF2B5EF4-FFF2-40B4-BE49-F238E27FC236}">
                <a16:creationId xmlns:a16="http://schemas.microsoft.com/office/drawing/2014/main" id="{E92493E3-91C1-D635-7DF6-108DD0432EAB}"/>
              </a:ext>
            </a:extLst>
          </p:cNvPr>
          <p:cNvSpPr/>
          <p:nvPr/>
        </p:nvSpPr>
        <p:spPr>
          <a:xfrm>
            <a:off x="1437245" y="2426709"/>
            <a:ext cx="288032" cy="2160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ttangolo 21">
            <a:extLst>
              <a:ext uri="{FF2B5EF4-FFF2-40B4-BE49-F238E27FC236}">
                <a16:creationId xmlns:a16="http://schemas.microsoft.com/office/drawing/2014/main" id="{4B212D80-ACFA-2B20-7FE6-F9CCF51A6823}"/>
              </a:ext>
            </a:extLst>
          </p:cNvPr>
          <p:cNvSpPr/>
          <p:nvPr/>
        </p:nvSpPr>
        <p:spPr>
          <a:xfrm>
            <a:off x="1437245" y="3573016"/>
            <a:ext cx="6397832" cy="21602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5274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32403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sz="1800" b="0" i="0" u="none" strike="noStrike" baseline="0" dirty="0">
                <a:latin typeface="SourceSansPro-Regular"/>
              </a:rPr>
              <a:t>Select </a:t>
            </a:r>
            <a:r>
              <a:rPr lang="en-US" sz="1800" i="0" u="none" strike="noStrike" baseline="0" dirty="0">
                <a:latin typeface="SourceSansPro-Regular"/>
              </a:rPr>
              <a:t>the DSS pathname with Part B </a:t>
            </a:r>
            <a:r>
              <a:rPr lang="en-US" sz="1800" b="1" i="0" u="none" strike="noStrike" baseline="0" dirty="0">
                <a:latin typeface="SourceSansPro-Regular"/>
              </a:rPr>
              <a:t>‘BN_GUMMERA’ </a:t>
            </a:r>
          </a:p>
          <a:p>
            <a:pPr marL="285750" indent="-285750" algn="l">
              <a:buFont typeface="Arial" panose="020B0604020202020204" pitchFamily="34" charset="0"/>
              <a:buChar char="•"/>
            </a:pPr>
            <a:endParaRPr lang="en-US" sz="1800" b="1" i="0" u="none" strike="noStrike" baseline="0" dirty="0">
              <a:latin typeface="SourceSansPro-Regular"/>
            </a:endParaRPr>
          </a:p>
          <a:p>
            <a:pPr marL="285750" indent="-285750" algn="l">
              <a:buFont typeface="Arial" panose="020B0604020202020204" pitchFamily="34" charset="0"/>
              <a:buChar char="•"/>
            </a:pPr>
            <a:r>
              <a:rPr lang="en-US" dirty="0">
                <a:latin typeface="SourceSansPro-Regular"/>
              </a:rPr>
              <a:t>Click </a:t>
            </a:r>
            <a:r>
              <a:rPr lang="en-US" b="1" dirty="0">
                <a:latin typeface="SourceSansPro-Regular"/>
              </a:rPr>
              <a:t>Ok</a:t>
            </a:r>
          </a:p>
          <a:p>
            <a:pPr marL="285750" indent="-285750" algn="l">
              <a:buFont typeface="Arial" panose="020B0604020202020204" pitchFamily="34" charset="0"/>
              <a:buChar char="•"/>
            </a:pPr>
            <a:endParaRPr lang="en-US" b="1" dirty="0">
              <a:latin typeface="SourceSansPro-Regular"/>
            </a:endParaRPr>
          </a:p>
          <a:p>
            <a:pPr marL="285750" indent="-285750" algn="l">
              <a:buFont typeface="Arial" panose="020B0604020202020204" pitchFamily="34" charset="0"/>
              <a:buChar char="•"/>
            </a:pPr>
            <a:r>
              <a:rPr lang="en-US" dirty="0">
                <a:latin typeface="SourceSansPro-Regular"/>
              </a:rPr>
              <a:t>From the Flow Hydrograph Window set</a:t>
            </a:r>
          </a:p>
          <a:p>
            <a:pPr marL="630238" indent="-285750" algn="l">
              <a:buFont typeface="Wingdings" panose="05000000000000000000" pitchFamily="2" charset="2"/>
              <a:buChar char="Ø"/>
            </a:pPr>
            <a:r>
              <a:rPr lang="en-US" b="1" dirty="0">
                <a:latin typeface="SourceSansPro-Regular"/>
              </a:rPr>
              <a:t>Min Flow: 30</a:t>
            </a:r>
          </a:p>
          <a:p>
            <a:endParaRPr lang="en-US" dirty="0">
              <a:latin typeface="SourceSansPro-Regular"/>
            </a:endParaRPr>
          </a:p>
          <a:p>
            <a:pPr marL="263525" indent="-263525">
              <a:buFont typeface="Arial" panose="020B0604020202020204" pitchFamily="34" charset="0"/>
              <a:buChar char="•"/>
            </a:pPr>
            <a:r>
              <a:rPr lang="en-US" dirty="0">
                <a:latin typeface="SourceSansPro-Regular"/>
              </a:rPr>
              <a:t>Click </a:t>
            </a:r>
            <a:r>
              <a:rPr lang="en-US" b="1" dirty="0">
                <a:latin typeface="SourceSansPro-Regular"/>
              </a:rPr>
              <a:t>Ok</a:t>
            </a: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0175" y="1325933"/>
            <a:ext cx="4807927" cy="4495940"/>
          </a:xfrm>
          <a:prstGeom prst="rect">
            <a:avLst/>
          </a:prstGeom>
        </p:spPr>
      </p:pic>
      <p:sp>
        <p:nvSpPr>
          <p:cNvPr id="16" name="Rettangolo 15">
            <a:extLst>
              <a:ext uri="{FF2B5EF4-FFF2-40B4-BE49-F238E27FC236}">
                <a16:creationId xmlns:a16="http://schemas.microsoft.com/office/drawing/2014/main" id="{E92493E3-91C1-D635-7DF6-108DD0432EAB}"/>
              </a:ext>
            </a:extLst>
          </p:cNvPr>
          <p:cNvSpPr/>
          <p:nvPr/>
        </p:nvSpPr>
        <p:spPr>
          <a:xfrm>
            <a:off x="3860175" y="5411907"/>
            <a:ext cx="999857" cy="3213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3526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310459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buFont typeface="Arial" panose="020B0604020202020204" pitchFamily="34" charset="0"/>
              <a:buChar char="•"/>
            </a:pPr>
            <a:r>
              <a:rPr lang="en-US" sz="1800" b="0" i="0" u="none" strike="noStrike" baseline="0" dirty="0">
                <a:latin typeface="SourceSansPro-Regular"/>
              </a:rPr>
              <a:t>Repeat the same procedure for the Upstream Cross Section of River ‘</a:t>
            </a:r>
            <a:r>
              <a:rPr lang="en-US" sz="1800" b="0" i="0" u="none" strike="noStrike" baseline="0" dirty="0" err="1">
                <a:latin typeface="SourceSansPro-Regular"/>
              </a:rPr>
              <a:t>Beshilo</a:t>
            </a:r>
            <a:r>
              <a:rPr lang="en-US" sz="1800" b="0" i="0" u="none" strike="noStrike" baseline="0" dirty="0">
                <a:latin typeface="SourceSansPro-Regular"/>
              </a:rPr>
              <a:t>’ (RS 132544)</a:t>
            </a:r>
          </a:p>
          <a:p>
            <a:pPr marL="285750" indent="-285750" algn="l">
              <a:buFont typeface="Arial" panose="020B0604020202020204" pitchFamily="34" charset="0"/>
              <a:buChar char="•"/>
            </a:pPr>
            <a:endParaRPr lang="en-US" sz="1800" b="0" i="0" u="none" strike="noStrike" baseline="0" dirty="0">
              <a:latin typeface="SourceSansPro-Regular"/>
            </a:endParaRPr>
          </a:p>
          <a:p>
            <a:pPr marL="285750" indent="-285750" algn="l">
              <a:buFont typeface="Arial" panose="020B0604020202020204" pitchFamily="34" charset="0"/>
              <a:buChar char="•"/>
            </a:pPr>
            <a:r>
              <a:rPr lang="en-US" sz="1800" b="0" i="0" u="none" strike="noStrike" baseline="0" dirty="0">
                <a:latin typeface="SourceSansPro-Regular"/>
              </a:rPr>
              <a:t>Select </a:t>
            </a:r>
            <a:r>
              <a:rPr lang="en-US" sz="1800" i="0" u="none" strike="noStrike" baseline="0" dirty="0">
                <a:latin typeface="SourceSansPro-Regular"/>
              </a:rPr>
              <a:t>the DSS pathname with Part B </a:t>
            </a:r>
            <a:r>
              <a:rPr lang="en-US" sz="1800" b="1" i="0" u="none" strike="noStrike" baseline="0" dirty="0">
                <a:latin typeface="SourceSansPro-Regular"/>
              </a:rPr>
              <a:t>‘BN_KESSIE’ </a:t>
            </a:r>
          </a:p>
          <a:p>
            <a:pPr marL="285750" indent="-285750" algn="l">
              <a:buFont typeface="Arial" panose="020B0604020202020204" pitchFamily="34" charset="0"/>
              <a:buChar char="•"/>
            </a:pPr>
            <a:endParaRPr lang="en-US" sz="1800" b="1" i="0" u="none" strike="noStrike" baseline="0" dirty="0">
              <a:latin typeface="SourceSansPro-Regular"/>
            </a:endParaRPr>
          </a:p>
          <a:p>
            <a:pPr marL="285750" indent="-285750" algn="l">
              <a:buFont typeface="Arial" panose="020B0604020202020204" pitchFamily="34" charset="0"/>
              <a:buChar char="•"/>
            </a:pPr>
            <a:r>
              <a:rPr lang="en-US" dirty="0">
                <a:latin typeface="SourceSansPro-Regular"/>
              </a:rPr>
              <a:t>Click </a:t>
            </a:r>
            <a:r>
              <a:rPr lang="en-US" b="1" dirty="0">
                <a:latin typeface="SourceSansPro-Regular"/>
              </a:rPr>
              <a:t>Ok</a:t>
            </a:r>
          </a:p>
          <a:p>
            <a:pPr marL="285750" indent="-285750" algn="l">
              <a:buFont typeface="Arial" panose="020B0604020202020204" pitchFamily="34" charset="0"/>
              <a:buChar char="•"/>
            </a:pPr>
            <a:endParaRPr lang="en-US" b="1" dirty="0">
              <a:latin typeface="SourceSansPro-Regular"/>
            </a:endParaRPr>
          </a:p>
          <a:p>
            <a:pPr marL="285750" indent="-285750" algn="l">
              <a:buFont typeface="Arial" panose="020B0604020202020204" pitchFamily="34" charset="0"/>
              <a:buChar char="•"/>
            </a:pPr>
            <a:r>
              <a:rPr lang="en-US" dirty="0">
                <a:latin typeface="SourceSansPro-Regular"/>
              </a:rPr>
              <a:t>From the Flow Hydrograph Window set</a:t>
            </a:r>
          </a:p>
          <a:p>
            <a:pPr marL="630238" indent="-285750" algn="l">
              <a:buFont typeface="Wingdings" panose="05000000000000000000" pitchFamily="2" charset="2"/>
              <a:buChar char="Ø"/>
            </a:pPr>
            <a:r>
              <a:rPr lang="en-US" b="1" dirty="0">
                <a:latin typeface="SourceSansPro-Regular"/>
              </a:rPr>
              <a:t>Min Flow: 20</a:t>
            </a:r>
          </a:p>
          <a:p>
            <a:pPr marL="630238" indent="-285750" algn="l">
              <a:buFont typeface="Wingdings" panose="05000000000000000000" pitchFamily="2" charset="2"/>
              <a:buChar char="Ø"/>
            </a:pPr>
            <a:r>
              <a:rPr lang="en-US" b="1" dirty="0">
                <a:latin typeface="SourceSansPro-Regular"/>
              </a:rPr>
              <a:t>Multiplier: 0.07</a:t>
            </a:r>
          </a:p>
          <a:p>
            <a:endParaRPr lang="en-US" dirty="0">
              <a:latin typeface="SourceSansPro-Regular"/>
            </a:endParaRPr>
          </a:p>
          <a:p>
            <a:pPr marL="263525" indent="-263525">
              <a:buFont typeface="Arial" panose="020B0604020202020204" pitchFamily="34" charset="0"/>
              <a:buChar char="•"/>
            </a:pPr>
            <a:r>
              <a:rPr lang="en-US" dirty="0">
                <a:latin typeface="SourceSansPro-Regular"/>
              </a:rPr>
              <a:t>Click </a:t>
            </a:r>
            <a:r>
              <a:rPr lang="en-US" b="1" dirty="0">
                <a:latin typeface="SourceSansPro-Regular"/>
              </a:rPr>
              <a:t>Ok</a:t>
            </a: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0175" y="1336304"/>
            <a:ext cx="4807927" cy="4475198"/>
          </a:xfrm>
          <a:prstGeom prst="rect">
            <a:avLst/>
          </a:prstGeom>
        </p:spPr>
      </p:pic>
      <p:sp>
        <p:nvSpPr>
          <p:cNvPr id="16" name="Rettangolo 15">
            <a:extLst>
              <a:ext uri="{FF2B5EF4-FFF2-40B4-BE49-F238E27FC236}">
                <a16:creationId xmlns:a16="http://schemas.microsoft.com/office/drawing/2014/main" id="{E92493E3-91C1-D635-7DF6-108DD0432EAB}"/>
              </a:ext>
            </a:extLst>
          </p:cNvPr>
          <p:cNvSpPr/>
          <p:nvPr/>
        </p:nvSpPr>
        <p:spPr>
          <a:xfrm>
            <a:off x="3860175" y="5411907"/>
            <a:ext cx="1719937" cy="2493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5124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323527" y="1036127"/>
            <a:ext cx="359305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800" b="0" i="0" u="none" strike="noStrike" baseline="0" dirty="0">
                <a:latin typeface="SourceSansPro-Regular"/>
              </a:rPr>
              <a:t>The </a:t>
            </a:r>
            <a:r>
              <a:rPr lang="en-US" sz="1800" b="1" i="0" u="none" strike="noStrike" baseline="0" dirty="0">
                <a:latin typeface="SourceSansPro-Regular"/>
              </a:rPr>
              <a:t>Uniform Lateral Inflow </a:t>
            </a:r>
            <a:r>
              <a:rPr lang="en-US" sz="1800" b="0" i="0" u="none" strike="noStrike" baseline="0" dirty="0">
                <a:latin typeface="SourceSansPro-Regular"/>
              </a:rPr>
              <a:t>Hydrograph is used as an internal boundary condition. This option allows the user to bring in a flow hydrograph and distribute it uniformly along the river reach between two user specified cross section locations.</a:t>
            </a:r>
          </a:p>
          <a:p>
            <a:pPr algn="l"/>
            <a:endParaRPr lang="en-US" dirty="0">
              <a:latin typeface="SourceSansPro-Regular"/>
            </a:endParaRPr>
          </a:p>
          <a:p>
            <a:pPr marL="285750" indent="-285750" algn="l">
              <a:buFont typeface="Arial" panose="020B0604020202020204" pitchFamily="34" charset="0"/>
              <a:buChar char="•"/>
            </a:pPr>
            <a:r>
              <a:rPr lang="en-US" dirty="0">
                <a:latin typeface="SourceSansPro-Regular"/>
              </a:rPr>
              <a:t>Click</a:t>
            </a:r>
            <a:r>
              <a:rPr lang="en-US" b="1" dirty="0">
                <a:latin typeface="SourceSansPro-Regular"/>
              </a:rPr>
              <a:t> Add RS…</a:t>
            </a:r>
          </a:p>
          <a:p>
            <a:pPr marL="285750" indent="-285750">
              <a:buFont typeface="Arial" panose="020B0604020202020204" pitchFamily="34" charset="0"/>
              <a:buChar char="•"/>
            </a:pPr>
            <a:r>
              <a:rPr lang="en-US" dirty="0">
                <a:latin typeface="SourceSansPro-Regular"/>
              </a:rPr>
              <a:t>Select River </a:t>
            </a:r>
            <a:r>
              <a:rPr lang="en-US" dirty="0">
                <a:latin typeface="SourceSansPro-Regular"/>
                <a:sym typeface="Wingdings" panose="05000000000000000000" pitchFamily="2" charset="2"/>
              </a:rPr>
              <a:t> </a:t>
            </a:r>
            <a:r>
              <a:rPr lang="en-US" dirty="0" err="1">
                <a:latin typeface="SourceSansPro-Regular"/>
                <a:sym typeface="Wingdings" panose="05000000000000000000" pitchFamily="2" charset="2"/>
              </a:rPr>
              <a:t>Beshilo</a:t>
            </a:r>
            <a:endParaRPr lang="en-US" dirty="0">
              <a:latin typeface="SourceSansPro-Regular"/>
              <a:sym typeface="Wingdings" panose="05000000000000000000" pitchFamily="2" charset="2"/>
            </a:endParaRPr>
          </a:p>
          <a:p>
            <a:pPr marL="285750" indent="-285750">
              <a:buFont typeface="Arial" panose="020B0604020202020204" pitchFamily="34" charset="0"/>
              <a:buChar char="•"/>
            </a:pPr>
            <a:r>
              <a:rPr lang="en-US" dirty="0">
                <a:latin typeface="SourceSansPro-Regular"/>
                <a:sym typeface="Wingdings" panose="05000000000000000000" pitchFamily="2" charset="2"/>
              </a:rPr>
              <a:t>Select Reach  </a:t>
            </a:r>
            <a:r>
              <a:rPr lang="en-US" dirty="0" err="1">
                <a:latin typeface="SourceSansPro-Regular"/>
                <a:sym typeface="Wingdings" panose="05000000000000000000" pitchFamily="2" charset="2"/>
              </a:rPr>
              <a:t>Beshilo</a:t>
            </a:r>
            <a:endParaRPr lang="en-US" dirty="0">
              <a:latin typeface="SourceSansPro-Regular"/>
            </a:endParaRPr>
          </a:p>
          <a:p>
            <a:pPr marL="285750" indent="-285750" algn="l">
              <a:buFont typeface="Arial" panose="020B0604020202020204" pitchFamily="34" charset="0"/>
              <a:buChar char="•"/>
            </a:pPr>
            <a:r>
              <a:rPr lang="en-US" dirty="0">
                <a:latin typeface="SourceSansPro-Regular"/>
              </a:rPr>
              <a:t>Select the Cross Section </a:t>
            </a:r>
            <a:r>
              <a:rPr lang="en-US" b="1" dirty="0">
                <a:latin typeface="SourceSansPro-Regular"/>
              </a:rPr>
              <a:t>RS 131044 </a:t>
            </a:r>
            <a:r>
              <a:rPr lang="en-US" dirty="0">
                <a:latin typeface="SourceSansPro-Regular"/>
              </a:rPr>
              <a:t>from the list on the left</a:t>
            </a:r>
          </a:p>
          <a:p>
            <a:pPr marL="285750" indent="-285750" algn="l">
              <a:buFont typeface="Arial" panose="020B0604020202020204" pitchFamily="34" charset="0"/>
              <a:buChar char="•"/>
            </a:pPr>
            <a:r>
              <a:rPr lang="en-US" dirty="0">
                <a:latin typeface="SourceSansPro-Regular"/>
              </a:rPr>
              <a:t>Click on the </a:t>
            </a:r>
            <a:r>
              <a:rPr lang="en-US" b="1" dirty="0">
                <a:latin typeface="SourceSansPro-Regular"/>
              </a:rPr>
              <a:t>Arrow</a:t>
            </a:r>
            <a:r>
              <a:rPr lang="en-US" dirty="0">
                <a:latin typeface="SourceSansPro-Regular"/>
              </a:rPr>
              <a:t> to move it in the Selected Location List</a:t>
            </a:r>
          </a:p>
          <a:p>
            <a:pPr marL="285750" indent="-285750" algn="l">
              <a:buFont typeface="Arial" panose="020B0604020202020204" pitchFamily="34" charset="0"/>
              <a:buChar char="•"/>
            </a:pPr>
            <a:r>
              <a:rPr lang="en-US" dirty="0">
                <a:latin typeface="SourceSansPro-Regular"/>
              </a:rPr>
              <a:t>Click</a:t>
            </a:r>
            <a:r>
              <a:rPr lang="en-US" b="1" dirty="0">
                <a:latin typeface="SourceSansPro-Regular"/>
              </a:rPr>
              <a:t> OK</a:t>
            </a: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6587" y="764704"/>
            <a:ext cx="4695102" cy="5314727"/>
          </a:xfrm>
          <a:prstGeom prst="rect">
            <a:avLst/>
          </a:prstGeom>
        </p:spPr>
      </p:pic>
      <p:sp>
        <p:nvSpPr>
          <p:cNvPr id="16" name="Rettangolo 15">
            <a:extLst>
              <a:ext uri="{FF2B5EF4-FFF2-40B4-BE49-F238E27FC236}">
                <a16:creationId xmlns:a16="http://schemas.microsoft.com/office/drawing/2014/main" id="{E92493E3-91C1-D635-7DF6-108DD0432EAB}"/>
              </a:ext>
            </a:extLst>
          </p:cNvPr>
          <p:cNvSpPr/>
          <p:nvPr/>
        </p:nvSpPr>
        <p:spPr>
          <a:xfrm>
            <a:off x="3995936" y="2852937"/>
            <a:ext cx="708986" cy="2160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3322C2FB-A533-8C4D-B7B7-86B01703A982}"/>
              </a:ext>
            </a:extLst>
          </p:cNvPr>
          <p:cNvSpPr/>
          <p:nvPr/>
        </p:nvSpPr>
        <p:spPr>
          <a:xfrm>
            <a:off x="6156176" y="3412446"/>
            <a:ext cx="288032" cy="2160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8937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295232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dirty="0">
                <a:latin typeface="SourceSansPro-Regular"/>
              </a:rPr>
              <a:t>Select the Cross Section </a:t>
            </a:r>
            <a:r>
              <a:rPr lang="en-US" b="1" dirty="0">
                <a:latin typeface="SourceSansPro-Regular"/>
              </a:rPr>
              <a:t>RS 804826.7 </a:t>
            </a:r>
            <a:r>
              <a:rPr lang="en-US" dirty="0">
                <a:latin typeface="SourceSansPro-Regular"/>
              </a:rPr>
              <a:t>from the Boundary Condition Location</a:t>
            </a:r>
          </a:p>
          <a:p>
            <a:pPr marL="285750" indent="-285750" algn="l">
              <a:buFont typeface="Arial" panose="020B0604020202020204" pitchFamily="34" charset="0"/>
              <a:buChar char="•"/>
            </a:pPr>
            <a:r>
              <a:rPr lang="en-US" dirty="0">
                <a:latin typeface="SourceSansPro-Regular"/>
              </a:rPr>
              <a:t>Select </a:t>
            </a:r>
            <a:r>
              <a:rPr lang="en-US" b="1" dirty="0">
                <a:latin typeface="SourceSansPro-Regular"/>
              </a:rPr>
              <a:t>Uniform Lateral Inflow</a:t>
            </a:r>
            <a:r>
              <a:rPr lang="en-US" dirty="0">
                <a:latin typeface="SourceSansPro-Regular"/>
              </a:rPr>
              <a:t> from the Boundary Condition Types</a:t>
            </a:r>
          </a:p>
          <a:p>
            <a:pPr marL="285750" indent="-285750" algn="l">
              <a:buFont typeface="Arial" panose="020B0604020202020204" pitchFamily="34" charset="0"/>
              <a:buChar char="•"/>
            </a:pPr>
            <a:r>
              <a:rPr lang="en-US" dirty="0">
                <a:latin typeface="SourceSansPro-Regular"/>
              </a:rPr>
              <a:t>Select the second-last RS from the menu on the top</a:t>
            </a:r>
          </a:p>
          <a:p>
            <a:pPr marL="285750" indent="-285750" algn="l">
              <a:buFont typeface="Arial" panose="020B0604020202020204" pitchFamily="34" charset="0"/>
              <a:buChar char="•"/>
            </a:pPr>
            <a:r>
              <a:rPr lang="en-US" sz="1800" b="0" i="0" u="none" strike="noStrike" baseline="0" dirty="0">
                <a:latin typeface="SourceSansPro-Regular"/>
              </a:rPr>
              <a:t>Select </a:t>
            </a:r>
            <a:r>
              <a:rPr lang="en-US" sz="1800" b="1" i="0" u="none" strike="noStrike" baseline="0" dirty="0">
                <a:latin typeface="SourceSansPro-Regular"/>
              </a:rPr>
              <a:t>Read from DSS before simulation </a:t>
            </a:r>
            <a:r>
              <a:rPr lang="en-US" sz="1800" b="0" i="0" u="none" strike="noStrike" baseline="0" dirty="0">
                <a:latin typeface="SourceSansPro-Regular"/>
              </a:rPr>
              <a:t>option</a:t>
            </a:r>
          </a:p>
          <a:p>
            <a:pPr marL="285750" indent="-285750" algn="l">
              <a:buFont typeface="Arial" panose="020B0604020202020204" pitchFamily="34" charset="0"/>
              <a:buChar char="•"/>
            </a:pPr>
            <a:r>
              <a:rPr lang="en-US" dirty="0">
                <a:latin typeface="SourceSansPro-Regular"/>
              </a:rPr>
              <a:t>Click on </a:t>
            </a:r>
            <a:r>
              <a:rPr lang="en-US" b="1" dirty="0">
                <a:latin typeface="SourceSansPro-Bold"/>
              </a:rPr>
              <a:t>Select DSS file and Path </a:t>
            </a:r>
            <a:r>
              <a:rPr lang="en-US" dirty="0">
                <a:latin typeface="SourceSansPro-Bold"/>
              </a:rPr>
              <a:t>and search for the same DSS file and pathname chosen before</a:t>
            </a:r>
            <a:endParaRPr lang="en-US" dirty="0">
              <a:latin typeface="SourceSansPro-Regular"/>
            </a:endParaRPr>
          </a:p>
          <a:p>
            <a:pPr marL="285750" indent="-285750" algn="l">
              <a:buFont typeface="Arial" panose="020B0604020202020204" pitchFamily="34" charset="0"/>
              <a:buChar char="•"/>
            </a:pPr>
            <a:r>
              <a:rPr lang="en-US" dirty="0">
                <a:latin typeface="SourceSansPro-Regular"/>
              </a:rPr>
              <a:t> Set </a:t>
            </a:r>
            <a:r>
              <a:rPr lang="en-US" b="1" dirty="0">
                <a:latin typeface="SourceSansPro-Regular"/>
              </a:rPr>
              <a:t>Multiplier: 0.18</a:t>
            </a:r>
          </a:p>
          <a:p>
            <a:pPr marL="285750" indent="-285750" algn="l">
              <a:buFont typeface="Arial" panose="020B0604020202020204" pitchFamily="34" charset="0"/>
              <a:buChar char="•"/>
            </a:pPr>
            <a:r>
              <a:rPr lang="en-US" dirty="0">
                <a:latin typeface="SourceSansPro-Regular"/>
              </a:rPr>
              <a:t>Click</a:t>
            </a:r>
            <a:r>
              <a:rPr lang="en-US" b="1" dirty="0">
                <a:latin typeface="SourceSansPro-Regular"/>
              </a:rPr>
              <a:t> OK</a:t>
            </a: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6586" y="816474"/>
            <a:ext cx="4903885" cy="5243888"/>
          </a:xfrm>
          <a:prstGeom prst="rect">
            <a:avLst/>
          </a:prstGeom>
        </p:spPr>
      </p:pic>
      <p:sp>
        <p:nvSpPr>
          <p:cNvPr id="16" name="Rettangolo 15">
            <a:extLst>
              <a:ext uri="{FF2B5EF4-FFF2-40B4-BE49-F238E27FC236}">
                <a16:creationId xmlns:a16="http://schemas.microsoft.com/office/drawing/2014/main" id="{E92493E3-91C1-D635-7DF6-108DD0432EAB}"/>
              </a:ext>
            </a:extLst>
          </p:cNvPr>
          <p:cNvSpPr/>
          <p:nvPr/>
        </p:nvSpPr>
        <p:spPr>
          <a:xfrm>
            <a:off x="7679437" y="1268761"/>
            <a:ext cx="932251" cy="11521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3322C2FB-A533-8C4D-B7B7-86B01703A982}"/>
              </a:ext>
            </a:extLst>
          </p:cNvPr>
          <p:cNvSpPr/>
          <p:nvPr/>
        </p:nvSpPr>
        <p:spPr>
          <a:xfrm>
            <a:off x="5015142" y="5661248"/>
            <a:ext cx="997018" cy="2160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978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DDB8EDD-D3DC-5A42-91A5-2D58DD18BA23}"/>
              </a:ext>
            </a:extLst>
          </p:cNvPr>
          <p:cNvPicPr>
            <a:picLocks noChangeAspect="1"/>
          </p:cNvPicPr>
          <p:nvPr/>
        </p:nvPicPr>
        <p:blipFill>
          <a:blip r:embed="rId3"/>
          <a:stretch>
            <a:fillRect/>
          </a:stretch>
        </p:blipFill>
        <p:spPr>
          <a:xfrm>
            <a:off x="874471" y="789997"/>
            <a:ext cx="6654300" cy="5564007"/>
          </a:xfrm>
          <a:prstGeom prst="rect">
            <a:avLst/>
          </a:prstGeom>
        </p:spPr>
      </p:pic>
      <p:sp>
        <p:nvSpPr>
          <p:cNvPr id="24" name="Rettangolo 23">
            <a:extLst>
              <a:ext uri="{FF2B5EF4-FFF2-40B4-BE49-F238E27FC236}">
                <a16:creationId xmlns:a16="http://schemas.microsoft.com/office/drawing/2014/main" id="{3512DC91-2267-A69B-7BCD-AC8729F66212}"/>
              </a:ext>
            </a:extLst>
          </p:cNvPr>
          <p:cNvSpPr/>
          <p:nvPr/>
        </p:nvSpPr>
        <p:spPr>
          <a:xfrm>
            <a:off x="174143" y="1268760"/>
            <a:ext cx="1661553" cy="879252"/>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tangolo 22">
            <a:extLst>
              <a:ext uri="{FF2B5EF4-FFF2-40B4-BE49-F238E27FC236}">
                <a16:creationId xmlns:a16="http://schemas.microsoft.com/office/drawing/2014/main" id="{7075F347-08A0-EB8B-D034-C9E03088450E}"/>
              </a:ext>
            </a:extLst>
          </p:cNvPr>
          <p:cNvSpPr/>
          <p:nvPr/>
        </p:nvSpPr>
        <p:spPr>
          <a:xfrm>
            <a:off x="6210821" y="3689980"/>
            <a:ext cx="2117796" cy="879252"/>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6" name="Ovale 5">
            <a:extLst>
              <a:ext uri="{FF2B5EF4-FFF2-40B4-BE49-F238E27FC236}">
                <a16:creationId xmlns:a16="http://schemas.microsoft.com/office/drawing/2014/main" id="{432629CE-F76F-36A7-12E2-C0DDD6530FEF}"/>
              </a:ext>
            </a:extLst>
          </p:cNvPr>
          <p:cNvSpPr/>
          <p:nvPr/>
        </p:nvSpPr>
        <p:spPr>
          <a:xfrm>
            <a:off x="5868144" y="2492896"/>
            <a:ext cx="360040" cy="3600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a:extLst>
              <a:ext uri="{FF2B5EF4-FFF2-40B4-BE49-F238E27FC236}">
                <a16:creationId xmlns:a16="http://schemas.microsoft.com/office/drawing/2014/main" id="{7A98ED30-12D1-8A48-37B9-6FA04E6F383B}"/>
              </a:ext>
            </a:extLst>
          </p:cNvPr>
          <p:cNvSpPr/>
          <p:nvPr/>
        </p:nvSpPr>
        <p:spPr>
          <a:xfrm>
            <a:off x="2147420" y="2312628"/>
            <a:ext cx="360040" cy="3600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a:extLst>
              <a:ext uri="{FF2B5EF4-FFF2-40B4-BE49-F238E27FC236}">
                <a16:creationId xmlns:a16="http://schemas.microsoft.com/office/drawing/2014/main" id="{A7698CCF-7121-E3B2-8E47-F874DAB9F580}"/>
              </a:ext>
            </a:extLst>
          </p:cNvPr>
          <p:cNvSpPr/>
          <p:nvPr/>
        </p:nvSpPr>
        <p:spPr>
          <a:xfrm>
            <a:off x="3995936" y="5157192"/>
            <a:ext cx="360040" cy="3600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a:extLst>
              <a:ext uri="{FF2B5EF4-FFF2-40B4-BE49-F238E27FC236}">
                <a16:creationId xmlns:a16="http://schemas.microsoft.com/office/drawing/2014/main" id="{53044F06-53C6-8FB6-DCDC-2194823CC81D}"/>
              </a:ext>
            </a:extLst>
          </p:cNvPr>
          <p:cNvSpPr/>
          <p:nvPr/>
        </p:nvSpPr>
        <p:spPr>
          <a:xfrm rot="1394237">
            <a:off x="2158271" y="2715795"/>
            <a:ext cx="2350811" cy="7123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a:extLst>
              <a:ext uri="{FF2B5EF4-FFF2-40B4-BE49-F238E27FC236}">
                <a16:creationId xmlns:a16="http://schemas.microsoft.com/office/drawing/2014/main" id="{DDCC8E7C-9F1A-C72C-C13E-AEDCF1B49AB1}"/>
              </a:ext>
            </a:extLst>
          </p:cNvPr>
          <p:cNvSpPr/>
          <p:nvPr/>
        </p:nvSpPr>
        <p:spPr>
          <a:xfrm rot="20142554">
            <a:off x="4284214" y="2678288"/>
            <a:ext cx="1678034" cy="7123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a:extLst>
              <a:ext uri="{FF2B5EF4-FFF2-40B4-BE49-F238E27FC236}">
                <a16:creationId xmlns:a16="http://schemas.microsoft.com/office/drawing/2014/main" id="{59DB1CAC-565E-97B2-5573-EF369B4CD7EA}"/>
              </a:ext>
            </a:extLst>
          </p:cNvPr>
          <p:cNvSpPr/>
          <p:nvPr/>
        </p:nvSpPr>
        <p:spPr>
          <a:xfrm rot="16701463">
            <a:off x="3562620" y="4251857"/>
            <a:ext cx="1802096" cy="49523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a:extLst>
              <a:ext uri="{FF2B5EF4-FFF2-40B4-BE49-F238E27FC236}">
                <a16:creationId xmlns:a16="http://schemas.microsoft.com/office/drawing/2014/main" id="{CE6FFDA9-D701-C4F0-8040-72923FF1EA11}"/>
              </a:ext>
            </a:extLst>
          </p:cNvPr>
          <p:cNvSpPr txBox="1"/>
          <p:nvPr/>
        </p:nvSpPr>
        <p:spPr>
          <a:xfrm>
            <a:off x="5015142" y="794078"/>
            <a:ext cx="2117796" cy="861774"/>
          </a:xfrm>
          <a:prstGeom prst="rect">
            <a:avLst/>
          </a:prstGeom>
          <a:noFill/>
        </p:spPr>
        <p:txBody>
          <a:bodyPr wrap="square">
            <a:spAutoFit/>
          </a:bodyPr>
          <a:lstStyle/>
          <a:p>
            <a:r>
              <a:rPr lang="en-US" sz="1600" i="0" u="none" strike="noStrike" baseline="0" dirty="0">
                <a:latin typeface="SourceSansPro-Regular"/>
              </a:rPr>
              <a:t>BN_KESSIE</a:t>
            </a:r>
          </a:p>
          <a:p>
            <a:r>
              <a:rPr lang="en-US" sz="1600" dirty="0">
                <a:latin typeface="SourceSansPro-Regular"/>
              </a:rPr>
              <a:t>Uniform Lateral Inflow</a:t>
            </a:r>
          </a:p>
          <a:p>
            <a:r>
              <a:rPr lang="en-US" sz="1600" dirty="0">
                <a:latin typeface="SourceSansPro-Regular"/>
              </a:rPr>
              <a:t>Multiplier: 0.18 </a:t>
            </a:r>
            <a:endParaRPr lang="en-US" sz="1600" dirty="0"/>
          </a:p>
        </p:txBody>
      </p:sp>
      <p:sp>
        <p:nvSpPr>
          <p:cNvPr id="17" name="CasellaDiTesto 16">
            <a:extLst>
              <a:ext uri="{FF2B5EF4-FFF2-40B4-BE49-F238E27FC236}">
                <a16:creationId xmlns:a16="http://schemas.microsoft.com/office/drawing/2014/main" id="{BA183E24-F3AD-11BA-21B8-5DCB2A74087B}"/>
              </a:ext>
            </a:extLst>
          </p:cNvPr>
          <p:cNvSpPr txBox="1"/>
          <p:nvPr/>
        </p:nvSpPr>
        <p:spPr>
          <a:xfrm>
            <a:off x="7026204" y="1655852"/>
            <a:ext cx="1633273" cy="861774"/>
          </a:xfrm>
          <a:prstGeom prst="rect">
            <a:avLst/>
          </a:prstGeom>
          <a:noFill/>
        </p:spPr>
        <p:txBody>
          <a:bodyPr wrap="square">
            <a:spAutoFit/>
          </a:bodyPr>
          <a:lstStyle/>
          <a:p>
            <a:r>
              <a:rPr lang="en-US" sz="1600" i="0" u="none" strike="noStrike" baseline="0" dirty="0">
                <a:latin typeface="SourceSansPro-Regular"/>
              </a:rPr>
              <a:t>BN_KESSIE</a:t>
            </a:r>
          </a:p>
          <a:p>
            <a:r>
              <a:rPr lang="en-US" sz="1600" dirty="0">
                <a:latin typeface="SourceSansPro-Regular"/>
              </a:rPr>
              <a:t>Flow</a:t>
            </a:r>
          </a:p>
          <a:p>
            <a:r>
              <a:rPr lang="en-US" sz="1600" dirty="0">
                <a:latin typeface="SourceSansPro-Regular"/>
              </a:rPr>
              <a:t>Multiplier: 0.07 </a:t>
            </a:r>
            <a:endParaRPr lang="en-US" sz="1600" dirty="0"/>
          </a:p>
        </p:txBody>
      </p:sp>
      <p:sp>
        <p:nvSpPr>
          <p:cNvPr id="18" name="CasellaDiTesto 17">
            <a:extLst>
              <a:ext uri="{FF2B5EF4-FFF2-40B4-BE49-F238E27FC236}">
                <a16:creationId xmlns:a16="http://schemas.microsoft.com/office/drawing/2014/main" id="{86304D29-2FCB-87EE-65C4-F130DAEEF9CD}"/>
              </a:ext>
            </a:extLst>
          </p:cNvPr>
          <p:cNvSpPr txBox="1"/>
          <p:nvPr/>
        </p:nvSpPr>
        <p:spPr>
          <a:xfrm>
            <a:off x="6226440" y="3732188"/>
            <a:ext cx="2117796" cy="861774"/>
          </a:xfrm>
          <a:prstGeom prst="rect">
            <a:avLst/>
          </a:prstGeom>
          <a:noFill/>
        </p:spPr>
        <p:txBody>
          <a:bodyPr wrap="square">
            <a:spAutoFit/>
          </a:bodyPr>
          <a:lstStyle/>
          <a:p>
            <a:r>
              <a:rPr lang="en-US" sz="1600" i="0" u="none" strike="noStrike" baseline="0" dirty="0">
                <a:latin typeface="SourceSansPro-Regular"/>
              </a:rPr>
              <a:t>BN_KESSIE</a:t>
            </a:r>
          </a:p>
          <a:p>
            <a:r>
              <a:rPr lang="en-US" sz="1600" dirty="0">
                <a:latin typeface="SourceSansPro-Regular"/>
              </a:rPr>
              <a:t>Uniform Lateral Inflow</a:t>
            </a:r>
          </a:p>
          <a:p>
            <a:r>
              <a:rPr lang="en-US" sz="1600" dirty="0">
                <a:latin typeface="SourceSansPro-Regular"/>
              </a:rPr>
              <a:t>Multiplier: 0.55 </a:t>
            </a:r>
            <a:endParaRPr lang="en-US" sz="1600" dirty="0"/>
          </a:p>
        </p:txBody>
      </p:sp>
      <p:sp>
        <p:nvSpPr>
          <p:cNvPr id="19" name="CasellaDiTesto 18">
            <a:extLst>
              <a:ext uri="{FF2B5EF4-FFF2-40B4-BE49-F238E27FC236}">
                <a16:creationId xmlns:a16="http://schemas.microsoft.com/office/drawing/2014/main" id="{4372AD02-574A-2D96-CFFC-2BE687970F5C}"/>
              </a:ext>
            </a:extLst>
          </p:cNvPr>
          <p:cNvSpPr txBox="1"/>
          <p:nvPr/>
        </p:nvSpPr>
        <p:spPr>
          <a:xfrm>
            <a:off x="1259632" y="5826750"/>
            <a:ext cx="2117796" cy="338554"/>
          </a:xfrm>
          <a:prstGeom prst="rect">
            <a:avLst/>
          </a:prstGeom>
          <a:noFill/>
        </p:spPr>
        <p:txBody>
          <a:bodyPr wrap="square">
            <a:spAutoFit/>
          </a:bodyPr>
          <a:lstStyle/>
          <a:p>
            <a:r>
              <a:rPr lang="en-US" sz="1600" dirty="0">
                <a:latin typeface="SourceSansPro-Regular"/>
              </a:rPr>
              <a:t>Normal Depth 0.001</a:t>
            </a:r>
          </a:p>
        </p:txBody>
      </p:sp>
      <p:sp>
        <p:nvSpPr>
          <p:cNvPr id="20" name="CasellaDiTesto 19">
            <a:extLst>
              <a:ext uri="{FF2B5EF4-FFF2-40B4-BE49-F238E27FC236}">
                <a16:creationId xmlns:a16="http://schemas.microsoft.com/office/drawing/2014/main" id="{17D7E391-905C-D371-18F4-64103F664D51}"/>
              </a:ext>
            </a:extLst>
          </p:cNvPr>
          <p:cNvSpPr txBox="1"/>
          <p:nvPr/>
        </p:nvSpPr>
        <p:spPr>
          <a:xfrm>
            <a:off x="775056" y="4007188"/>
            <a:ext cx="2117796" cy="861774"/>
          </a:xfrm>
          <a:prstGeom prst="rect">
            <a:avLst/>
          </a:prstGeom>
          <a:noFill/>
        </p:spPr>
        <p:txBody>
          <a:bodyPr wrap="square">
            <a:spAutoFit/>
          </a:bodyPr>
          <a:lstStyle/>
          <a:p>
            <a:r>
              <a:rPr lang="en-US" sz="1600" i="0" u="none" strike="noStrike" baseline="0" dirty="0">
                <a:latin typeface="SourceSansPro-Regular"/>
              </a:rPr>
              <a:t>BN_KESSIE</a:t>
            </a:r>
          </a:p>
          <a:p>
            <a:r>
              <a:rPr lang="en-US" sz="1600" dirty="0">
                <a:latin typeface="SourceSansPro-Regular"/>
              </a:rPr>
              <a:t>Uniform Lateral Inflow</a:t>
            </a:r>
          </a:p>
          <a:p>
            <a:r>
              <a:rPr lang="en-US" sz="1600" dirty="0">
                <a:latin typeface="SourceSansPro-Regular"/>
              </a:rPr>
              <a:t>Multiplier: 0.20 </a:t>
            </a:r>
            <a:endParaRPr lang="en-US" sz="1600" dirty="0"/>
          </a:p>
        </p:txBody>
      </p:sp>
      <p:sp>
        <p:nvSpPr>
          <p:cNvPr id="21" name="CasellaDiTesto 20">
            <a:extLst>
              <a:ext uri="{FF2B5EF4-FFF2-40B4-BE49-F238E27FC236}">
                <a16:creationId xmlns:a16="http://schemas.microsoft.com/office/drawing/2014/main" id="{A5116B92-D1A5-7742-DC2F-3213E386DC46}"/>
              </a:ext>
            </a:extLst>
          </p:cNvPr>
          <p:cNvSpPr txBox="1"/>
          <p:nvPr/>
        </p:nvSpPr>
        <p:spPr>
          <a:xfrm>
            <a:off x="209644" y="1268760"/>
            <a:ext cx="1719282" cy="861774"/>
          </a:xfrm>
          <a:prstGeom prst="rect">
            <a:avLst/>
          </a:prstGeom>
          <a:noFill/>
        </p:spPr>
        <p:txBody>
          <a:bodyPr wrap="square">
            <a:spAutoFit/>
          </a:bodyPr>
          <a:lstStyle/>
          <a:p>
            <a:r>
              <a:rPr lang="en-US" sz="1600" i="0" u="none" strike="noStrike" baseline="0" dirty="0">
                <a:latin typeface="SourceSansPro-Regular"/>
              </a:rPr>
              <a:t>BN_GUMMARA</a:t>
            </a:r>
          </a:p>
          <a:p>
            <a:r>
              <a:rPr lang="en-US" sz="1600" dirty="0">
                <a:latin typeface="SourceSansPro-Regular"/>
              </a:rPr>
              <a:t>Flow</a:t>
            </a:r>
          </a:p>
          <a:p>
            <a:r>
              <a:rPr lang="en-US" sz="1600" dirty="0">
                <a:latin typeface="SourceSansPro-Regular"/>
              </a:rPr>
              <a:t>Multiplier: 1</a:t>
            </a:r>
            <a:endParaRPr lang="en-US" sz="1600" dirty="0"/>
          </a:p>
        </p:txBody>
      </p:sp>
      <p:sp>
        <p:nvSpPr>
          <p:cNvPr id="22" name="Rettangolo 21">
            <a:extLst>
              <a:ext uri="{FF2B5EF4-FFF2-40B4-BE49-F238E27FC236}">
                <a16:creationId xmlns:a16="http://schemas.microsoft.com/office/drawing/2014/main" id="{CE29958E-535A-68E4-BDD4-619DFA741795}"/>
              </a:ext>
            </a:extLst>
          </p:cNvPr>
          <p:cNvSpPr/>
          <p:nvPr/>
        </p:nvSpPr>
        <p:spPr>
          <a:xfrm>
            <a:off x="6985546" y="1655852"/>
            <a:ext cx="2117796" cy="8792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7DC623FB-2801-7531-4B0A-EE1DF6AD1619}"/>
              </a:ext>
            </a:extLst>
          </p:cNvPr>
          <p:cNvSpPr/>
          <p:nvPr/>
        </p:nvSpPr>
        <p:spPr>
          <a:xfrm>
            <a:off x="4989266" y="725420"/>
            <a:ext cx="2117796" cy="8792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a:extLst>
              <a:ext uri="{FF2B5EF4-FFF2-40B4-BE49-F238E27FC236}">
                <a16:creationId xmlns:a16="http://schemas.microsoft.com/office/drawing/2014/main" id="{5F894B16-2116-75A1-EA38-DCCF47E44816}"/>
              </a:ext>
            </a:extLst>
          </p:cNvPr>
          <p:cNvSpPr/>
          <p:nvPr/>
        </p:nvSpPr>
        <p:spPr>
          <a:xfrm>
            <a:off x="721128" y="3999037"/>
            <a:ext cx="2117796" cy="8792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27">
            <a:extLst>
              <a:ext uri="{FF2B5EF4-FFF2-40B4-BE49-F238E27FC236}">
                <a16:creationId xmlns:a16="http://schemas.microsoft.com/office/drawing/2014/main" id="{37D5E737-135C-381D-1F2F-5D9C95BAB6B1}"/>
              </a:ext>
            </a:extLst>
          </p:cNvPr>
          <p:cNvSpPr/>
          <p:nvPr/>
        </p:nvSpPr>
        <p:spPr>
          <a:xfrm>
            <a:off x="1187624" y="5713999"/>
            <a:ext cx="2117796" cy="5425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nettore 2 33">
            <a:extLst>
              <a:ext uri="{FF2B5EF4-FFF2-40B4-BE49-F238E27FC236}">
                <a16:creationId xmlns:a16="http://schemas.microsoft.com/office/drawing/2014/main" id="{33DDD099-FA86-B04D-7563-A93ACB408BA1}"/>
              </a:ext>
            </a:extLst>
          </p:cNvPr>
          <p:cNvCxnSpPr/>
          <p:nvPr/>
        </p:nvCxnSpPr>
        <p:spPr>
          <a:xfrm flipV="1">
            <a:off x="5148064" y="1655852"/>
            <a:ext cx="0" cy="11970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6DCACB09-DE1B-F52B-F848-A8CCB13CBD6C}"/>
              </a:ext>
            </a:extLst>
          </p:cNvPr>
          <p:cNvCxnSpPr>
            <a:cxnSpLocks/>
          </p:cNvCxnSpPr>
          <p:nvPr/>
        </p:nvCxnSpPr>
        <p:spPr>
          <a:xfrm flipV="1">
            <a:off x="6034484" y="2280942"/>
            <a:ext cx="841772" cy="4266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F300AF2A-ADCC-AA09-3C53-BD7395D38B04}"/>
              </a:ext>
            </a:extLst>
          </p:cNvPr>
          <p:cNvCxnSpPr>
            <a:cxnSpLocks/>
          </p:cNvCxnSpPr>
          <p:nvPr/>
        </p:nvCxnSpPr>
        <p:spPr>
          <a:xfrm flipV="1">
            <a:off x="4572000" y="4221088"/>
            <a:ext cx="1516412" cy="2431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8F7A7BCF-C495-906A-429D-8431A698C574}"/>
              </a:ext>
            </a:extLst>
          </p:cNvPr>
          <p:cNvCxnSpPr>
            <a:cxnSpLocks/>
          </p:cNvCxnSpPr>
          <p:nvPr/>
        </p:nvCxnSpPr>
        <p:spPr>
          <a:xfrm flipH="1">
            <a:off x="2147420" y="3103167"/>
            <a:ext cx="688540" cy="8341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B7AB1BCF-B1D8-7D12-5872-B4209BADA28F}"/>
              </a:ext>
            </a:extLst>
          </p:cNvPr>
          <p:cNvCxnSpPr>
            <a:cxnSpLocks/>
          </p:cNvCxnSpPr>
          <p:nvPr/>
        </p:nvCxnSpPr>
        <p:spPr>
          <a:xfrm flipH="1" flipV="1">
            <a:off x="1357076" y="2217914"/>
            <a:ext cx="891594" cy="2581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704ED1DD-73EE-F968-B3D7-4F6C8CFCA11A}"/>
              </a:ext>
            </a:extLst>
          </p:cNvPr>
          <p:cNvCxnSpPr>
            <a:cxnSpLocks/>
          </p:cNvCxnSpPr>
          <p:nvPr/>
        </p:nvCxnSpPr>
        <p:spPr>
          <a:xfrm flipH="1">
            <a:off x="3420887" y="5373216"/>
            <a:ext cx="689928" cy="3437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8972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78581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buFont typeface="Arial" panose="020B0604020202020204" pitchFamily="34" charset="0"/>
              <a:buChar char="•"/>
            </a:pPr>
            <a:r>
              <a:rPr lang="en-US" sz="1800" b="0" i="0" u="none" strike="noStrike" baseline="0" dirty="0">
                <a:latin typeface="SourceSansPro-Regular"/>
              </a:rPr>
              <a:t>Select the Downstream Cross Section (</a:t>
            </a:r>
            <a:r>
              <a:rPr lang="en-US" sz="1800" b="1" i="0" u="none" strike="noStrike" baseline="0" dirty="0">
                <a:latin typeface="SourceSansPro-Regular"/>
              </a:rPr>
              <a:t>RS 267</a:t>
            </a:r>
            <a:r>
              <a:rPr lang="en-US" sz="1800" b="0" i="0" u="none" strike="noStrike" baseline="0" dirty="0">
                <a:latin typeface="SourceSansPro-Regular"/>
              </a:rPr>
              <a:t>)</a:t>
            </a:r>
          </a:p>
          <a:p>
            <a:pPr marL="285750" indent="-285750" algn="l">
              <a:buFont typeface="Arial" panose="020B0604020202020204" pitchFamily="34" charset="0"/>
              <a:buChar char="•"/>
            </a:pPr>
            <a:r>
              <a:rPr lang="en-US" dirty="0">
                <a:latin typeface="SourceSansPro-Regular"/>
              </a:rPr>
              <a:t>Select </a:t>
            </a:r>
            <a:r>
              <a:rPr lang="en-US" b="1" dirty="0">
                <a:latin typeface="SourceSansPro-Regular"/>
              </a:rPr>
              <a:t>Normal Depth </a:t>
            </a:r>
            <a:r>
              <a:rPr lang="en-US" dirty="0">
                <a:latin typeface="SourceSansPro-Regular"/>
              </a:rPr>
              <a:t>as Boundary Condition Types</a:t>
            </a:r>
          </a:p>
          <a:p>
            <a:pPr marL="285750" indent="-285750" algn="l">
              <a:buFont typeface="Arial" panose="020B0604020202020204" pitchFamily="34" charset="0"/>
              <a:buChar char="•"/>
            </a:pPr>
            <a:r>
              <a:rPr lang="en-US" dirty="0">
                <a:latin typeface="SourceSansPro-Regular"/>
              </a:rPr>
              <a:t>Set Friction Slope: 0.01</a:t>
            </a:r>
          </a:p>
          <a:p>
            <a:pPr marL="285750" indent="-285750" algn="l">
              <a:buFont typeface="Arial" panose="020B0604020202020204" pitchFamily="34" charset="0"/>
              <a:buChar char="•"/>
            </a:pPr>
            <a:r>
              <a:rPr lang="en-US" dirty="0">
                <a:latin typeface="SourceSansPro-Regular"/>
              </a:rPr>
              <a:t>Click</a:t>
            </a:r>
            <a:r>
              <a:rPr lang="en-US" b="1" dirty="0">
                <a:latin typeface="SourceSansPro-Regular"/>
              </a:rPr>
              <a:t> OK</a:t>
            </a:r>
          </a:p>
        </p:txBody>
      </p:sp>
      <p:pic>
        <p:nvPicPr>
          <p:cNvPr id="5" name="Immagine 4">
            <a:extLst>
              <a:ext uri="{FF2B5EF4-FFF2-40B4-BE49-F238E27FC236}">
                <a16:creationId xmlns:a16="http://schemas.microsoft.com/office/drawing/2014/main" id="{AD7CE8DD-DDB7-BB8A-BDC0-3F7F78E807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0210" y="3212976"/>
            <a:ext cx="3603580" cy="1691787"/>
          </a:xfrm>
          <a:prstGeom prst="rect">
            <a:avLst/>
          </a:prstGeom>
        </p:spPr>
      </p:pic>
    </p:spTree>
    <p:extLst>
      <p:ext uri="{BB962C8B-B14F-4D97-AF65-F5344CB8AC3E}">
        <p14:creationId xmlns:p14="http://schemas.microsoft.com/office/powerpoint/2010/main" val="36195791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50256" y="863891"/>
            <a:ext cx="4627763" cy="5372312"/>
          </a:xfrm>
          <a:prstGeom prst="rect">
            <a:avLst/>
          </a:prstGeom>
        </p:spPr>
      </p:pic>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755576" y="1036127"/>
            <a:ext cx="29523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dirty="0">
                <a:latin typeface="SourceSansPro-Regular"/>
              </a:rPr>
              <a:t>You should have obtained this</a:t>
            </a:r>
          </a:p>
          <a:p>
            <a:pPr marL="285750" indent="-285750" algn="l">
              <a:buFont typeface="Arial" panose="020B0604020202020204" pitchFamily="34" charset="0"/>
              <a:buChar char="•"/>
            </a:pPr>
            <a:endParaRPr lang="en-US" dirty="0">
              <a:latin typeface="SourceSansPro-Regular"/>
            </a:endParaRPr>
          </a:p>
          <a:p>
            <a:pPr marL="285750" indent="-285750" algn="l">
              <a:buFont typeface="Arial" panose="020B0604020202020204" pitchFamily="34" charset="0"/>
              <a:buChar char="•"/>
            </a:pPr>
            <a:r>
              <a:rPr lang="en-US" b="1" dirty="0">
                <a:latin typeface="SourceSansPro-Regular"/>
              </a:rPr>
              <a:t>File menu </a:t>
            </a:r>
            <a:r>
              <a:rPr lang="en-US" b="1" dirty="0">
                <a:latin typeface="SourceSansPro-Regular"/>
                <a:sym typeface="Wingdings" panose="05000000000000000000" pitchFamily="2" charset="2"/>
              </a:rPr>
              <a:t> Save Unsteady Flow Data as</a:t>
            </a:r>
          </a:p>
          <a:p>
            <a:pPr marL="285750" indent="-285750" algn="l">
              <a:buFont typeface="Arial" panose="020B0604020202020204" pitchFamily="34" charset="0"/>
              <a:buChar char="•"/>
            </a:pPr>
            <a:endParaRPr lang="en-US" dirty="0">
              <a:latin typeface="SourceSansPro-Regular"/>
              <a:sym typeface="Wingdings" panose="05000000000000000000" pitchFamily="2" charset="2"/>
            </a:endParaRPr>
          </a:p>
          <a:p>
            <a:pPr marL="285750" indent="-285750" algn="l">
              <a:buFont typeface="Arial" panose="020B0604020202020204" pitchFamily="34" charset="0"/>
              <a:buChar char="•"/>
            </a:pPr>
            <a:r>
              <a:rPr lang="en-US" dirty="0">
                <a:latin typeface="SourceSansPro-Regular"/>
                <a:sym typeface="Wingdings" panose="05000000000000000000" pitchFamily="2" charset="2"/>
              </a:rPr>
              <a:t>Save as ‘Unsteady’</a:t>
            </a:r>
            <a:endParaRPr lang="en-US" dirty="0">
              <a:latin typeface="SourceSansPro-Regular"/>
            </a:endParaRPr>
          </a:p>
          <a:p>
            <a:pPr marL="285750" indent="-285750" algn="l">
              <a:buFont typeface="Arial" panose="020B0604020202020204" pitchFamily="34" charset="0"/>
              <a:buChar char="•"/>
            </a:pPr>
            <a:endParaRPr lang="en-US" b="1" dirty="0">
              <a:latin typeface="SourceSansPro-Regular"/>
            </a:endParaRPr>
          </a:p>
        </p:txBody>
      </p:sp>
    </p:spTree>
    <p:extLst>
      <p:ext uri="{BB962C8B-B14F-4D97-AF65-F5344CB8AC3E}">
        <p14:creationId xmlns:p14="http://schemas.microsoft.com/office/powerpoint/2010/main" val="334629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87EB5C-4D07-34D8-853B-F7B32DAF5CD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Hydraulic Model</a:t>
            </a:r>
          </a:p>
        </p:txBody>
      </p:sp>
      <p:sp>
        <p:nvSpPr>
          <p:cNvPr id="9" name="Text Box 11">
            <a:extLst>
              <a:ext uri="{FF2B5EF4-FFF2-40B4-BE49-F238E27FC236}">
                <a16:creationId xmlns:a16="http://schemas.microsoft.com/office/drawing/2014/main" id="{86486C89-A802-684C-DA77-DBB416E3D720}"/>
              </a:ext>
            </a:extLst>
          </p:cNvPr>
          <p:cNvSpPr txBox="1">
            <a:spLocks noChangeArrowheads="1"/>
          </p:cNvSpPr>
          <p:nvPr/>
        </p:nvSpPr>
        <p:spPr bwMode="auto">
          <a:xfrm>
            <a:off x="755576" y="1036127"/>
            <a:ext cx="74866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err="1">
                <a:cs typeface="Arial" charset="0"/>
              </a:rPr>
              <a:t>Viewing</a:t>
            </a:r>
            <a:r>
              <a:rPr lang="it-IT" sz="1600" dirty="0">
                <a:cs typeface="Arial" charset="0"/>
              </a:rPr>
              <a:t> </a:t>
            </a:r>
            <a:r>
              <a:rPr lang="it-IT" sz="1600" dirty="0" err="1">
                <a:cs typeface="Arial" charset="0"/>
              </a:rPr>
              <a:t>Results</a:t>
            </a:r>
            <a:endParaRPr lang="it-IT" sz="1600" dirty="0">
              <a:cs typeface="Arial" charset="0"/>
            </a:endParaRPr>
          </a:p>
        </p:txBody>
      </p:sp>
      <p:pic>
        <p:nvPicPr>
          <p:cNvPr id="8" name="Immagine 7">
            <a:extLst>
              <a:ext uri="{FF2B5EF4-FFF2-40B4-BE49-F238E27FC236}">
                <a16:creationId xmlns:a16="http://schemas.microsoft.com/office/drawing/2014/main" id="{BFF6D14B-3A83-0781-FE2B-6A1E524F28D4}"/>
              </a:ext>
            </a:extLst>
          </p:cNvPr>
          <p:cNvPicPr>
            <a:picLocks noChangeAspect="1"/>
          </p:cNvPicPr>
          <p:nvPr/>
        </p:nvPicPr>
        <p:blipFill>
          <a:blip r:embed="rId2"/>
          <a:stretch>
            <a:fillRect/>
          </a:stretch>
        </p:blipFill>
        <p:spPr>
          <a:xfrm>
            <a:off x="338341" y="2363847"/>
            <a:ext cx="5659713" cy="3806755"/>
          </a:xfrm>
          <a:prstGeom prst="rect">
            <a:avLst/>
          </a:prstGeom>
        </p:spPr>
      </p:pic>
      <p:pic>
        <p:nvPicPr>
          <p:cNvPr id="6" name="Immagine 5">
            <a:extLst>
              <a:ext uri="{FF2B5EF4-FFF2-40B4-BE49-F238E27FC236}">
                <a16:creationId xmlns:a16="http://schemas.microsoft.com/office/drawing/2014/main" id="{B4559AC6-BD5A-E1A0-82DB-804B6273BA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39952" y="908720"/>
            <a:ext cx="4335293" cy="3512537"/>
          </a:xfrm>
          <a:prstGeom prst="rect">
            <a:avLst/>
          </a:prstGeom>
        </p:spPr>
      </p:pic>
    </p:spTree>
    <p:extLst>
      <p:ext uri="{BB962C8B-B14F-4D97-AF65-F5344CB8AC3E}">
        <p14:creationId xmlns:p14="http://schemas.microsoft.com/office/powerpoint/2010/main" val="22240140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Initial Conditions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755576" y="1036127"/>
            <a:ext cx="7704856"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800" b="0" i="0" u="none" strike="noStrike" baseline="0" dirty="0">
                <a:latin typeface="SourceSansPro-Regular"/>
              </a:rPr>
              <a:t>In addition to the boundary conditions, the user must establish the </a:t>
            </a:r>
            <a:r>
              <a:rPr lang="en-US" sz="1800" i="0" u="none" strike="noStrike" baseline="0" dirty="0">
                <a:latin typeface="SourceSansPro-Regular"/>
              </a:rPr>
              <a:t>initial conditions</a:t>
            </a:r>
            <a:r>
              <a:rPr lang="en-US" sz="1800" b="0" i="0" u="none" strike="noStrike" baseline="0" dirty="0">
                <a:latin typeface="SourceSansPro-Regular"/>
              </a:rPr>
              <a:t> of the system at the beginning of the unsteady flow simulation. </a:t>
            </a:r>
          </a:p>
          <a:p>
            <a:pPr algn="l"/>
            <a:r>
              <a:rPr lang="en-US" sz="1800" b="1" i="0" u="none" strike="noStrike" baseline="0" dirty="0">
                <a:latin typeface="SourceSansPro-Regular"/>
              </a:rPr>
              <a:t>Initial conditions </a:t>
            </a:r>
            <a:r>
              <a:rPr lang="en-US" sz="1800" b="0" i="0" u="none" strike="noStrike" baseline="0" dirty="0">
                <a:latin typeface="SourceSansPro-Regular"/>
              </a:rPr>
              <a:t>consist of flow and stage information at each of the cross sections, as well as elevations for any storage areas defined in the system.</a:t>
            </a:r>
          </a:p>
          <a:p>
            <a:pPr algn="l"/>
            <a:endParaRPr lang="en-US" sz="1800" b="0" i="0" u="none" strike="noStrike" baseline="0" dirty="0">
              <a:latin typeface="SourceSansPro-Regular"/>
            </a:endParaRPr>
          </a:p>
          <a:p>
            <a:r>
              <a:rPr lang="en-US" dirty="0">
                <a:latin typeface="SourceSansPro-Regular"/>
              </a:rPr>
              <a:t>The most common method for establishing initial conditions i</a:t>
            </a:r>
            <a:r>
              <a:rPr lang="en-US" sz="1800" b="0" i="0" u="none" strike="noStrike" baseline="0" dirty="0">
                <a:latin typeface="SourceSansPro-Regular"/>
              </a:rPr>
              <a:t>s to enter flow data for each reach and have the program perform a steady flow backwater run to compute the corresponding stages at each cross section. This option also requires the user to enter a starting elevation for any storage areas that are part of the system. </a:t>
            </a:r>
          </a:p>
          <a:p>
            <a:pPr algn="l"/>
            <a:endParaRPr lang="en-US" b="1" dirty="0">
              <a:latin typeface="SourceSansPro-Regular"/>
            </a:endParaRPr>
          </a:p>
          <a:p>
            <a:pPr algn="l"/>
            <a:r>
              <a:rPr lang="en-US" sz="1800" b="0" i="0" u="none" strike="noStrike" baseline="0" dirty="0">
                <a:latin typeface="SourceSansPro-Regular"/>
              </a:rPr>
              <a:t>Initial conditions are established from within the Unsteady Flow Data editor by selecting the </a:t>
            </a:r>
            <a:r>
              <a:rPr lang="en-US" sz="1800" b="1" i="0" u="none" strike="noStrike" baseline="0" dirty="0">
                <a:latin typeface="SourceSansPro-Regular"/>
              </a:rPr>
              <a:t>Initial Conditions tab</a:t>
            </a:r>
            <a:r>
              <a:rPr lang="en-US" sz="1800" b="0" i="0" u="none" strike="noStrike" baseline="0" dirty="0">
                <a:latin typeface="SourceSansPro-Regular"/>
              </a:rPr>
              <a:t>.</a:t>
            </a:r>
            <a:endParaRPr lang="en-US" b="1" dirty="0">
              <a:latin typeface="SourceSansPro-Regular"/>
            </a:endParaRPr>
          </a:p>
        </p:txBody>
      </p:sp>
    </p:spTree>
    <p:extLst>
      <p:ext uri="{BB962C8B-B14F-4D97-AF65-F5344CB8AC3E}">
        <p14:creationId xmlns:p14="http://schemas.microsoft.com/office/powerpoint/2010/main" val="34160489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Initial Conditions</a:t>
            </a: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79490" y="867100"/>
            <a:ext cx="4569294" cy="5365894"/>
          </a:xfrm>
          <a:prstGeom prst="rect">
            <a:avLst/>
          </a:prstGeom>
        </p:spPr>
      </p:pic>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755576" y="1036127"/>
            <a:ext cx="295232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dirty="0">
                <a:latin typeface="SourceSansPro-Regular"/>
              </a:rPr>
              <a:t>Click on </a:t>
            </a:r>
            <a:r>
              <a:rPr lang="en-US" b="1" dirty="0">
                <a:latin typeface="SourceSansPro-Regular"/>
              </a:rPr>
              <a:t>Initial Condition Tab</a:t>
            </a:r>
          </a:p>
          <a:p>
            <a:pPr marL="285750" indent="-285750" algn="l">
              <a:buFont typeface="Arial" panose="020B0604020202020204" pitchFamily="34" charset="0"/>
              <a:buChar char="•"/>
            </a:pPr>
            <a:endParaRPr lang="en-US" dirty="0">
              <a:latin typeface="SourceSansPro-Regular"/>
            </a:endParaRPr>
          </a:p>
          <a:p>
            <a:pPr marL="285750" indent="-285750" algn="l">
              <a:buFont typeface="Arial" panose="020B0604020202020204" pitchFamily="34" charset="0"/>
              <a:buChar char="•"/>
            </a:pPr>
            <a:r>
              <a:rPr lang="en-US" dirty="0">
                <a:latin typeface="SourceSansPro-Regular"/>
              </a:rPr>
              <a:t>Insert as </a:t>
            </a:r>
            <a:r>
              <a:rPr lang="en-US" b="1" dirty="0">
                <a:latin typeface="SourceSansPro-Regular"/>
              </a:rPr>
              <a:t>Initial Flow </a:t>
            </a:r>
            <a:r>
              <a:rPr lang="en-US" dirty="0">
                <a:latin typeface="SourceSansPro-Regular"/>
              </a:rPr>
              <a:t>as shown in the picture</a:t>
            </a:r>
          </a:p>
          <a:p>
            <a:pPr marL="285750" indent="-285750" algn="l">
              <a:buFont typeface="Arial" panose="020B0604020202020204" pitchFamily="34" charset="0"/>
              <a:buChar char="•"/>
            </a:pPr>
            <a:endParaRPr lang="en-US" dirty="0">
              <a:latin typeface="SourceSansPro-Regular"/>
            </a:endParaRPr>
          </a:p>
          <a:p>
            <a:pPr marL="285750" indent="-285750" algn="l">
              <a:buFont typeface="Arial" panose="020B0604020202020204" pitchFamily="34" charset="0"/>
              <a:buChar char="•"/>
            </a:pPr>
            <a:r>
              <a:rPr lang="en-US" dirty="0">
                <a:latin typeface="SourceSansPro-Regular"/>
              </a:rPr>
              <a:t>File Menu </a:t>
            </a:r>
            <a:r>
              <a:rPr lang="en-US" dirty="0">
                <a:latin typeface="SourceSansPro-Regular"/>
                <a:sym typeface="Wingdings" panose="05000000000000000000" pitchFamily="2" charset="2"/>
              </a:rPr>
              <a:t> </a:t>
            </a:r>
            <a:r>
              <a:rPr lang="en-US" b="1" dirty="0">
                <a:latin typeface="SourceSansPro-Regular"/>
                <a:sym typeface="Wingdings" panose="05000000000000000000" pitchFamily="2" charset="2"/>
              </a:rPr>
              <a:t>Save Unsteady Flow Data</a:t>
            </a:r>
            <a:endParaRPr lang="en-US" b="1" dirty="0">
              <a:latin typeface="SourceSansPro-Regular"/>
            </a:endParaRPr>
          </a:p>
          <a:p>
            <a:pPr marL="285750" indent="-285750" algn="l">
              <a:buFont typeface="Arial" panose="020B0604020202020204" pitchFamily="34" charset="0"/>
              <a:buChar char="•"/>
            </a:pPr>
            <a:endParaRPr lang="en-US" b="1" dirty="0">
              <a:latin typeface="SourceSansPro-Regular"/>
            </a:endParaRPr>
          </a:p>
        </p:txBody>
      </p:sp>
      <p:sp>
        <p:nvSpPr>
          <p:cNvPr id="2" name="Rettangolo 1">
            <a:extLst>
              <a:ext uri="{FF2B5EF4-FFF2-40B4-BE49-F238E27FC236}">
                <a16:creationId xmlns:a16="http://schemas.microsoft.com/office/drawing/2014/main" id="{0A6DC841-F593-0292-0A31-1ADB2359EA10}"/>
              </a:ext>
            </a:extLst>
          </p:cNvPr>
          <p:cNvSpPr/>
          <p:nvPr/>
        </p:nvSpPr>
        <p:spPr>
          <a:xfrm>
            <a:off x="4860032" y="1412776"/>
            <a:ext cx="792088"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691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755576" y="1036127"/>
            <a:ext cx="770485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800" b="0" i="0" u="none" strike="noStrike" baseline="0" dirty="0">
                <a:latin typeface="SourceSansPro-Regular"/>
              </a:rPr>
              <a:t>Once all of the geometry and unsteady flow data have been entered, the user can begin performing the unsteady flow calculations. </a:t>
            </a:r>
          </a:p>
          <a:p>
            <a:pPr algn="l"/>
            <a:endParaRPr lang="en-US" sz="1800" b="0" i="0" u="none" strike="noStrike" baseline="0" dirty="0">
              <a:latin typeface="SourceSansPro-Regular"/>
            </a:endParaRPr>
          </a:p>
          <a:p>
            <a:pPr marL="285750" indent="-285750" algn="l">
              <a:buFont typeface="Arial" panose="020B0604020202020204" pitchFamily="34" charset="0"/>
              <a:buChar char="•"/>
            </a:pPr>
            <a:r>
              <a:rPr lang="en-US" dirty="0">
                <a:latin typeface="SourceSansPro-Regular"/>
              </a:rPr>
              <a:t>G</a:t>
            </a:r>
            <a:r>
              <a:rPr lang="en-US" sz="1800" b="0" i="0" u="none" strike="noStrike" baseline="0" dirty="0">
                <a:latin typeface="SourceSansPro-Regular"/>
              </a:rPr>
              <a:t>o to the HEC-RAS main window </a:t>
            </a:r>
          </a:p>
          <a:p>
            <a:pPr marL="285750" indent="-285750" algn="l">
              <a:buFont typeface="Arial" panose="020B0604020202020204" pitchFamily="34" charset="0"/>
              <a:buChar char="•"/>
            </a:pPr>
            <a:r>
              <a:rPr lang="en-US" sz="1800" b="0" i="0" u="none" strike="noStrike" baseline="0" dirty="0">
                <a:latin typeface="SourceSansPro-Regular"/>
              </a:rPr>
              <a:t>Select </a:t>
            </a:r>
            <a:r>
              <a:rPr lang="en-US" sz="1800" b="1" i="0" u="none" strike="noStrike" baseline="0" dirty="0">
                <a:latin typeface="SourceSansPro-Bold"/>
              </a:rPr>
              <a:t>Unsteady Flow Analysis </a:t>
            </a:r>
            <a:r>
              <a:rPr lang="en-US" sz="1800" b="0" i="0" u="none" strike="noStrike" baseline="0" dirty="0">
                <a:latin typeface="SourceSansPro-Regular"/>
              </a:rPr>
              <a:t>button </a:t>
            </a:r>
          </a:p>
          <a:p>
            <a:pPr marL="285750" indent="-285750" algn="l">
              <a:buFont typeface="Arial" panose="020B0604020202020204" pitchFamily="34" charset="0"/>
              <a:buChar char="•"/>
            </a:pPr>
            <a:r>
              <a:rPr lang="en-US" sz="1800" b="0" i="0" u="none" strike="noStrike" baseline="0" dirty="0">
                <a:latin typeface="SourceSansPro-Regular"/>
              </a:rPr>
              <a:t>The Unsteady Flow Analysis window will appear</a:t>
            </a:r>
            <a:endParaRPr lang="en-US" b="1" dirty="0">
              <a:latin typeface="SourceSansPro-Regular"/>
            </a:endParaRPr>
          </a:p>
        </p:txBody>
      </p:sp>
      <p:pic>
        <p:nvPicPr>
          <p:cNvPr id="6" name="Immagine 5">
            <a:extLst>
              <a:ext uri="{FF2B5EF4-FFF2-40B4-BE49-F238E27FC236}">
                <a16:creationId xmlns:a16="http://schemas.microsoft.com/office/drawing/2014/main" id="{B7EF29BE-E8EE-588C-70FF-2C08C9F382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9722" y="3059724"/>
            <a:ext cx="8024555" cy="2015646"/>
          </a:xfrm>
          <a:prstGeom prst="rect">
            <a:avLst/>
          </a:prstGeom>
        </p:spPr>
      </p:pic>
      <p:sp>
        <p:nvSpPr>
          <p:cNvPr id="2" name="Rettangolo 1">
            <a:extLst>
              <a:ext uri="{FF2B5EF4-FFF2-40B4-BE49-F238E27FC236}">
                <a16:creationId xmlns:a16="http://schemas.microsoft.com/office/drawing/2014/main" id="{0A6DC841-F593-0292-0A31-1ADB2359EA10}"/>
              </a:ext>
            </a:extLst>
          </p:cNvPr>
          <p:cNvSpPr/>
          <p:nvPr/>
        </p:nvSpPr>
        <p:spPr>
          <a:xfrm>
            <a:off x="2915816" y="3491484"/>
            <a:ext cx="360040"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9729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755576" y="1036127"/>
            <a:ext cx="280831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800" b="0" i="0" u="none" strike="noStrike" baseline="0" dirty="0">
                <a:latin typeface="SourceSansPro-Regular"/>
              </a:rPr>
              <a:t>The first step in performing a simulation is to put together a </a:t>
            </a:r>
            <a:r>
              <a:rPr lang="en-US" sz="1800" b="1" i="0" u="none" strike="noStrike" baseline="0" dirty="0">
                <a:latin typeface="SourceSansPro-Regular"/>
              </a:rPr>
              <a:t>Plan</a:t>
            </a:r>
            <a:r>
              <a:rPr lang="en-US" sz="1800" b="0" i="0" u="none" strike="noStrike" baseline="0" dirty="0">
                <a:latin typeface="SourceSansPro-Regular"/>
              </a:rPr>
              <a:t>. </a:t>
            </a:r>
          </a:p>
          <a:p>
            <a:pPr marL="285750" indent="-285750" algn="l">
              <a:buFont typeface="Arial" panose="020B0604020202020204" pitchFamily="34" charset="0"/>
              <a:buChar char="•"/>
            </a:pPr>
            <a:r>
              <a:rPr lang="en-US" sz="1800" b="0" i="0" u="none" strike="noStrike" baseline="0" dirty="0">
                <a:latin typeface="SourceSansPro-Regular"/>
              </a:rPr>
              <a:t>The Plan defines which geometry and unsteady flow data are to be used</a:t>
            </a:r>
          </a:p>
          <a:p>
            <a:pPr marL="285750" indent="-285750" algn="l">
              <a:buFont typeface="Arial" panose="020B0604020202020204" pitchFamily="34" charset="0"/>
              <a:buChar char="•"/>
            </a:pPr>
            <a:r>
              <a:rPr lang="en-US" sz="1800" b="0" i="0" u="none" strike="noStrike" baseline="0" dirty="0">
                <a:latin typeface="SourceSansPro-Regular"/>
              </a:rPr>
              <a:t> The </a:t>
            </a:r>
            <a:r>
              <a:rPr lang="en-US" dirty="0">
                <a:latin typeface="SourceSansPro-Regular"/>
              </a:rPr>
              <a:t>Plan </a:t>
            </a:r>
            <a:r>
              <a:rPr lang="en-US" sz="1800" b="0" i="0" u="none" strike="noStrike" baseline="0" dirty="0">
                <a:latin typeface="SourceSansPro-Regular"/>
              </a:rPr>
              <a:t>provides a description and short identifier for the run</a:t>
            </a:r>
          </a:p>
          <a:p>
            <a:pPr marL="285750" indent="-285750" algn="l">
              <a:buFont typeface="Arial" panose="020B0604020202020204" pitchFamily="34" charset="0"/>
              <a:buChar char="•"/>
            </a:pPr>
            <a:r>
              <a:rPr lang="en-US" dirty="0">
                <a:latin typeface="SourceSansPro-Regular"/>
              </a:rPr>
              <a:t>The Plan includes information about Programs to Run,  </a:t>
            </a:r>
            <a:r>
              <a:rPr lang="en-US" sz="1800" b="0" i="0" u="none" strike="noStrike" baseline="0" dirty="0">
                <a:latin typeface="SourceSansPro-Regular"/>
              </a:rPr>
              <a:t>Simulation Time Window</a:t>
            </a:r>
            <a:r>
              <a:rPr lang="en-US" dirty="0">
                <a:latin typeface="SourceSansPro-Regular"/>
              </a:rPr>
              <a:t>,</a:t>
            </a:r>
            <a:r>
              <a:rPr lang="en-US" sz="1800" b="0" i="0" u="none" strike="noStrike" baseline="0" dirty="0">
                <a:latin typeface="SourceSansPro-Regular"/>
              </a:rPr>
              <a:t> Computation Settings and Simulation Options</a:t>
            </a:r>
            <a:endParaRPr lang="en-US" b="1" dirty="0">
              <a:latin typeface="SourceSansPro-Regular"/>
            </a:endParaRPr>
          </a:p>
        </p:txBody>
      </p:sp>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8" cy="4427655"/>
          </a:xfrm>
          <a:prstGeom prst="rect">
            <a:avLst/>
          </a:prstGeom>
        </p:spPr>
      </p:pic>
    </p:spTree>
    <p:extLst>
      <p:ext uri="{BB962C8B-B14F-4D97-AF65-F5344CB8AC3E}">
        <p14:creationId xmlns:p14="http://schemas.microsoft.com/office/powerpoint/2010/main" val="36110919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8" cy="4427655"/>
          </a:xfrm>
          <a:prstGeom prst="rect">
            <a:avLst/>
          </a:prstGeom>
        </p:spPr>
      </p:pic>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755576" y="1206213"/>
            <a:ext cx="280831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b="1" dirty="0" err="1">
                <a:latin typeface="SourceSansPro-Regular"/>
              </a:rPr>
              <a:t>Geometry</a:t>
            </a:r>
            <a:r>
              <a:rPr lang="it-IT" b="1" dirty="0">
                <a:latin typeface="SourceSansPro-Regular"/>
              </a:rPr>
              <a:t> File</a:t>
            </a:r>
            <a:r>
              <a:rPr lang="it-IT" dirty="0">
                <a:latin typeface="SourceSansPro-Regular"/>
              </a:rPr>
              <a:t> and </a:t>
            </a:r>
            <a:r>
              <a:rPr lang="it-IT" b="1" dirty="0" err="1">
                <a:latin typeface="SourceSansPro-Regular"/>
              </a:rPr>
              <a:t>Unsteady</a:t>
            </a:r>
            <a:r>
              <a:rPr lang="it-IT" b="1" dirty="0">
                <a:latin typeface="SourceSansPro-Regular"/>
              </a:rPr>
              <a:t> Flow File </a:t>
            </a:r>
            <a:r>
              <a:rPr lang="it-IT" dirty="0">
                <a:latin typeface="SourceSansPro-Regular"/>
              </a:rPr>
              <a:t>are </a:t>
            </a:r>
            <a:r>
              <a:rPr lang="it-IT" dirty="0" err="1">
                <a:latin typeface="SourceSansPro-Regular"/>
              </a:rPr>
              <a:t>automatically</a:t>
            </a:r>
            <a:r>
              <a:rPr lang="it-IT" dirty="0">
                <a:latin typeface="SourceSansPro-Regular"/>
              </a:rPr>
              <a:t> </a:t>
            </a:r>
            <a:r>
              <a:rPr lang="it-IT" dirty="0" err="1">
                <a:latin typeface="SourceSansPro-Regular"/>
              </a:rPr>
              <a:t>selected</a:t>
            </a:r>
            <a:r>
              <a:rPr lang="it-IT" dirty="0">
                <a:latin typeface="SourceSansPro-Regular"/>
              </a:rPr>
              <a:t>.</a:t>
            </a:r>
          </a:p>
          <a:p>
            <a:pPr algn="l"/>
            <a:endParaRPr lang="it-IT" dirty="0">
              <a:latin typeface="SourceSansPro-Regular"/>
            </a:endParaRPr>
          </a:p>
          <a:p>
            <a:pPr algn="l"/>
            <a:r>
              <a:rPr lang="it-IT" dirty="0" err="1">
                <a:latin typeface="SourceSansPro-Regular"/>
              </a:rPr>
              <a:t>If</a:t>
            </a:r>
            <a:r>
              <a:rPr lang="it-IT" dirty="0">
                <a:latin typeface="SourceSansPro-Regular"/>
              </a:rPr>
              <a:t> the project </a:t>
            </a:r>
            <a:r>
              <a:rPr lang="it-IT" dirty="0" err="1">
                <a:latin typeface="SourceSansPro-Regular"/>
              </a:rPr>
              <a:t>has</a:t>
            </a:r>
            <a:r>
              <a:rPr lang="it-IT" dirty="0">
                <a:latin typeface="SourceSansPro-Regular"/>
              </a:rPr>
              <a:t> multiple </a:t>
            </a:r>
            <a:r>
              <a:rPr lang="it-IT" dirty="0" err="1">
                <a:latin typeface="SourceSansPro-Regular"/>
              </a:rPr>
              <a:t>Geometry</a:t>
            </a:r>
            <a:r>
              <a:rPr lang="it-IT" dirty="0">
                <a:latin typeface="SourceSansPro-Regular"/>
              </a:rPr>
              <a:t> File or </a:t>
            </a:r>
            <a:r>
              <a:rPr lang="it-IT" dirty="0" err="1">
                <a:latin typeface="SourceSansPro-Regular"/>
              </a:rPr>
              <a:t>Unsteady</a:t>
            </a:r>
            <a:r>
              <a:rPr lang="it-IT" dirty="0">
                <a:latin typeface="SourceSansPro-Regular"/>
              </a:rPr>
              <a:t> Flow File </a:t>
            </a:r>
            <a:r>
              <a:rPr lang="it-IT" dirty="0" err="1">
                <a:latin typeface="SourceSansPro-Regular"/>
              </a:rPr>
              <a:t>you</a:t>
            </a:r>
            <a:r>
              <a:rPr lang="it-IT" dirty="0">
                <a:latin typeface="SourceSansPro-Regular"/>
              </a:rPr>
              <a:t> can </a:t>
            </a:r>
            <a:r>
              <a:rPr lang="it-IT" dirty="0" err="1">
                <a:latin typeface="SourceSansPro-Regular"/>
              </a:rPr>
              <a:t>chose</a:t>
            </a:r>
            <a:r>
              <a:rPr lang="it-IT" dirty="0">
                <a:latin typeface="SourceSansPro-Regular"/>
              </a:rPr>
              <a:t> </a:t>
            </a:r>
            <a:r>
              <a:rPr lang="it-IT" dirty="0" err="1">
                <a:latin typeface="SourceSansPro-Regular"/>
              </a:rPr>
              <a:t>which</a:t>
            </a:r>
            <a:r>
              <a:rPr lang="it-IT" dirty="0">
                <a:latin typeface="SourceSansPro-Regular"/>
              </a:rPr>
              <a:t> </a:t>
            </a:r>
            <a:r>
              <a:rPr lang="it-IT" dirty="0" err="1">
                <a:latin typeface="SourceSansPro-Regular"/>
              </a:rPr>
              <a:t>ones</a:t>
            </a:r>
            <a:r>
              <a:rPr lang="it-IT" dirty="0">
                <a:latin typeface="SourceSansPro-Regular"/>
              </a:rPr>
              <a:t> to use from the drop down menu</a:t>
            </a:r>
            <a:endParaRPr lang="en-US" dirty="0">
              <a:latin typeface="SourceSansPro-Regular"/>
            </a:endParaRPr>
          </a:p>
        </p:txBody>
      </p:sp>
      <p:sp>
        <p:nvSpPr>
          <p:cNvPr id="10" name="Rettangolo 9">
            <a:extLst>
              <a:ext uri="{FF2B5EF4-FFF2-40B4-BE49-F238E27FC236}">
                <a16:creationId xmlns:a16="http://schemas.microsoft.com/office/drawing/2014/main" id="{C75E9FBB-DCE8-FD4A-7A8D-4054805E31AB}"/>
              </a:ext>
            </a:extLst>
          </p:cNvPr>
          <p:cNvSpPr/>
          <p:nvPr/>
        </p:nvSpPr>
        <p:spPr>
          <a:xfrm>
            <a:off x="4283967" y="1844824"/>
            <a:ext cx="4294051" cy="5040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9427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699322" y="1199957"/>
            <a:ext cx="302433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b="1" dirty="0">
                <a:latin typeface="SourceSansPro-Regular"/>
              </a:rPr>
              <a:t>Program to </a:t>
            </a:r>
            <a:r>
              <a:rPr lang="it-IT" b="1" dirty="0" err="1">
                <a:latin typeface="SourceSansPro-Regular"/>
              </a:rPr>
              <a:t>Run</a:t>
            </a:r>
            <a:endParaRPr lang="it-IT" b="1" dirty="0">
              <a:latin typeface="SourceSansPro-Regular"/>
            </a:endParaRPr>
          </a:p>
          <a:p>
            <a:pPr algn="l"/>
            <a:endParaRPr lang="it-IT" b="1" dirty="0">
              <a:latin typeface="SourceSansPro-Regular"/>
            </a:endParaRPr>
          </a:p>
          <a:p>
            <a:pPr algn="l"/>
            <a:r>
              <a:rPr lang="it-IT" dirty="0">
                <a:latin typeface="SourceSansPro-Regular"/>
              </a:rPr>
              <a:t>Check the box</a:t>
            </a:r>
          </a:p>
          <a:p>
            <a:pPr marL="285750" indent="-285750" algn="l">
              <a:buFont typeface="Arial" panose="020B0604020202020204" pitchFamily="34" charset="0"/>
              <a:buChar char="•"/>
            </a:pPr>
            <a:r>
              <a:rPr lang="it-IT" b="1" dirty="0" err="1">
                <a:latin typeface="SourceSansPro-Regular"/>
              </a:rPr>
              <a:t>Geometry</a:t>
            </a:r>
            <a:r>
              <a:rPr lang="it-IT" b="1" dirty="0">
                <a:latin typeface="SourceSansPro-Regular"/>
              </a:rPr>
              <a:t> </a:t>
            </a:r>
            <a:r>
              <a:rPr lang="it-IT" b="1" dirty="0" err="1">
                <a:latin typeface="SourceSansPro-Regular"/>
              </a:rPr>
              <a:t>Preprocessor</a:t>
            </a:r>
            <a:r>
              <a:rPr lang="it-IT" b="1" dirty="0">
                <a:latin typeface="SourceSansPro-Regular"/>
              </a:rPr>
              <a:t> </a:t>
            </a:r>
            <a:r>
              <a:rPr lang="it-IT" dirty="0">
                <a:latin typeface="SourceSansPro-Regular"/>
              </a:rPr>
              <a:t>(</a:t>
            </a:r>
            <a:r>
              <a:rPr lang="en-US" sz="1800" b="0" i="0" u="none" strike="noStrike" baseline="0" dirty="0">
                <a:latin typeface="SourceSansPro-Regular"/>
              </a:rPr>
              <a:t>process the geometric data into a series of hydraulic properties tables, rating curves..)</a:t>
            </a:r>
            <a:endParaRPr lang="it-IT" dirty="0">
              <a:latin typeface="SourceSansPro-Regular"/>
            </a:endParaRPr>
          </a:p>
          <a:p>
            <a:pPr marL="285750" indent="-285750" algn="l">
              <a:buFont typeface="Arial" panose="020B0604020202020204" pitchFamily="34" charset="0"/>
              <a:buChar char="•"/>
            </a:pPr>
            <a:r>
              <a:rPr lang="it-IT" b="1" dirty="0" err="1">
                <a:latin typeface="SourceSansPro-Regular"/>
              </a:rPr>
              <a:t>Unsteady</a:t>
            </a:r>
            <a:r>
              <a:rPr lang="it-IT" b="1" dirty="0">
                <a:latin typeface="SourceSansPro-Regular"/>
              </a:rPr>
              <a:t> Flow </a:t>
            </a:r>
            <a:r>
              <a:rPr lang="it-IT" b="1" dirty="0" err="1">
                <a:latin typeface="SourceSansPro-Regular"/>
              </a:rPr>
              <a:t>Simulation</a:t>
            </a:r>
            <a:r>
              <a:rPr lang="it-IT" b="1" dirty="0">
                <a:latin typeface="SourceSansPro-Regular"/>
              </a:rPr>
              <a:t> </a:t>
            </a:r>
            <a:r>
              <a:rPr lang="it-IT" dirty="0">
                <a:latin typeface="SourceSansPro-Regular"/>
              </a:rPr>
              <a:t>(</a:t>
            </a:r>
            <a:r>
              <a:rPr lang="en-US" sz="1800" b="0" i="0" u="none" strike="noStrike" baseline="0" dirty="0">
                <a:latin typeface="SourceSansPro-Regular"/>
              </a:rPr>
              <a:t>perform the unsteady flow calculations)</a:t>
            </a:r>
            <a:endParaRPr lang="it-IT" b="1" dirty="0">
              <a:latin typeface="SourceSansPro-Regular"/>
            </a:endParaRPr>
          </a:p>
          <a:p>
            <a:pPr marL="285750" indent="-285750" algn="l">
              <a:buFont typeface="Arial" panose="020B0604020202020204" pitchFamily="34" charset="0"/>
              <a:buChar char="•"/>
            </a:pPr>
            <a:r>
              <a:rPr lang="it-IT" b="1" dirty="0">
                <a:latin typeface="SourceSansPro-Regular"/>
              </a:rPr>
              <a:t>Post Processor </a:t>
            </a:r>
            <a:r>
              <a:rPr lang="it-IT" dirty="0">
                <a:latin typeface="SourceSansPro-Regular"/>
              </a:rPr>
              <a:t>(</a:t>
            </a:r>
            <a:r>
              <a:rPr lang="en-US" sz="1800" i="0" u="none" strike="noStrike" baseline="0" dirty="0">
                <a:latin typeface="SourceSansPro-Bold"/>
              </a:rPr>
              <a:t>compute hydraulic output variables that are not computed by the Unsteady Flow computational engine)</a:t>
            </a:r>
            <a:endParaRPr lang="it-IT" dirty="0">
              <a:latin typeface="SourceSansPro-Regular"/>
            </a:endParaRPr>
          </a:p>
        </p:txBody>
      </p:sp>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8" cy="4427655"/>
          </a:xfrm>
          <a:prstGeom prst="rect">
            <a:avLst/>
          </a:prstGeom>
        </p:spPr>
      </p:pic>
      <p:sp>
        <p:nvSpPr>
          <p:cNvPr id="10" name="Rettangolo 9">
            <a:extLst>
              <a:ext uri="{FF2B5EF4-FFF2-40B4-BE49-F238E27FC236}">
                <a16:creationId xmlns:a16="http://schemas.microsoft.com/office/drawing/2014/main" id="{C75E9FBB-DCE8-FD4A-7A8D-4054805E31AB}"/>
              </a:ext>
            </a:extLst>
          </p:cNvPr>
          <p:cNvSpPr/>
          <p:nvPr/>
        </p:nvSpPr>
        <p:spPr>
          <a:xfrm>
            <a:off x="3779912" y="2318854"/>
            <a:ext cx="1640430" cy="118215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5636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699322" y="1199957"/>
            <a:ext cx="286456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b="1" dirty="0" err="1">
                <a:latin typeface="SourceSansPro-Regular"/>
              </a:rPr>
              <a:t>Simulation</a:t>
            </a:r>
            <a:r>
              <a:rPr lang="it-IT" b="1" dirty="0">
                <a:latin typeface="SourceSansPro-Regular"/>
              </a:rPr>
              <a:t> Time Window</a:t>
            </a:r>
          </a:p>
          <a:p>
            <a:pPr algn="l"/>
            <a:endParaRPr lang="it-IT" b="1" dirty="0">
              <a:latin typeface="SourceSansPro-Regular"/>
            </a:endParaRPr>
          </a:p>
          <a:p>
            <a:pPr algn="l"/>
            <a:r>
              <a:rPr lang="en-US" sz="1800" b="0" i="0" u="none" strike="noStrike" baseline="0" dirty="0">
                <a:latin typeface="SourceSansPro-Regular"/>
              </a:rPr>
              <a:t>The user is required to enter a time window that defines the start and end of the simulation period.</a:t>
            </a:r>
          </a:p>
          <a:p>
            <a:pPr algn="l"/>
            <a:r>
              <a:rPr lang="en-US" sz="1800" b="0" i="0" u="none" strike="noStrike" baseline="0" dirty="0">
                <a:latin typeface="SourceSansPro-Regular"/>
              </a:rPr>
              <a:t>The </a:t>
            </a:r>
            <a:r>
              <a:rPr lang="en-US" sz="1800" b="1" i="0" u="none" strike="noStrike" baseline="0" dirty="0">
                <a:latin typeface="SourceSansPro-Regular"/>
              </a:rPr>
              <a:t>date</a:t>
            </a:r>
            <a:r>
              <a:rPr lang="en-US" sz="1800" b="0" i="0" u="none" strike="noStrike" baseline="0" dirty="0">
                <a:latin typeface="SourceSansPro-Regular"/>
              </a:rPr>
              <a:t> must have a four-digit year.</a:t>
            </a:r>
          </a:p>
          <a:p>
            <a:pPr algn="l"/>
            <a:r>
              <a:rPr lang="en-US" sz="1800" b="0" i="0" u="none" strike="noStrike" baseline="0" dirty="0">
                <a:latin typeface="SourceSansPro-Regular"/>
              </a:rPr>
              <a:t>The </a:t>
            </a:r>
            <a:r>
              <a:rPr lang="en-US" sz="1800" b="1" i="0" u="none" strike="noStrike" baseline="0" dirty="0">
                <a:latin typeface="SourceSansPro-Regular"/>
              </a:rPr>
              <a:t>time</a:t>
            </a:r>
            <a:r>
              <a:rPr lang="en-US" sz="1800" b="0" i="0" u="none" strike="noStrike" baseline="0" dirty="0">
                <a:latin typeface="SourceSansPro-Regular"/>
              </a:rPr>
              <a:t> field is entered in military style format (i.e. 1p.m. is entered as 1300).</a:t>
            </a:r>
          </a:p>
          <a:p>
            <a:pPr algn="l"/>
            <a:endParaRPr lang="en-US" dirty="0">
              <a:latin typeface="SourceSansPro-Regular"/>
            </a:endParaRPr>
          </a:p>
          <a:p>
            <a:pPr marL="285750" indent="-285750" algn="l">
              <a:buFont typeface="Arial" panose="020B0604020202020204" pitchFamily="34" charset="0"/>
              <a:buChar char="•"/>
            </a:pPr>
            <a:r>
              <a:rPr lang="en-US" dirty="0">
                <a:latin typeface="SourceSansPro-Regular"/>
              </a:rPr>
              <a:t>Enter the date as shown in the Figure</a:t>
            </a:r>
            <a:endParaRPr lang="it-IT" dirty="0">
              <a:latin typeface="SourceSansPro-Regular"/>
            </a:endParaRPr>
          </a:p>
        </p:txBody>
      </p:sp>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8" cy="4427655"/>
          </a:xfrm>
          <a:prstGeom prst="rect">
            <a:avLst/>
          </a:prstGeom>
        </p:spPr>
      </p:pic>
      <p:sp>
        <p:nvSpPr>
          <p:cNvPr id="10" name="Rettangolo 9">
            <a:extLst>
              <a:ext uri="{FF2B5EF4-FFF2-40B4-BE49-F238E27FC236}">
                <a16:creationId xmlns:a16="http://schemas.microsoft.com/office/drawing/2014/main" id="{C75E9FBB-DCE8-FD4A-7A8D-4054805E31AB}"/>
              </a:ext>
            </a:extLst>
          </p:cNvPr>
          <p:cNvSpPr/>
          <p:nvPr/>
        </p:nvSpPr>
        <p:spPr>
          <a:xfrm>
            <a:off x="3751785" y="3429000"/>
            <a:ext cx="4826234" cy="6480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a:extLst>
              <a:ext uri="{FF2B5EF4-FFF2-40B4-BE49-F238E27FC236}">
                <a16:creationId xmlns:a16="http://schemas.microsoft.com/office/drawing/2014/main" id="{CB48C275-7847-FBB3-FEC0-97E41BFEA878}"/>
              </a:ext>
            </a:extLst>
          </p:cNvPr>
          <p:cNvSpPr txBox="1"/>
          <p:nvPr/>
        </p:nvSpPr>
        <p:spPr>
          <a:xfrm>
            <a:off x="683338" y="5697415"/>
            <a:ext cx="7976460" cy="646331"/>
          </a:xfrm>
          <a:prstGeom prst="rect">
            <a:avLst/>
          </a:prstGeom>
          <a:noFill/>
        </p:spPr>
        <p:txBody>
          <a:bodyPr wrap="square">
            <a:spAutoFit/>
          </a:bodyPr>
          <a:lstStyle/>
          <a:p>
            <a:r>
              <a:rPr lang="it-IT" sz="1800" b="1" dirty="0">
                <a:solidFill>
                  <a:srgbClr val="FF0000"/>
                </a:solidFill>
              </a:rPr>
              <a:t>In </a:t>
            </a:r>
            <a:r>
              <a:rPr lang="it-IT" sz="1800" b="1" dirty="0" err="1">
                <a:solidFill>
                  <a:srgbClr val="FF0000"/>
                </a:solidFill>
              </a:rPr>
              <a:t>order</a:t>
            </a:r>
            <a:r>
              <a:rPr lang="it-IT" sz="1800" b="1" dirty="0">
                <a:solidFill>
                  <a:srgbClr val="FF0000"/>
                </a:solidFill>
              </a:rPr>
              <a:t> to </a:t>
            </a:r>
            <a:r>
              <a:rPr lang="it-IT" sz="1800" b="1" dirty="0" err="1">
                <a:solidFill>
                  <a:srgbClr val="FF0000"/>
                </a:solidFill>
              </a:rPr>
              <a:t>run</a:t>
            </a:r>
            <a:r>
              <a:rPr lang="it-IT" sz="1800" b="1" dirty="0">
                <a:solidFill>
                  <a:srgbClr val="FF0000"/>
                </a:solidFill>
              </a:rPr>
              <a:t> </a:t>
            </a:r>
            <a:r>
              <a:rPr lang="it-IT" sz="1800" b="1" dirty="0" err="1">
                <a:solidFill>
                  <a:srgbClr val="FF0000"/>
                </a:solidFill>
              </a:rPr>
              <a:t>unsteady</a:t>
            </a:r>
            <a:r>
              <a:rPr lang="it-IT" sz="1800" b="1" dirty="0">
                <a:solidFill>
                  <a:srgbClr val="FF0000"/>
                </a:solidFill>
              </a:rPr>
              <a:t> flow </a:t>
            </a:r>
            <a:r>
              <a:rPr lang="it-IT" sz="1800" b="1" dirty="0" err="1">
                <a:solidFill>
                  <a:srgbClr val="FF0000"/>
                </a:solidFill>
              </a:rPr>
              <a:t>simulations</a:t>
            </a:r>
            <a:r>
              <a:rPr lang="it-IT" sz="1800" b="1" dirty="0">
                <a:solidFill>
                  <a:srgbClr val="FF0000"/>
                </a:solidFill>
              </a:rPr>
              <a:t>, WINDOWS date settings must be </a:t>
            </a:r>
            <a:r>
              <a:rPr lang="it-IT" sz="1800" b="1" dirty="0" err="1">
                <a:solidFill>
                  <a:srgbClr val="FF0000"/>
                </a:solidFill>
              </a:rPr>
              <a:t>changed</a:t>
            </a:r>
            <a:r>
              <a:rPr lang="it-IT" sz="1800" b="1" dirty="0">
                <a:solidFill>
                  <a:srgbClr val="FF0000"/>
                </a:solidFill>
              </a:rPr>
              <a:t> to the </a:t>
            </a:r>
            <a:r>
              <a:rPr lang="it-IT" sz="1800" b="1" dirty="0" err="1">
                <a:solidFill>
                  <a:srgbClr val="FF0000"/>
                </a:solidFill>
              </a:rPr>
              <a:t>english</a:t>
            </a:r>
            <a:r>
              <a:rPr lang="it-IT" sz="1800" b="1" dirty="0">
                <a:solidFill>
                  <a:srgbClr val="FF0000"/>
                </a:solidFill>
              </a:rPr>
              <a:t> date </a:t>
            </a:r>
            <a:r>
              <a:rPr lang="it-IT" sz="1800" b="1" dirty="0" err="1">
                <a:solidFill>
                  <a:srgbClr val="FF0000"/>
                </a:solidFill>
              </a:rPr>
              <a:t>properties</a:t>
            </a:r>
            <a:endParaRPr lang="it-IT" sz="1800" b="1" u="sng" dirty="0">
              <a:solidFill>
                <a:srgbClr val="FF0000"/>
              </a:solidFill>
            </a:endParaRPr>
          </a:p>
        </p:txBody>
      </p:sp>
    </p:spTree>
    <p:extLst>
      <p:ext uri="{BB962C8B-B14F-4D97-AF65-F5344CB8AC3E}">
        <p14:creationId xmlns:p14="http://schemas.microsoft.com/office/powerpoint/2010/main" val="26092351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5" name="CasellaDiTesto 4">
            <a:extLst>
              <a:ext uri="{FF2B5EF4-FFF2-40B4-BE49-F238E27FC236}">
                <a16:creationId xmlns:a16="http://schemas.microsoft.com/office/drawing/2014/main" id="{555CC082-32BF-88D0-1E3B-5084E6581E53}"/>
              </a:ext>
            </a:extLst>
          </p:cNvPr>
          <p:cNvSpPr txBox="1"/>
          <p:nvPr/>
        </p:nvSpPr>
        <p:spPr>
          <a:xfrm>
            <a:off x="696738" y="810167"/>
            <a:ext cx="7976460" cy="646331"/>
          </a:xfrm>
          <a:prstGeom prst="rect">
            <a:avLst/>
          </a:prstGeom>
          <a:noFill/>
        </p:spPr>
        <p:txBody>
          <a:bodyPr wrap="square">
            <a:spAutoFit/>
          </a:bodyPr>
          <a:lstStyle/>
          <a:p>
            <a:r>
              <a:rPr lang="it-IT" sz="1800" b="1" dirty="0">
                <a:solidFill>
                  <a:srgbClr val="FF0000"/>
                </a:solidFill>
              </a:rPr>
              <a:t>In </a:t>
            </a:r>
            <a:r>
              <a:rPr lang="it-IT" sz="1800" b="1" dirty="0" err="1">
                <a:solidFill>
                  <a:srgbClr val="FF0000"/>
                </a:solidFill>
              </a:rPr>
              <a:t>order</a:t>
            </a:r>
            <a:r>
              <a:rPr lang="it-IT" sz="1800" b="1" dirty="0">
                <a:solidFill>
                  <a:srgbClr val="FF0000"/>
                </a:solidFill>
              </a:rPr>
              <a:t> to </a:t>
            </a:r>
            <a:r>
              <a:rPr lang="it-IT" sz="1800" b="1" dirty="0" err="1">
                <a:solidFill>
                  <a:srgbClr val="FF0000"/>
                </a:solidFill>
              </a:rPr>
              <a:t>run</a:t>
            </a:r>
            <a:r>
              <a:rPr lang="it-IT" sz="1800" b="1" dirty="0">
                <a:solidFill>
                  <a:srgbClr val="FF0000"/>
                </a:solidFill>
              </a:rPr>
              <a:t> </a:t>
            </a:r>
            <a:r>
              <a:rPr lang="it-IT" sz="1800" b="1" dirty="0" err="1">
                <a:solidFill>
                  <a:srgbClr val="FF0000"/>
                </a:solidFill>
              </a:rPr>
              <a:t>unsteady</a:t>
            </a:r>
            <a:r>
              <a:rPr lang="it-IT" sz="1800" b="1" dirty="0">
                <a:solidFill>
                  <a:srgbClr val="FF0000"/>
                </a:solidFill>
              </a:rPr>
              <a:t> flow </a:t>
            </a:r>
            <a:r>
              <a:rPr lang="it-IT" sz="1800" b="1" dirty="0" err="1">
                <a:solidFill>
                  <a:srgbClr val="FF0000"/>
                </a:solidFill>
              </a:rPr>
              <a:t>simulations</a:t>
            </a:r>
            <a:r>
              <a:rPr lang="it-IT" sz="1800" b="1" dirty="0">
                <a:solidFill>
                  <a:srgbClr val="FF0000"/>
                </a:solidFill>
              </a:rPr>
              <a:t>, WINDOWS date settings must be </a:t>
            </a:r>
            <a:r>
              <a:rPr lang="it-IT" sz="1800" b="1" dirty="0" err="1">
                <a:solidFill>
                  <a:srgbClr val="FF0000"/>
                </a:solidFill>
              </a:rPr>
              <a:t>changed</a:t>
            </a:r>
            <a:r>
              <a:rPr lang="it-IT" sz="1800" b="1" dirty="0">
                <a:solidFill>
                  <a:srgbClr val="FF0000"/>
                </a:solidFill>
              </a:rPr>
              <a:t> to the </a:t>
            </a:r>
            <a:r>
              <a:rPr lang="it-IT" sz="1800" b="1" dirty="0" err="1">
                <a:solidFill>
                  <a:srgbClr val="FF0000"/>
                </a:solidFill>
              </a:rPr>
              <a:t>english</a:t>
            </a:r>
            <a:r>
              <a:rPr lang="it-IT" sz="1800" b="1" dirty="0">
                <a:solidFill>
                  <a:srgbClr val="FF0000"/>
                </a:solidFill>
              </a:rPr>
              <a:t> date </a:t>
            </a:r>
            <a:r>
              <a:rPr lang="it-IT" sz="1800" b="1" dirty="0" err="1">
                <a:solidFill>
                  <a:srgbClr val="FF0000"/>
                </a:solidFill>
              </a:rPr>
              <a:t>properties</a:t>
            </a:r>
            <a:endParaRPr lang="it-IT" sz="1800" b="1" u="sng" dirty="0">
              <a:solidFill>
                <a:srgbClr val="FF0000"/>
              </a:solidFill>
            </a:endParaRPr>
          </a:p>
        </p:txBody>
      </p:sp>
      <p:sp>
        <p:nvSpPr>
          <p:cNvPr id="7" name="CasellaDiTesto 6">
            <a:extLst>
              <a:ext uri="{FF2B5EF4-FFF2-40B4-BE49-F238E27FC236}">
                <a16:creationId xmlns:a16="http://schemas.microsoft.com/office/drawing/2014/main" id="{B6570F51-C686-1818-1633-50CAC8BE2C7F}"/>
              </a:ext>
            </a:extLst>
          </p:cNvPr>
          <p:cNvSpPr txBox="1"/>
          <p:nvPr/>
        </p:nvSpPr>
        <p:spPr>
          <a:xfrm>
            <a:off x="696738" y="1443544"/>
            <a:ext cx="7403446" cy="1477328"/>
          </a:xfrm>
          <a:prstGeom prst="rect">
            <a:avLst/>
          </a:prstGeom>
          <a:noFill/>
        </p:spPr>
        <p:txBody>
          <a:bodyPr wrap="square">
            <a:spAutoFit/>
          </a:bodyPr>
          <a:lstStyle/>
          <a:p>
            <a:pPr marL="285750" indent="-285750" algn="l">
              <a:buFont typeface="Arial" panose="020B0604020202020204" pitchFamily="34" charset="0"/>
              <a:buChar char="•"/>
            </a:pPr>
            <a:r>
              <a:rPr lang="en-US" dirty="0">
                <a:latin typeface="SourceSansPro-Regular"/>
              </a:rPr>
              <a:t>Click the </a:t>
            </a:r>
            <a:r>
              <a:rPr lang="en-US" b="1" dirty="0">
                <a:latin typeface="SourceSansPro-Regular"/>
              </a:rPr>
              <a:t>Start button</a:t>
            </a:r>
            <a:r>
              <a:rPr lang="en-US" dirty="0">
                <a:latin typeface="SourceSansPro-Regular"/>
              </a:rPr>
              <a:t>, search for </a:t>
            </a:r>
            <a:r>
              <a:rPr lang="en-US" b="1" dirty="0">
                <a:latin typeface="SourceSansPro-Regular"/>
              </a:rPr>
              <a:t>Control Panel</a:t>
            </a:r>
            <a:r>
              <a:rPr lang="en-US" dirty="0">
                <a:latin typeface="SourceSansPro-Regular"/>
              </a:rPr>
              <a:t>, and then select </a:t>
            </a:r>
            <a:r>
              <a:rPr lang="en-US" b="1" dirty="0">
                <a:latin typeface="SourceSansPro-Regular"/>
              </a:rPr>
              <a:t>Control Panel</a:t>
            </a:r>
          </a:p>
          <a:p>
            <a:pPr marL="285750" indent="-285750" algn="l">
              <a:buFont typeface="Arial" panose="020B0604020202020204" pitchFamily="34" charset="0"/>
              <a:buChar char="•"/>
            </a:pPr>
            <a:r>
              <a:rPr lang="en-US" dirty="0">
                <a:latin typeface="SourceSansPro-Regular"/>
              </a:rPr>
              <a:t>Select </a:t>
            </a:r>
            <a:r>
              <a:rPr lang="en-US" b="1" dirty="0">
                <a:latin typeface="SourceSansPro-Regular"/>
              </a:rPr>
              <a:t>Region</a:t>
            </a:r>
            <a:r>
              <a:rPr lang="en-US" dirty="0">
                <a:latin typeface="SourceSansPro-Regular"/>
              </a:rPr>
              <a:t> in the Control Panel options</a:t>
            </a:r>
          </a:p>
          <a:p>
            <a:pPr marL="285750" indent="-285750" algn="l">
              <a:buFont typeface="Arial" panose="020B0604020202020204" pitchFamily="34" charset="0"/>
              <a:buChar char="•"/>
            </a:pPr>
            <a:r>
              <a:rPr lang="en-US" dirty="0">
                <a:latin typeface="SourceSansPro-Regular"/>
              </a:rPr>
              <a:t>The Region dialog box appears</a:t>
            </a:r>
          </a:p>
          <a:p>
            <a:pPr marL="285750" indent="-285750" algn="l">
              <a:buFont typeface="Arial" panose="020B0604020202020204" pitchFamily="34" charset="0"/>
              <a:buChar char="•"/>
            </a:pPr>
            <a:r>
              <a:rPr lang="en-US" dirty="0">
                <a:latin typeface="SourceSansPro-Regular"/>
              </a:rPr>
              <a:t>Select ‘</a:t>
            </a:r>
            <a:r>
              <a:rPr lang="en-US" b="1" dirty="0">
                <a:latin typeface="SourceSansPro-Regular"/>
              </a:rPr>
              <a:t>English (USA)</a:t>
            </a:r>
            <a:r>
              <a:rPr lang="en-US" dirty="0">
                <a:latin typeface="SourceSansPro-Regular"/>
              </a:rPr>
              <a:t>’</a:t>
            </a:r>
            <a:endParaRPr lang="en-US" b="1" dirty="0">
              <a:latin typeface="SourceSansPro-Regular"/>
            </a:endParaRPr>
          </a:p>
        </p:txBody>
      </p:sp>
      <p:pic>
        <p:nvPicPr>
          <p:cNvPr id="11" name="Immagine 10">
            <a:extLst>
              <a:ext uri="{FF2B5EF4-FFF2-40B4-BE49-F238E27FC236}">
                <a16:creationId xmlns:a16="http://schemas.microsoft.com/office/drawing/2014/main" id="{C7BFF21C-5F44-D2D3-5C26-86775D68207D}"/>
              </a:ext>
            </a:extLst>
          </p:cNvPr>
          <p:cNvPicPr>
            <a:picLocks noChangeAspect="1"/>
          </p:cNvPicPr>
          <p:nvPr/>
        </p:nvPicPr>
        <p:blipFill>
          <a:blip r:embed="rId3"/>
          <a:stretch>
            <a:fillRect/>
          </a:stretch>
        </p:blipFill>
        <p:spPr>
          <a:xfrm>
            <a:off x="3528732" y="2603182"/>
            <a:ext cx="5515609" cy="4099365"/>
          </a:xfrm>
          <a:prstGeom prst="rect">
            <a:avLst/>
          </a:prstGeom>
        </p:spPr>
      </p:pic>
      <p:sp>
        <p:nvSpPr>
          <p:cNvPr id="12" name="Rettangolo 11">
            <a:extLst>
              <a:ext uri="{FF2B5EF4-FFF2-40B4-BE49-F238E27FC236}">
                <a16:creationId xmlns:a16="http://schemas.microsoft.com/office/drawing/2014/main" id="{33066ADE-9FDB-0AD0-B771-FA7DEDB352E0}"/>
              </a:ext>
            </a:extLst>
          </p:cNvPr>
          <p:cNvSpPr/>
          <p:nvPr/>
        </p:nvSpPr>
        <p:spPr>
          <a:xfrm>
            <a:off x="5868144" y="3062424"/>
            <a:ext cx="2692959" cy="4000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5137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251520" y="836712"/>
            <a:ext cx="3500265"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b="1" dirty="0" err="1">
                <a:latin typeface="SourceSansPro-Regular"/>
              </a:rPr>
              <a:t>Computation</a:t>
            </a:r>
            <a:r>
              <a:rPr lang="it-IT" b="1" dirty="0">
                <a:latin typeface="SourceSansPro-Regular"/>
              </a:rPr>
              <a:t> Settings</a:t>
            </a:r>
          </a:p>
          <a:p>
            <a:pPr algn="l"/>
            <a:endParaRPr lang="it-IT" b="1" dirty="0">
              <a:latin typeface="SourceSansPro-Regular"/>
            </a:endParaRPr>
          </a:p>
          <a:p>
            <a:pPr algn="l"/>
            <a:r>
              <a:rPr lang="en-US" b="0" i="0" u="none" strike="noStrike" baseline="0" dirty="0">
                <a:latin typeface="SourceSansPro-Regular"/>
              </a:rPr>
              <a:t>The </a:t>
            </a:r>
            <a:r>
              <a:rPr lang="en-US" b="1" i="0" u="none" strike="noStrike" baseline="0" dirty="0">
                <a:latin typeface="SourceSansPro-Bold"/>
              </a:rPr>
              <a:t>computation interval </a:t>
            </a:r>
            <a:r>
              <a:rPr lang="en-US" b="0" i="0" u="none" strike="noStrike" baseline="0" dirty="0">
                <a:latin typeface="SourceSansPro-Regular"/>
              </a:rPr>
              <a:t>is the time step used in the unsteady flow calculations. This is probably one of the most important parameters.</a:t>
            </a:r>
          </a:p>
          <a:p>
            <a:pPr algn="l"/>
            <a:r>
              <a:rPr lang="en-US" b="0" i="0" u="none" strike="noStrike" baseline="0" dirty="0">
                <a:latin typeface="SourceSansPro-Regular"/>
              </a:rPr>
              <a:t>The computation interval should be based on several factors as velocity, Cross Sections shape, input Hydrograph, Structures…</a:t>
            </a:r>
          </a:p>
          <a:p>
            <a:pPr algn="l"/>
            <a:r>
              <a:rPr lang="en-US" b="0" i="0" u="none" strike="noStrike" baseline="0" dirty="0">
                <a:latin typeface="SourceSansPro-Regular"/>
              </a:rPr>
              <a:t>In general using small </a:t>
            </a:r>
            <a:r>
              <a:rPr lang="en-US" dirty="0">
                <a:latin typeface="SourceSansPro-Regular"/>
              </a:rPr>
              <a:t>Computational Interval will provide more accurate computation, </a:t>
            </a:r>
            <a:r>
              <a:rPr lang="en-US" b="0" i="0" u="none" strike="noStrike" baseline="0" dirty="0">
                <a:latin typeface="SourceSansPro-Regular"/>
              </a:rPr>
              <a:t>but it may cause the model to take a lot longer to run.</a:t>
            </a:r>
          </a:p>
          <a:p>
            <a:pPr algn="l"/>
            <a:endParaRPr lang="en-US" dirty="0">
              <a:latin typeface="SourceSansPro-Regular"/>
            </a:endParaRPr>
          </a:p>
          <a:p>
            <a:pPr marL="285750" indent="-285750" algn="l">
              <a:buFont typeface="Arial" panose="020B0604020202020204" pitchFamily="34" charset="0"/>
              <a:buChar char="•"/>
            </a:pPr>
            <a:r>
              <a:rPr lang="en-US" dirty="0">
                <a:latin typeface="SourceSansPro-Regular"/>
              </a:rPr>
              <a:t>Set Computation interval equal to 2 Minute</a:t>
            </a:r>
            <a:endParaRPr lang="it-IT" dirty="0">
              <a:latin typeface="SourceSansPro-Regular"/>
            </a:endParaRPr>
          </a:p>
        </p:txBody>
      </p:sp>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8" cy="4427655"/>
          </a:xfrm>
          <a:prstGeom prst="rect">
            <a:avLst/>
          </a:prstGeom>
        </p:spPr>
      </p:pic>
      <p:sp>
        <p:nvSpPr>
          <p:cNvPr id="10" name="Rettangolo 9">
            <a:extLst>
              <a:ext uri="{FF2B5EF4-FFF2-40B4-BE49-F238E27FC236}">
                <a16:creationId xmlns:a16="http://schemas.microsoft.com/office/drawing/2014/main" id="{C75E9FBB-DCE8-FD4A-7A8D-4054805E31AB}"/>
              </a:ext>
            </a:extLst>
          </p:cNvPr>
          <p:cNvSpPr/>
          <p:nvPr/>
        </p:nvSpPr>
        <p:spPr>
          <a:xfrm>
            <a:off x="3707904" y="4005064"/>
            <a:ext cx="4826234" cy="8640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EE031256-CDBC-0235-BB30-0BA68FA9093F}"/>
              </a:ext>
            </a:extLst>
          </p:cNvPr>
          <p:cNvSpPr/>
          <p:nvPr/>
        </p:nvSpPr>
        <p:spPr>
          <a:xfrm>
            <a:off x="3851921" y="4149080"/>
            <a:ext cx="2160240" cy="207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9936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251520" y="836712"/>
            <a:ext cx="350026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b="1" dirty="0" err="1">
                <a:latin typeface="SourceSansPro-Regular"/>
              </a:rPr>
              <a:t>Computation</a:t>
            </a:r>
            <a:r>
              <a:rPr lang="it-IT" b="1" dirty="0">
                <a:latin typeface="SourceSansPro-Regular"/>
              </a:rPr>
              <a:t> Settings</a:t>
            </a:r>
          </a:p>
          <a:p>
            <a:pPr algn="l"/>
            <a:endParaRPr lang="it-IT" b="1" dirty="0">
              <a:latin typeface="SourceSansPro-Regular"/>
            </a:endParaRPr>
          </a:p>
          <a:p>
            <a:pPr algn="l"/>
            <a:r>
              <a:rPr lang="en-US" sz="1800" b="0" i="0" u="none" strike="noStrike" baseline="0" dirty="0">
                <a:latin typeface="SourceSansPro-Regular"/>
              </a:rPr>
              <a:t>The </a:t>
            </a:r>
            <a:r>
              <a:rPr lang="en-US" sz="1800" b="1" i="0" u="none" strike="noStrike" baseline="0" dirty="0">
                <a:latin typeface="SourceSansPro-Bold"/>
              </a:rPr>
              <a:t>Hydrograph Output Interval </a:t>
            </a:r>
            <a:r>
              <a:rPr lang="en-US" sz="1800" b="0" i="0" u="none" strike="noStrike" baseline="0" dirty="0">
                <a:latin typeface="SourceSansPro-Regular"/>
              </a:rPr>
              <a:t>is used to define at what interval the computed stage and flow hydrographs will be written to HEC-DSS output file.</a:t>
            </a:r>
          </a:p>
          <a:p>
            <a:pPr algn="l"/>
            <a:r>
              <a:rPr lang="en-US" sz="1800" b="0" i="0" u="none" strike="noStrike" baseline="0" dirty="0">
                <a:latin typeface="SourceSansPro-Regular"/>
              </a:rPr>
              <a:t>This interval must be equal to or larger than the selected computation interval.</a:t>
            </a:r>
          </a:p>
          <a:p>
            <a:pPr algn="l"/>
            <a:endParaRPr lang="en-US" dirty="0">
              <a:latin typeface="SourceSansPro-Regular"/>
            </a:endParaRPr>
          </a:p>
          <a:p>
            <a:pPr marL="285750" indent="-285750" algn="l">
              <a:buFont typeface="Arial" panose="020B0604020202020204" pitchFamily="34" charset="0"/>
              <a:buChar char="•"/>
            </a:pPr>
            <a:r>
              <a:rPr lang="en-US" dirty="0">
                <a:latin typeface="SourceSansPro-Regular"/>
              </a:rPr>
              <a:t>Set </a:t>
            </a:r>
            <a:r>
              <a:rPr lang="en-US" sz="1800" b="1" i="0" u="none" strike="noStrike" baseline="0" dirty="0">
                <a:latin typeface="SourceSansPro-Bold"/>
              </a:rPr>
              <a:t>Hydrograph Output Interval </a:t>
            </a:r>
            <a:r>
              <a:rPr lang="en-US" dirty="0">
                <a:latin typeface="SourceSansPro-Regular"/>
              </a:rPr>
              <a:t>equal to 1 Hour</a:t>
            </a:r>
            <a:endParaRPr lang="it-IT" dirty="0">
              <a:latin typeface="SourceSansPro-Regular"/>
            </a:endParaRPr>
          </a:p>
        </p:txBody>
      </p:sp>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8" cy="4427655"/>
          </a:xfrm>
          <a:prstGeom prst="rect">
            <a:avLst/>
          </a:prstGeom>
        </p:spPr>
      </p:pic>
      <p:sp>
        <p:nvSpPr>
          <p:cNvPr id="10" name="Rettangolo 9">
            <a:extLst>
              <a:ext uri="{FF2B5EF4-FFF2-40B4-BE49-F238E27FC236}">
                <a16:creationId xmlns:a16="http://schemas.microsoft.com/office/drawing/2014/main" id="{C75E9FBB-DCE8-FD4A-7A8D-4054805E31AB}"/>
              </a:ext>
            </a:extLst>
          </p:cNvPr>
          <p:cNvSpPr/>
          <p:nvPr/>
        </p:nvSpPr>
        <p:spPr>
          <a:xfrm>
            <a:off x="3751785" y="4005064"/>
            <a:ext cx="4826234" cy="8640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950CF095-A5A5-96D4-2A53-EE94A1735247}"/>
              </a:ext>
            </a:extLst>
          </p:cNvPr>
          <p:cNvSpPr/>
          <p:nvPr/>
        </p:nvSpPr>
        <p:spPr>
          <a:xfrm>
            <a:off x="6228184" y="4221088"/>
            <a:ext cx="2232248" cy="2160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82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How to install HEC-RAS</a:t>
            </a:r>
          </a:p>
        </p:txBody>
      </p:sp>
      <p:pic>
        <p:nvPicPr>
          <p:cNvPr id="3" name="Immagine 2">
            <a:extLst>
              <a:ext uri="{FF2B5EF4-FFF2-40B4-BE49-F238E27FC236}">
                <a16:creationId xmlns:a16="http://schemas.microsoft.com/office/drawing/2014/main" id="{47D59BA8-95E0-C033-C2C5-7788B843B266}"/>
              </a:ext>
            </a:extLst>
          </p:cNvPr>
          <p:cNvPicPr>
            <a:picLocks noChangeAspect="1"/>
          </p:cNvPicPr>
          <p:nvPr/>
        </p:nvPicPr>
        <p:blipFill>
          <a:blip r:embed="rId3"/>
          <a:stretch>
            <a:fillRect/>
          </a:stretch>
        </p:blipFill>
        <p:spPr>
          <a:xfrm>
            <a:off x="985498" y="836712"/>
            <a:ext cx="7173001" cy="4170234"/>
          </a:xfrm>
          <a:prstGeom prst="rect">
            <a:avLst/>
          </a:prstGeom>
        </p:spPr>
      </p:pic>
      <p:sp>
        <p:nvSpPr>
          <p:cNvPr id="6" name="CasellaDiTesto 5">
            <a:extLst>
              <a:ext uri="{FF2B5EF4-FFF2-40B4-BE49-F238E27FC236}">
                <a16:creationId xmlns:a16="http://schemas.microsoft.com/office/drawing/2014/main" id="{EE252357-CAA4-A1B3-7AAB-AC8A16E84832}"/>
              </a:ext>
            </a:extLst>
          </p:cNvPr>
          <p:cNvSpPr txBox="1"/>
          <p:nvPr/>
        </p:nvSpPr>
        <p:spPr>
          <a:xfrm>
            <a:off x="1259631" y="5517232"/>
            <a:ext cx="6624736" cy="369332"/>
          </a:xfrm>
          <a:prstGeom prst="rect">
            <a:avLst/>
          </a:prstGeom>
          <a:noFill/>
        </p:spPr>
        <p:txBody>
          <a:bodyPr wrap="square">
            <a:spAutoFit/>
          </a:bodyPr>
          <a:lstStyle/>
          <a:p>
            <a:r>
              <a:rPr lang="en-US" dirty="0"/>
              <a:t>https://www.hec.usace.army.mil/software/hec-ras/download.aspx</a:t>
            </a:r>
          </a:p>
        </p:txBody>
      </p:sp>
    </p:spTree>
    <p:extLst>
      <p:ext uri="{BB962C8B-B14F-4D97-AF65-F5344CB8AC3E}">
        <p14:creationId xmlns:p14="http://schemas.microsoft.com/office/powerpoint/2010/main" val="7080778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251520" y="836712"/>
            <a:ext cx="350026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b="1" dirty="0" err="1">
                <a:latin typeface="SourceSansPro-Regular"/>
              </a:rPr>
              <a:t>Computation</a:t>
            </a:r>
            <a:r>
              <a:rPr lang="it-IT" b="1" dirty="0">
                <a:latin typeface="SourceSansPro-Regular"/>
              </a:rPr>
              <a:t> Settings</a:t>
            </a:r>
          </a:p>
          <a:p>
            <a:pPr algn="l"/>
            <a:endParaRPr lang="it-IT" b="1" dirty="0">
              <a:latin typeface="SourceSansPro-Regular"/>
            </a:endParaRPr>
          </a:p>
          <a:p>
            <a:pPr algn="l"/>
            <a:r>
              <a:rPr lang="en-US" sz="1800" b="0" i="0" u="none" strike="noStrike" baseline="0" dirty="0">
                <a:latin typeface="SourceSansPro-Regular"/>
              </a:rPr>
              <a:t>The </a:t>
            </a:r>
            <a:r>
              <a:rPr lang="en-US" sz="1800" b="1" i="0" u="none" strike="noStrike" baseline="0" dirty="0">
                <a:latin typeface="SourceSansPro-Bold"/>
              </a:rPr>
              <a:t>Detailed Output Interval </a:t>
            </a:r>
            <a:r>
              <a:rPr lang="en-US" sz="1800" b="0" i="0" u="none" strike="noStrike" baseline="0" dirty="0">
                <a:latin typeface="SourceSansPro-Regular"/>
              </a:rPr>
              <a:t>field allows the user to write out profiles of water surface elevation</a:t>
            </a:r>
          </a:p>
          <a:p>
            <a:pPr algn="l"/>
            <a:r>
              <a:rPr lang="en-US" sz="1800" b="0" i="0" u="none" strike="noStrike" baseline="0" dirty="0">
                <a:latin typeface="SourceSansPro-Regular"/>
              </a:rPr>
              <a:t>and flow at a user specified interval during the simulation.</a:t>
            </a:r>
          </a:p>
          <a:p>
            <a:pPr algn="l"/>
            <a:r>
              <a:rPr lang="en-US" sz="1800" b="0" i="0" u="none" strike="noStrike" baseline="0" dirty="0">
                <a:latin typeface="SourceSansPro-Regular"/>
              </a:rPr>
              <a:t>Profiles are not written for every</a:t>
            </a:r>
          </a:p>
          <a:p>
            <a:pPr algn="l"/>
            <a:r>
              <a:rPr lang="en-US" sz="1800" b="0" i="0" u="none" strike="noStrike" baseline="0" dirty="0">
                <a:latin typeface="SourceSansPro-Regular"/>
              </a:rPr>
              <a:t>computational time step because it would require too much space to store all of the information for most jobs.</a:t>
            </a:r>
          </a:p>
          <a:p>
            <a:pPr algn="l"/>
            <a:r>
              <a:rPr lang="en-US" sz="1800" b="0" i="0" u="none" strike="noStrike" baseline="0" dirty="0">
                <a:latin typeface="SourceSansPro-Regular"/>
              </a:rPr>
              <a:t>The selected interval must be equal to or greater than the computation interval.</a:t>
            </a:r>
            <a:endParaRPr lang="en-US" dirty="0">
              <a:latin typeface="SourceSansPro-Regular"/>
            </a:endParaRPr>
          </a:p>
          <a:p>
            <a:pPr algn="l"/>
            <a:endParaRPr lang="en-US" dirty="0">
              <a:latin typeface="SourceSansPro-Regular"/>
            </a:endParaRPr>
          </a:p>
          <a:p>
            <a:pPr marL="285750" indent="-285750" algn="l">
              <a:buFont typeface="Arial" panose="020B0604020202020204" pitchFamily="34" charset="0"/>
              <a:buChar char="•"/>
            </a:pPr>
            <a:r>
              <a:rPr lang="en-US" dirty="0">
                <a:latin typeface="SourceSansPro-Regular"/>
              </a:rPr>
              <a:t>Set </a:t>
            </a:r>
            <a:r>
              <a:rPr lang="en-US" sz="1800" b="1" i="0" u="none" strike="noStrike" baseline="0" dirty="0">
                <a:latin typeface="SourceSansPro-Bold"/>
              </a:rPr>
              <a:t>Detailed Output Interval </a:t>
            </a:r>
            <a:r>
              <a:rPr lang="en-US" dirty="0">
                <a:latin typeface="SourceSansPro-Regular"/>
              </a:rPr>
              <a:t>equal to 1 Week</a:t>
            </a:r>
            <a:endParaRPr lang="it-IT" dirty="0">
              <a:latin typeface="SourceSansPro-Regular"/>
            </a:endParaRPr>
          </a:p>
        </p:txBody>
      </p:sp>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8" cy="4427655"/>
          </a:xfrm>
          <a:prstGeom prst="rect">
            <a:avLst/>
          </a:prstGeom>
        </p:spPr>
      </p:pic>
      <p:sp>
        <p:nvSpPr>
          <p:cNvPr id="10" name="Rettangolo 9">
            <a:extLst>
              <a:ext uri="{FF2B5EF4-FFF2-40B4-BE49-F238E27FC236}">
                <a16:creationId xmlns:a16="http://schemas.microsoft.com/office/drawing/2014/main" id="{C75E9FBB-DCE8-FD4A-7A8D-4054805E31AB}"/>
              </a:ext>
            </a:extLst>
          </p:cNvPr>
          <p:cNvSpPr/>
          <p:nvPr/>
        </p:nvSpPr>
        <p:spPr>
          <a:xfrm>
            <a:off x="3751785" y="4005064"/>
            <a:ext cx="4826234" cy="8640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80CE9EA1-4819-E430-31BB-D1DB252E7DFD}"/>
              </a:ext>
            </a:extLst>
          </p:cNvPr>
          <p:cNvSpPr/>
          <p:nvPr/>
        </p:nvSpPr>
        <p:spPr>
          <a:xfrm>
            <a:off x="6300192" y="4373488"/>
            <a:ext cx="2160240" cy="207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6048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251520" y="836712"/>
            <a:ext cx="350026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b="1" dirty="0" err="1">
                <a:latin typeface="SourceSansPro-Regular"/>
              </a:rPr>
              <a:t>Computation</a:t>
            </a:r>
            <a:r>
              <a:rPr lang="it-IT" b="1" dirty="0">
                <a:latin typeface="SourceSansPro-Regular"/>
              </a:rPr>
              <a:t> Settings</a:t>
            </a:r>
          </a:p>
          <a:p>
            <a:pPr algn="l"/>
            <a:endParaRPr lang="it-IT" b="1" dirty="0">
              <a:latin typeface="SourceSansPro-Regular"/>
            </a:endParaRPr>
          </a:p>
          <a:p>
            <a:pPr algn="l"/>
            <a:r>
              <a:rPr lang="en-US" sz="1800" b="1" i="0" u="none" strike="noStrike" baseline="0" dirty="0">
                <a:latin typeface="SourceSansPro-Bold"/>
              </a:rPr>
              <a:t>Mapping Output Interval</a:t>
            </a:r>
            <a:r>
              <a:rPr lang="en-US" sz="1800" b="0" i="0" u="none" strike="noStrike" baseline="0" dirty="0">
                <a:latin typeface="SourceSansPro-Regular"/>
              </a:rPr>
              <a:t>.</a:t>
            </a:r>
          </a:p>
          <a:p>
            <a:pPr algn="l"/>
            <a:r>
              <a:rPr lang="en-US" sz="1800" b="0" i="0" u="none" strike="noStrike" baseline="0" dirty="0">
                <a:latin typeface="SourceSansPro-Regular"/>
              </a:rPr>
              <a:t>This field is used to enter the interval at which the user will be able to visualize mapping output within HEC-RAS Mapper.</a:t>
            </a:r>
          </a:p>
          <a:p>
            <a:pPr algn="l"/>
            <a:endParaRPr lang="en-US" dirty="0">
              <a:latin typeface="SourceSansPro-Regular"/>
            </a:endParaRPr>
          </a:p>
          <a:p>
            <a:pPr algn="l"/>
            <a:endParaRPr lang="en-US" dirty="0">
              <a:latin typeface="SourceSansPro-Regular"/>
            </a:endParaRPr>
          </a:p>
          <a:p>
            <a:pPr marL="285750" indent="-285750" algn="l">
              <a:buFont typeface="Arial" panose="020B0604020202020204" pitchFamily="34" charset="0"/>
              <a:buChar char="•"/>
            </a:pPr>
            <a:r>
              <a:rPr lang="en-US" dirty="0">
                <a:latin typeface="SourceSansPro-Regular"/>
              </a:rPr>
              <a:t>Set </a:t>
            </a:r>
            <a:r>
              <a:rPr lang="en-US" sz="1800" b="1" i="0" u="none" strike="noStrike" baseline="0" dirty="0">
                <a:latin typeface="SourceSansPro-Bold"/>
              </a:rPr>
              <a:t>Mapping Output Interval </a:t>
            </a:r>
            <a:r>
              <a:rPr lang="en-US" dirty="0">
                <a:latin typeface="SourceSansPro-Regular"/>
              </a:rPr>
              <a:t>equal to 1 Hour</a:t>
            </a:r>
            <a:endParaRPr lang="it-IT" dirty="0">
              <a:latin typeface="SourceSansPro-Regular"/>
            </a:endParaRPr>
          </a:p>
        </p:txBody>
      </p:sp>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8" cy="4427655"/>
          </a:xfrm>
          <a:prstGeom prst="rect">
            <a:avLst/>
          </a:prstGeom>
        </p:spPr>
      </p:pic>
      <p:sp>
        <p:nvSpPr>
          <p:cNvPr id="10" name="Rettangolo 9">
            <a:extLst>
              <a:ext uri="{FF2B5EF4-FFF2-40B4-BE49-F238E27FC236}">
                <a16:creationId xmlns:a16="http://schemas.microsoft.com/office/drawing/2014/main" id="{C75E9FBB-DCE8-FD4A-7A8D-4054805E31AB}"/>
              </a:ext>
            </a:extLst>
          </p:cNvPr>
          <p:cNvSpPr/>
          <p:nvPr/>
        </p:nvSpPr>
        <p:spPr>
          <a:xfrm>
            <a:off x="3751785" y="4005064"/>
            <a:ext cx="4826234" cy="8640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B0DAB1F8-5B21-E6B4-F5F8-C29B0CC50772}"/>
              </a:ext>
            </a:extLst>
          </p:cNvPr>
          <p:cNvSpPr/>
          <p:nvPr/>
        </p:nvSpPr>
        <p:spPr>
          <a:xfrm>
            <a:off x="3851920" y="4373488"/>
            <a:ext cx="2160240" cy="207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0076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251520" y="836712"/>
            <a:ext cx="350026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b="1" dirty="0" err="1">
                <a:latin typeface="SourceSansPro-Regular"/>
              </a:rPr>
              <a:t>Computation</a:t>
            </a:r>
            <a:r>
              <a:rPr lang="it-IT" b="1" dirty="0">
                <a:latin typeface="SourceSansPro-Regular"/>
              </a:rPr>
              <a:t> Settings</a:t>
            </a:r>
          </a:p>
          <a:p>
            <a:pPr algn="l"/>
            <a:endParaRPr lang="it-IT" b="1" dirty="0">
              <a:latin typeface="SourceSansPro-Regular"/>
            </a:endParaRPr>
          </a:p>
          <a:p>
            <a:r>
              <a:rPr lang="en-US" sz="1800" b="0" i="0" u="none" strike="noStrike" baseline="0" dirty="0">
                <a:latin typeface="SourceSansPro-Regular"/>
              </a:rPr>
              <a:t>The row </a:t>
            </a:r>
            <a:r>
              <a:rPr lang="en-US" sz="1800" b="1" i="0" u="none" strike="noStrike" baseline="0" dirty="0">
                <a:latin typeface="SourceSansPro-Regular"/>
              </a:rPr>
              <a:t>Project</a:t>
            </a:r>
            <a:r>
              <a:rPr lang="en-US" sz="1800" b="0" i="0" u="none" strike="noStrike" baseline="0" dirty="0">
                <a:latin typeface="SourceSansPro-Regular"/>
              </a:rPr>
              <a:t> </a:t>
            </a:r>
            <a:r>
              <a:rPr lang="en-US" sz="1800" b="1" i="0" u="none" strike="noStrike" baseline="0" dirty="0">
                <a:latin typeface="SourceSansPro-Bold"/>
              </a:rPr>
              <a:t>DSS Filename </a:t>
            </a:r>
            <a:r>
              <a:rPr lang="en-US" sz="1800" i="0" u="none" strike="noStrike" baseline="0" dirty="0">
                <a:latin typeface="SourceSansPro-Bold"/>
              </a:rPr>
              <a:t>shows the position of the </a:t>
            </a:r>
            <a:r>
              <a:rPr lang="en-US" dirty="0">
                <a:latin typeface="SourceSansPro-Regular"/>
              </a:rPr>
              <a:t>HEC-DSS file where the program will write output results.</a:t>
            </a:r>
            <a:endParaRPr lang="en-US" sz="1800" i="0" u="none" strike="noStrike" baseline="0" dirty="0">
              <a:latin typeface="SourceSansPro-Bold"/>
            </a:endParaRPr>
          </a:p>
        </p:txBody>
      </p:sp>
      <p:pic>
        <p:nvPicPr>
          <p:cNvPr id="9" name="Immagine 8">
            <a:extLst>
              <a:ext uri="{FF2B5EF4-FFF2-40B4-BE49-F238E27FC236}">
                <a16:creationId xmlns:a16="http://schemas.microsoft.com/office/drawing/2014/main" id="{C7CC0686-A6EC-0876-161C-99C33903F2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604" y="1215172"/>
            <a:ext cx="4838469" cy="4427655"/>
          </a:xfrm>
          <a:prstGeom prst="rect">
            <a:avLst/>
          </a:prstGeom>
        </p:spPr>
      </p:pic>
      <p:sp>
        <p:nvSpPr>
          <p:cNvPr id="10" name="Rettangolo 9">
            <a:extLst>
              <a:ext uri="{FF2B5EF4-FFF2-40B4-BE49-F238E27FC236}">
                <a16:creationId xmlns:a16="http://schemas.microsoft.com/office/drawing/2014/main" id="{C75E9FBB-DCE8-FD4A-7A8D-4054805E31AB}"/>
              </a:ext>
            </a:extLst>
          </p:cNvPr>
          <p:cNvSpPr/>
          <p:nvPr/>
        </p:nvSpPr>
        <p:spPr>
          <a:xfrm>
            <a:off x="3751785" y="4005064"/>
            <a:ext cx="4826234" cy="8640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BA03AAA1-F379-E0AC-C6D6-A342F339FDAA}"/>
              </a:ext>
            </a:extLst>
          </p:cNvPr>
          <p:cNvSpPr/>
          <p:nvPr/>
        </p:nvSpPr>
        <p:spPr>
          <a:xfrm>
            <a:off x="3851920" y="4581128"/>
            <a:ext cx="4536504" cy="2160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5190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683568" y="980728"/>
            <a:ext cx="7488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800" b="0" i="0" u="none" strike="noStrike" baseline="0" dirty="0">
                <a:latin typeface="SourceSansPro-Regular"/>
              </a:rPr>
              <a:t>From the </a:t>
            </a:r>
            <a:r>
              <a:rPr lang="en-US" sz="1800" b="1" i="0" u="none" strike="noStrike" baseline="0" dirty="0">
                <a:latin typeface="SourceSansPro-Bold"/>
              </a:rPr>
              <a:t>Options </a:t>
            </a:r>
            <a:r>
              <a:rPr lang="en-US" sz="1800" b="0" i="0" u="none" strike="noStrike" baseline="0" dirty="0">
                <a:latin typeface="SourceSansPro-Regular"/>
              </a:rPr>
              <a:t>menu of the Unsteady Flow Analysis window other options are available.</a:t>
            </a:r>
          </a:p>
        </p:txBody>
      </p:sp>
      <p:pic>
        <p:nvPicPr>
          <p:cNvPr id="5" name="Immagine 4">
            <a:extLst>
              <a:ext uri="{FF2B5EF4-FFF2-40B4-BE49-F238E27FC236}">
                <a16:creationId xmlns:a16="http://schemas.microsoft.com/office/drawing/2014/main" id="{067E7536-C313-1DDE-8E13-48D0DD831C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15082" y="1445084"/>
            <a:ext cx="4581394" cy="4801727"/>
          </a:xfrm>
          <a:prstGeom prst="rect">
            <a:avLst/>
          </a:prstGeom>
        </p:spPr>
      </p:pic>
      <p:sp>
        <p:nvSpPr>
          <p:cNvPr id="7" name="CasellaDiTesto 6">
            <a:extLst>
              <a:ext uri="{FF2B5EF4-FFF2-40B4-BE49-F238E27FC236}">
                <a16:creationId xmlns:a16="http://schemas.microsoft.com/office/drawing/2014/main" id="{300F94EA-A7E5-5C44-2AF4-7D4B55A394DE}"/>
              </a:ext>
            </a:extLst>
          </p:cNvPr>
          <p:cNvSpPr txBox="1"/>
          <p:nvPr/>
        </p:nvSpPr>
        <p:spPr>
          <a:xfrm>
            <a:off x="683568" y="1646179"/>
            <a:ext cx="3384376" cy="3693319"/>
          </a:xfrm>
          <a:prstGeom prst="rect">
            <a:avLst/>
          </a:prstGeom>
          <a:noFill/>
        </p:spPr>
        <p:txBody>
          <a:bodyPr wrap="square">
            <a:spAutoFit/>
          </a:bodyPr>
          <a:lstStyle/>
          <a:p>
            <a:pPr marL="285750" indent="-285750" algn="l">
              <a:buFont typeface="Arial" panose="020B0604020202020204" pitchFamily="34" charset="0"/>
              <a:buChar char="•"/>
            </a:pPr>
            <a:r>
              <a:rPr lang="en-US" sz="1800" i="0" u="none" strike="noStrike" baseline="0" dirty="0">
                <a:latin typeface="SourceSansPro-Bold"/>
              </a:rPr>
              <a:t>Select </a:t>
            </a:r>
            <a:r>
              <a:rPr lang="en-US" sz="1800" b="1" i="0" u="none" strike="noStrike" baseline="0" dirty="0">
                <a:latin typeface="SourceSansPro-Bold"/>
              </a:rPr>
              <a:t>Stage and Flow Output Locations</a:t>
            </a:r>
            <a:r>
              <a:rPr lang="en-US" sz="1800" b="1" i="0" u="none" strike="noStrike" baseline="0" dirty="0">
                <a:latin typeface="SourceSansPro-Regular"/>
              </a:rPr>
              <a:t> </a:t>
            </a:r>
            <a:r>
              <a:rPr lang="en-US" sz="1800" i="0" u="none" strike="noStrike" baseline="0" dirty="0">
                <a:latin typeface="SourceSansPro-Regular"/>
              </a:rPr>
              <a:t>option. </a:t>
            </a:r>
            <a:r>
              <a:rPr lang="en-US" sz="1800" b="0" i="0" u="none" strike="noStrike" baseline="0" dirty="0">
                <a:latin typeface="SourceSansPro-Regular"/>
              </a:rPr>
              <a:t>This option allows the user to specify locations where they want to have hydrographs computed and available for display. By default, the program sets locations of the first and last cross section of every reach.</a:t>
            </a:r>
          </a:p>
          <a:p>
            <a:pPr marL="285750" indent="-285750" algn="l">
              <a:buFont typeface="Arial" panose="020B0604020202020204" pitchFamily="34" charset="0"/>
              <a:buChar char="•"/>
            </a:pPr>
            <a:r>
              <a:rPr lang="en-US" dirty="0">
                <a:latin typeface="SourceSansPro-Regular"/>
              </a:rPr>
              <a:t>Select one of the cross section from the list</a:t>
            </a:r>
          </a:p>
          <a:p>
            <a:pPr marL="285750" indent="-285750" algn="l">
              <a:buFont typeface="Arial" panose="020B0604020202020204" pitchFamily="34" charset="0"/>
              <a:buChar char="•"/>
            </a:pPr>
            <a:r>
              <a:rPr lang="en-US" sz="1800" i="0" u="none" strike="noStrike" baseline="0" dirty="0">
                <a:latin typeface="SourceSansPro-Regular"/>
              </a:rPr>
              <a:t>Click the arrow</a:t>
            </a:r>
          </a:p>
          <a:p>
            <a:pPr marL="285750" indent="-285750" algn="l">
              <a:buFont typeface="Arial" panose="020B0604020202020204" pitchFamily="34" charset="0"/>
              <a:buChar char="•"/>
            </a:pPr>
            <a:r>
              <a:rPr lang="en-US" dirty="0">
                <a:latin typeface="SourceSansPro-Regular"/>
              </a:rPr>
              <a:t>Confirm </a:t>
            </a:r>
            <a:r>
              <a:rPr lang="en-US" b="1" dirty="0">
                <a:latin typeface="SourceSansPro-Regular"/>
              </a:rPr>
              <a:t>OK</a:t>
            </a:r>
            <a:endParaRPr lang="en-US" sz="1800" b="1" i="0" u="none" strike="noStrike" baseline="0" dirty="0">
              <a:latin typeface="SourceSansPro-Regular"/>
            </a:endParaRPr>
          </a:p>
        </p:txBody>
      </p:sp>
    </p:spTree>
    <p:extLst>
      <p:ext uri="{BB962C8B-B14F-4D97-AF65-F5344CB8AC3E}">
        <p14:creationId xmlns:p14="http://schemas.microsoft.com/office/powerpoint/2010/main" val="32436962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Unsteady Flow Analysis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683568" y="980728"/>
            <a:ext cx="748883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sz="1800" b="0" i="0" u="none" strike="noStrike" baseline="0" dirty="0">
                <a:latin typeface="SourceSansPro-Regular"/>
              </a:rPr>
              <a:t>Go back to the Unsteady Flow Analysis window</a:t>
            </a:r>
          </a:p>
          <a:p>
            <a:pPr marL="285750" indent="-285750" algn="l">
              <a:buFont typeface="Arial" panose="020B0604020202020204" pitchFamily="34" charset="0"/>
              <a:buChar char="•"/>
            </a:pPr>
            <a:r>
              <a:rPr lang="en-US" b="1" dirty="0">
                <a:latin typeface="SourceSansPro-Regular"/>
              </a:rPr>
              <a:t>File menu </a:t>
            </a:r>
            <a:r>
              <a:rPr lang="en-US" dirty="0">
                <a:latin typeface="SourceSansPro-Regular"/>
                <a:sym typeface="Wingdings" panose="05000000000000000000" pitchFamily="2" charset="2"/>
              </a:rPr>
              <a:t> </a:t>
            </a:r>
            <a:r>
              <a:rPr lang="en-US" b="1" dirty="0">
                <a:latin typeface="SourceSansPro-Regular"/>
                <a:sym typeface="Wingdings" panose="05000000000000000000" pitchFamily="2" charset="2"/>
              </a:rPr>
              <a:t>Save Plan as</a:t>
            </a:r>
          </a:p>
          <a:p>
            <a:pPr marL="285750" indent="-285750" algn="l">
              <a:buFont typeface="Arial" panose="020B0604020202020204" pitchFamily="34" charset="0"/>
              <a:buChar char="•"/>
            </a:pPr>
            <a:r>
              <a:rPr lang="en-US" sz="1800" b="0" i="0" u="none" strike="noStrike" baseline="0" dirty="0">
                <a:latin typeface="SourceSansPro-Regular"/>
                <a:sym typeface="Wingdings" panose="05000000000000000000" pitchFamily="2" charset="2"/>
              </a:rPr>
              <a:t>Save the plan ‘</a:t>
            </a:r>
            <a:r>
              <a:rPr lang="en-US" sz="1800" b="0" i="0" u="none" strike="noStrike" baseline="0" dirty="0" err="1">
                <a:latin typeface="SourceSansPro-Regular"/>
                <a:sym typeface="Wingdings" panose="05000000000000000000" pitchFamily="2" charset="2"/>
              </a:rPr>
              <a:t>Dindir</a:t>
            </a:r>
            <a:r>
              <a:rPr lang="en-US" sz="1800" b="0" i="0" u="none" strike="noStrike" baseline="0" dirty="0">
                <a:latin typeface="SourceSansPro-Regular"/>
                <a:sym typeface="Wingdings" panose="05000000000000000000" pitchFamily="2" charset="2"/>
              </a:rPr>
              <a:t>-Unsteady’</a:t>
            </a:r>
          </a:p>
          <a:p>
            <a:pPr marL="285750" indent="-285750" algn="l">
              <a:buFont typeface="Arial" panose="020B0604020202020204" pitchFamily="34" charset="0"/>
              <a:buChar char="•"/>
            </a:pPr>
            <a:r>
              <a:rPr lang="en-US" dirty="0">
                <a:latin typeface="SourceSansPro-Regular"/>
                <a:sym typeface="Wingdings" panose="05000000000000000000" pitchFamily="2" charset="2"/>
              </a:rPr>
              <a:t>Click </a:t>
            </a:r>
            <a:r>
              <a:rPr lang="en-US" b="1" dirty="0">
                <a:latin typeface="SourceSansPro-Regular"/>
                <a:sym typeface="Wingdings" panose="05000000000000000000" pitchFamily="2" charset="2"/>
              </a:rPr>
              <a:t>Compute</a:t>
            </a:r>
            <a:r>
              <a:rPr lang="en-US" dirty="0">
                <a:latin typeface="SourceSansPro-Regular"/>
                <a:sym typeface="Wingdings" panose="05000000000000000000" pitchFamily="2" charset="2"/>
              </a:rPr>
              <a:t> to perform the simulation</a:t>
            </a:r>
          </a:p>
          <a:p>
            <a:pPr marL="285750" indent="-285750" algn="l">
              <a:buFont typeface="Arial" panose="020B0604020202020204" pitchFamily="34" charset="0"/>
              <a:buChar char="•"/>
            </a:pPr>
            <a:endParaRPr lang="en-US" sz="1800" b="0" i="0" u="none" strike="noStrike" baseline="0" dirty="0">
              <a:latin typeface="SourceSansPro-Regular"/>
            </a:endParaRPr>
          </a:p>
        </p:txBody>
      </p:sp>
      <p:pic>
        <p:nvPicPr>
          <p:cNvPr id="11" name="Immagine 10">
            <a:extLst>
              <a:ext uri="{FF2B5EF4-FFF2-40B4-BE49-F238E27FC236}">
                <a16:creationId xmlns:a16="http://schemas.microsoft.com/office/drawing/2014/main" id="{5776DF1A-F38A-9A36-1F69-D434874040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5946" y="2191600"/>
            <a:ext cx="4284075" cy="4010913"/>
          </a:xfrm>
          <a:prstGeom prst="rect">
            <a:avLst/>
          </a:prstGeom>
        </p:spPr>
      </p:pic>
    </p:spTree>
    <p:extLst>
      <p:ext uri="{BB962C8B-B14F-4D97-AF65-F5344CB8AC3E}">
        <p14:creationId xmlns:p14="http://schemas.microsoft.com/office/powerpoint/2010/main" val="32694918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Results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683567" y="980728"/>
            <a:ext cx="804741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sz="1800" b="0" i="0" u="none" strike="noStrike" baseline="0" dirty="0">
                <a:latin typeface="SourceSansPro-Regular"/>
              </a:rPr>
              <a:t>Go back to the main HEC-RAS menu</a:t>
            </a:r>
          </a:p>
          <a:p>
            <a:pPr marL="285750" indent="-285750" algn="l">
              <a:buFont typeface="Arial" panose="020B0604020202020204" pitchFamily="34" charset="0"/>
              <a:buChar char="•"/>
            </a:pPr>
            <a:r>
              <a:rPr lang="en-US" dirty="0">
                <a:latin typeface="SourceSansPro-Regular"/>
              </a:rPr>
              <a:t>Click on the </a:t>
            </a:r>
            <a:r>
              <a:rPr lang="en-US" b="1" dirty="0">
                <a:latin typeface="SourceSansPro-Regular"/>
              </a:rPr>
              <a:t>Hydraulic Property Tables </a:t>
            </a:r>
            <a:r>
              <a:rPr lang="en-US" dirty="0">
                <a:latin typeface="SourceSansPro-Regular"/>
              </a:rPr>
              <a:t>button</a:t>
            </a:r>
          </a:p>
          <a:p>
            <a:pPr marL="285750" indent="-285750" algn="l">
              <a:buFont typeface="Arial" panose="020B0604020202020204" pitchFamily="34" charset="0"/>
              <a:buChar char="•"/>
            </a:pPr>
            <a:r>
              <a:rPr lang="en-US" sz="1800" i="0" u="none" strike="noStrike" baseline="0" dirty="0">
                <a:latin typeface="SourceSansPro-Regular"/>
              </a:rPr>
              <a:t>The Property Ta</a:t>
            </a:r>
            <a:r>
              <a:rPr lang="en-US" dirty="0">
                <a:latin typeface="SourceSansPro-Regular"/>
              </a:rPr>
              <a:t>bles window will open</a:t>
            </a:r>
          </a:p>
          <a:p>
            <a:pPr marL="285750" indent="-285750" algn="l">
              <a:buFont typeface="Arial" panose="020B0604020202020204" pitchFamily="34" charset="0"/>
              <a:buChar char="•"/>
            </a:pPr>
            <a:r>
              <a:rPr lang="en-US" sz="1800" i="0" u="none" strike="noStrike" baseline="0" dirty="0">
                <a:latin typeface="SourceSansPro-Regular"/>
              </a:rPr>
              <a:t>From here the user can see how the Geometric Preprocessor has p</a:t>
            </a:r>
            <a:r>
              <a:rPr lang="en-US" sz="1800" b="0" i="0" u="none" strike="noStrike" baseline="0" dirty="0">
                <a:latin typeface="SourceSansPro-Regular"/>
              </a:rPr>
              <a:t>rocessed the geometric data into a series of hydraulic properties tables, rating curves..</a:t>
            </a:r>
          </a:p>
          <a:p>
            <a:pPr marL="285750" indent="-285750" algn="l">
              <a:buFont typeface="Arial" panose="020B0604020202020204" pitchFamily="34" charset="0"/>
              <a:buChar char="•"/>
            </a:pPr>
            <a:r>
              <a:rPr lang="en-US" dirty="0">
                <a:latin typeface="SourceSansPro-Regular"/>
              </a:rPr>
              <a:t>From </a:t>
            </a:r>
            <a:r>
              <a:rPr lang="en-US" b="1" dirty="0">
                <a:latin typeface="SourceSansPro-Regular"/>
              </a:rPr>
              <a:t>Option menu </a:t>
            </a:r>
            <a:r>
              <a:rPr lang="en-US" dirty="0">
                <a:latin typeface="SourceSansPro-Regular"/>
                <a:sym typeface="Wingdings" panose="05000000000000000000" pitchFamily="2" charset="2"/>
              </a:rPr>
              <a:t> </a:t>
            </a:r>
            <a:r>
              <a:rPr lang="en-US" b="1" dirty="0">
                <a:latin typeface="SourceSansPro-Regular"/>
                <a:sym typeface="Wingdings" panose="05000000000000000000" pitchFamily="2" charset="2"/>
              </a:rPr>
              <a:t>Variables</a:t>
            </a:r>
            <a:r>
              <a:rPr lang="en-US" dirty="0">
                <a:latin typeface="SourceSansPro-Regular"/>
                <a:sym typeface="Wingdings" panose="05000000000000000000" pitchFamily="2" charset="2"/>
              </a:rPr>
              <a:t> the user can chose which variables to show</a:t>
            </a:r>
            <a:endParaRPr lang="en-US" sz="1800" b="0" i="0" u="none" strike="noStrike" baseline="0" dirty="0">
              <a:latin typeface="SourceSansPro-Regular"/>
            </a:endParaRPr>
          </a:p>
          <a:p>
            <a:pPr marL="285750" indent="-285750" algn="l">
              <a:buFont typeface="Arial" panose="020B0604020202020204" pitchFamily="34" charset="0"/>
              <a:buChar char="•"/>
            </a:pPr>
            <a:r>
              <a:rPr lang="en-US" dirty="0">
                <a:latin typeface="SourceSansPro-Regular"/>
              </a:rPr>
              <a:t>Plots and tables are available </a:t>
            </a:r>
            <a:r>
              <a:rPr lang="it-IT" dirty="0">
                <a:latin typeface="SourceSansPro-Regular"/>
              </a:rPr>
              <a:t>for </a:t>
            </a:r>
            <a:r>
              <a:rPr lang="it-IT" dirty="0" err="1">
                <a:latin typeface="SourceSansPro-Regular"/>
              </a:rPr>
              <a:t>all</a:t>
            </a:r>
            <a:r>
              <a:rPr lang="it-IT" dirty="0">
                <a:latin typeface="SourceSansPro-Regular"/>
              </a:rPr>
              <a:t> the Cross </a:t>
            </a:r>
            <a:r>
              <a:rPr lang="it-IT" dirty="0" err="1">
                <a:latin typeface="SourceSansPro-Regular"/>
              </a:rPr>
              <a:t>Sections</a:t>
            </a:r>
            <a:endParaRPr lang="en-US" sz="1800" i="0" u="none" strike="noStrike" baseline="0" dirty="0">
              <a:latin typeface="SourceSansPro-Regular"/>
            </a:endParaRPr>
          </a:p>
        </p:txBody>
      </p:sp>
      <p:pic>
        <p:nvPicPr>
          <p:cNvPr id="7" name="Immagine 6">
            <a:extLst>
              <a:ext uri="{FF2B5EF4-FFF2-40B4-BE49-F238E27FC236}">
                <a16:creationId xmlns:a16="http://schemas.microsoft.com/office/drawing/2014/main" id="{C94ED5FA-6BEF-54ED-DF4A-AA4D59C587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805" y="3573016"/>
            <a:ext cx="7994388" cy="2019475"/>
          </a:xfrm>
          <a:prstGeom prst="rect">
            <a:avLst/>
          </a:prstGeom>
        </p:spPr>
      </p:pic>
      <p:sp>
        <p:nvSpPr>
          <p:cNvPr id="8" name="Rettangolo 7">
            <a:extLst>
              <a:ext uri="{FF2B5EF4-FFF2-40B4-BE49-F238E27FC236}">
                <a16:creationId xmlns:a16="http://schemas.microsoft.com/office/drawing/2014/main" id="{8C6BAA58-EF25-0BE9-34EF-E8DB472BFAAF}"/>
              </a:ext>
            </a:extLst>
          </p:cNvPr>
          <p:cNvSpPr/>
          <p:nvPr/>
        </p:nvSpPr>
        <p:spPr>
          <a:xfrm>
            <a:off x="6084168" y="4005064"/>
            <a:ext cx="360040"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4413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Results</a:t>
            </a:r>
          </a:p>
        </p:txBody>
      </p:sp>
      <p:pic>
        <p:nvPicPr>
          <p:cNvPr id="13" name="Immagine 12">
            <a:extLst>
              <a:ext uri="{FF2B5EF4-FFF2-40B4-BE49-F238E27FC236}">
                <a16:creationId xmlns:a16="http://schemas.microsoft.com/office/drawing/2014/main" id="{3D747E58-7E25-1B2D-18D4-57B9602C73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5338" y="1223607"/>
            <a:ext cx="7573323" cy="4410786"/>
          </a:xfrm>
          <a:prstGeom prst="rect">
            <a:avLst/>
          </a:prstGeom>
        </p:spPr>
      </p:pic>
    </p:spTree>
    <p:extLst>
      <p:ext uri="{BB962C8B-B14F-4D97-AF65-F5344CB8AC3E}">
        <p14:creationId xmlns:p14="http://schemas.microsoft.com/office/powerpoint/2010/main" val="75591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Results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683567" y="980728"/>
            <a:ext cx="785818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sz="1800" b="0" i="0" u="none" strike="noStrike" baseline="0" dirty="0">
                <a:latin typeface="SourceSansPro-Regular"/>
              </a:rPr>
              <a:t>Go back to the main HEC-RAS menu</a:t>
            </a:r>
          </a:p>
          <a:p>
            <a:pPr marL="285750" indent="-285750" algn="l">
              <a:buFont typeface="Arial" panose="020B0604020202020204" pitchFamily="34" charset="0"/>
              <a:buChar char="•"/>
            </a:pPr>
            <a:r>
              <a:rPr lang="en-US" dirty="0">
                <a:latin typeface="SourceSansPro-Regular"/>
              </a:rPr>
              <a:t>Click on the </a:t>
            </a:r>
            <a:r>
              <a:rPr lang="en-US" b="1" dirty="0">
                <a:latin typeface="SourceSansPro-Regular"/>
              </a:rPr>
              <a:t>Plot Stage and Flow Hydrograph </a:t>
            </a:r>
            <a:r>
              <a:rPr lang="en-US" dirty="0">
                <a:latin typeface="SourceSansPro-Regular"/>
              </a:rPr>
              <a:t>button</a:t>
            </a:r>
          </a:p>
          <a:p>
            <a:pPr marL="285750" indent="-285750" algn="l">
              <a:buFont typeface="Arial" panose="020B0604020202020204" pitchFamily="34" charset="0"/>
              <a:buChar char="•"/>
            </a:pPr>
            <a:r>
              <a:rPr lang="en-US" sz="1800" i="0" u="none" strike="noStrike" baseline="0" dirty="0">
                <a:latin typeface="SourceSansPro-Regular"/>
              </a:rPr>
              <a:t>The Stage and Flow </a:t>
            </a:r>
            <a:r>
              <a:rPr lang="en-US" dirty="0">
                <a:latin typeface="SourceSansPro-Regular"/>
              </a:rPr>
              <a:t>window will open</a:t>
            </a:r>
          </a:p>
          <a:p>
            <a:pPr marL="285750" indent="-285750" algn="l">
              <a:buFont typeface="Arial" panose="020B0604020202020204" pitchFamily="34" charset="0"/>
              <a:buChar char="•"/>
            </a:pPr>
            <a:r>
              <a:rPr lang="en-US" sz="1800" i="0" u="none" strike="noStrike" baseline="0" dirty="0">
                <a:latin typeface="SourceSansPro-Regular"/>
              </a:rPr>
              <a:t>From here the user can see the </a:t>
            </a:r>
            <a:r>
              <a:rPr lang="en-US" sz="1800" i="0" u="none" strike="noStrike" baseline="0" dirty="0">
                <a:latin typeface="SourceSansPro-Bold"/>
              </a:rPr>
              <a:t>hydraulic output variables computed by the Post Processor</a:t>
            </a:r>
            <a:endParaRPr lang="en-US" sz="1800" b="0" i="0" u="none" strike="noStrike" baseline="0" dirty="0">
              <a:latin typeface="SourceSansPro-Regular"/>
            </a:endParaRPr>
          </a:p>
          <a:p>
            <a:pPr marL="285750" indent="-285750" algn="l">
              <a:buFont typeface="Arial" panose="020B0604020202020204" pitchFamily="34" charset="0"/>
              <a:buChar char="•"/>
            </a:pPr>
            <a:r>
              <a:rPr lang="en-US" dirty="0">
                <a:latin typeface="SourceSansPro-Regular"/>
              </a:rPr>
              <a:t>Plots and tables are available only for first and last Cross Sections, and the </a:t>
            </a:r>
            <a:r>
              <a:rPr lang="it-IT" dirty="0" err="1">
                <a:latin typeface="SourceSansPro-Regular"/>
              </a:rPr>
              <a:t>ones</a:t>
            </a:r>
            <a:r>
              <a:rPr lang="it-IT" dirty="0">
                <a:latin typeface="SourceSansPro-Regular"/>
              </a:rPr>
              <a:t> </a:t>
            </a:r>
            <a:r>
              <a:rPr lang="it-IT" dirty="0" err="1">
                <a:latin typeface="SourceSansPro-Regular"/>
              </a:rPr>
              <a:t>selected</a:t>
            </a:r>
            <a:r>
              <a:rPr lang="it-IT" dirty="0">
                <a:latin typeface="SourceSansPro-Regular"/>
              </a:rPr>
              <a:t> in </a:t>
            </a:r>
            <a:r>
              <a:rPr lang="en-US" sz="1800" i="0" u="none" strike="noStrike" baseline="0" dirty="0">
                <a:latin typeface="SourceSansPro-Bold"/>
              </a:rPr>
              <a:t>Stage and Flow Output Locations list</a:t>
            </a:r>
            <a:endParaRPr lang="en-US" sz="1800" i="0" u="none" strike="noStrike" baseline="0" dirty="0">
              <a:latin typeface="SourceSansPro-Regular"/>
            </a:endParaRPr>
          </a:p>
        </p:txBody>
      </p:sp>
      <p:pic>
        <p:nvPicPr>
          <p:cNvPr id="7" name="Immagine 6">
            <a:extLst>
              <a:ext uri="{FF2B5EF4-FFF2-40B4-BE49-F238E27FC236}">
                <a16:creationId xmlns:a16="http://schemas.microsoft.com/office/drawing/2014/main" id="{C94ED5FA-6BEF-54ED-DF4A-AA4D59C587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805" y="3573016"/>
            <a:ext cx="7994388" cy="2019475"/>
          </a:xfrm>
          <a:prstGeom prst="rect">
            <a:avLst/>
          </a:prstGeom>
        </p:spPr>
      </p:pic>
      <p:sp>
        <p:nvSpPr>
          <p:cNvPr id="8" name="Rettangolo 7">
            <a:extLst>
              <a:ext uri="{FF2B5EF4-FFF2-40B4-BE49-F238E27FC236}">
                <a16:creationId xmlns:a16="http://schemas.microsoft.com/office/drawing/2014/main" id="{8C6BAA58-EF25-0BE9-34EF-E8DB472BFAAF}"/>
              </a:ext>
            </a:extLst>
          </p:cNvPr>
          <p:cNvSpPr/>
          <p:nvPr/>
        </p:nvSpPr>
        <p:spPr>
          <a:xfrm>
            <a:off x="5508104" y="4005064"/>
            <a:ext cx="360040"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1654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Results</a:t>
            </a:r>
          </a:p>
        </p:txBody>
      </p:sp>
      <p:pic>
        <p:nvPicPr>
          <p:cNvPr id="15" name="Immagine 14">
            <a:extLst>
              <a:ext uri="{FF2B5EF4-FFF2-40B4-BE49-F238E27FC236}">
                <a16:creationId xmlns:a16="http://schemas.microsoft.com/office/drawing/2014/main" id="{EAA83360-D44E-D0DC-F109-AE20B83585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2040" y="1418548"/>
            <a:ext cx="6219918" cy="4955542"/>
          </a:xfrm>
          <a:prstGeom prst="rect">
            <a:avLst/>
          </a:prstGeom>
        </p:spPr>
      </p:pic>
      <p:sp>
        <p:nvSpPr>
          <p:cNvPr id="16" name="Text Box 11">
            <a:extLst>
              <a:ext uri="{FF2B5EF4-FFF2-40B4-BE49-F238E27FC236}">
                <a16:creationId xmlns:a16="http://schemas.microsoft.com/office/drawing/2014/main" id="{55121B31-8C50-3A88-27CE-BF401DD3AA0C}"/>
              </a:ext>
            </a:extLst>
          </p:cNvPr>
          <p:cNvSpPr txBox="1">
            <a:spLocks noChangeArrowheads="1"/>
          </p:cNvSpPr>
          <p:nvPr/>
        </p:nvSpPr>
        <p:spPr bwMode="auto">
          <a:xfrm>
            <a:off x="683567" y="980728"/>
            <a:ext cx="8047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sz="1800" b="0" i="0" u="none" strike="noStrike" baseline="0" dirty="0" err="1">
                <a:latin typeface="SourceSansPro-Regular"/>
              </a:rPr>
              <a:t>You</a:t>
            </a:r>
            <a:r>
              <a:rPr lang="it-IT" sz="1800" b="0" i="0" u="none" strike="noStrike" baseline="0" dirty="0">
                <a:latin typeface="SourceSansPro-Regular"/>
              </a:rPr>
              <a:t> can </a:t>
            </a:r>
            <a:r>
              <a:rPr lang="it-IT" sz="1800" b="0" i="0" u="none" strike="noStrike" baseline="0" dirty="0" err="1">
                <a:latin typeface="SourceSansPro-Regular"/>
              </a:rPr>
              <a:t>select</a:t>
            </a:r>
            <a:r>
              <a:rPr lang="it-IT" sz="1800" b="0" i="0" u="none" strike="noStrike" baseline="0" dirty="0">
                <a:latin typeface="SourceSansPro-Regular"/>
              </a:rPr>
              <a:t> the Cross </a:t>
            </a:r>
            <a:r>
              <a:rPr lang="it-IT" sz="1800" b="0" i="0" u="none" strike="noStrike" baseline="0" dirty="0" err="1">
                <a:latin typeface="SourceSansPro-Regular"/>
              </a:rPr>
              <a:t>Section</a:t>
            </a:r>
            <a:r>
              <a:rPr lang="it-IT" sz="1800" b="0" i="0" u="none" strike="noStrike" baseline="0" dirty="0">
                <a:latin typeface="SourceSansPro-Regular"/>
              </a:rPr>
              <a:t> </a:t>
            </a:r>
            <a:r>
              <a:rPr lang="it-IT" sz="1800" b="0" i="0" u="none" strike="noStrike" baseline="0" dirty="0" err="1">
                <a:latin typeface="SourceSansPro-Regular"/>
              </a:rPr>
              <a:t>you</a:t>
            </a:r>
            <a:r>
              <a:rPr lang="it-IT" sz="1800" b="0" i="0" u="none" strike="noStrike" baseline="0" dirty="0">
                <a:latin typeface="SourceSansPro-Regular"/>
              </a:rPr>
              <a:t> </a:t>
            </a:r>
            <a:r>
              <a:rPr lang="it-IT" sz="1800" b="0" i="0" u="none" strike="noStrike" baseline="0" dirty="0" err="1">
                <a:latin typeface="SourceSansPro-Regular"/>
              </a:rPr>
              <a:t>want</a:t>
            </a:r>
            <a:r>
              <a:rPr lang="it-IT" sz="1800" b="0" i="0" u="none" strike="noStrike" baseline="0" dirty="0">
                <a:latin typeface="SourceSansPro-Regular"/>
              </a:rPr>
              <a:t> to plot</a:t>
            </a:r>
            <a:endParaRPr lang="en-US" sz="1800" i="0" u="none" strike="noStrike" baseline="0" dirty="0">
              <a:latin typeface="SourceSansPro-Regular"/>
            </a:endParaRPr>
          </a:p>
        </p:txBody>
      </p:sp>
      <p:sp>
        <p:nvSpPr>
          <p:cNvPr id="17" name="Rettangolo 16">
            <a:extLst>
              <a:ext uri="{FF2B5EF4-FFF2-40B4-BE49-F238E27FC236}">
                <a16:creationId xmlns:a16="http://schemas.microsoft.com/office/drawing/2014/main" id="{F14E5AD2-EF4E-7E8A-83CD-0C5CE59A561E}"/>
              </a:ext>
            </a:extLst>
          </p:cNvPr>
          <p:cNvSpPr/>
          <p:nvPr/>
        </p:nvSpPr>
        <p:spPr>
          <a:xfrm>
            <a:off x="1382060" y="1700808"/>
            <a:ext cx="3189940" cy="6872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74411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Results</a:t>
            </a:r>
          </a:p>
        </p:txBody>
      </p:sp>
      <p:pic>
        <p:nvPicPr>
          <p:cNvPr id="15" name="Immagine 14">
            <a:extLst>
              <a:ext uri="{FF2B5EF4-FFF2-40B4-BE49-F238E27FC236}">
                <a16:creationId xmlns:a16="http://schemas.microsoft.com/office/drawing/2014/main" id="{EAA83360-D44E-D0DC-F109-AE20B83585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8206" y="1412776"/>
            <a:ext cx="6207587" cy="4967087"/>
          </a:xfrm>
          <a:prstGeom prst="rect">
            <a:avLst/>
          </a:prstGeom>
        </p:spPr>
      </p:pic>
      <p:sp>
        <p:nvSpPr>
          <p:cNvPr id="16" name="Text Box 11">
            <a:extLst>
              <a:ext uri="{FF2B5EF4-FFF2-40B4-BE49-F238E27FC236}">
                <a16:creationId xmlns:a16="http://schemas.microsoft.com/office/drawing/2014/main" id="{55121B31-8C50-3A88-27CE-BF401DD3AA0C}"/>
              </a:ext>
            </a:extLst>
          </p:cNvPr>
          <p:cNvSpPr txBox="1">
            <a:spLocks noChangeArrowheads="1"/>
          </p:cNvSpPr>
          <p:nvPr/>
        </p:nvSpPr>
        <p:spPr bwMode="auto">
          <a:xfrm>
            <a:off x="683567" y="980728"/>
            <a:ext cx="8047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sz="1800" b="0" i="0" u="none" strike="noStrike" baseline="0" dirty="0" err="1">
                <a:latin typeface="SourceSansPro-Regular"/>
              </a:rPr>
              <a:t>You</a:t>
            </a:r>
            <a:r>
              <a:rPr lang="it-IT" sz="1800" b="0" i="0" u="none" strike="noStrike" baseline="0" dirty="0">
                <a:latin typeface="SourceSansPro-Regular"/>
              </a:rPr>
              <a:t> can decide </a:t>
            </a:r>
            <a:r>
              <a:rPr lang="it-IT" sz="1800" b="0" i="0" u="none" strike="noStrike" baseline="0" dirty="0" err="1">
                <a:latin typeface="SourceSansPro-Regular"/>
              </a:rPr>
              <a:t>which</a:t>
            </a:r>
            <a:r>
              <a:rPr lang="it-IT" sz="1800" b="0" i="0" u="none" strike="noStrike" baseline="0" dirty="0">
                <a:latin typeface="SourceSansPro-Regular"/>
              </a:rPr>
              <a:t> </a:t>
            </a:r>
            <a:r>
              <a:rPr lang="it-IT" sz="1800" b="0" i="0" u="none" strike="noStrike" baseline="0" dirty="0" err="1">
                <a:latin typeface="SourceSansPro-Regular"/>
              </a:rPr>
              <a:t>variables</a:t>
            </a:r>
            <a:r>
              <a:rPr lang="it-IT" sz="1800" b="0" i="0" u="none" strike="noStrike" baseline="0" dirty="0">
                <a:latin typeface="SourceSansPro-Regular"/>
              </a:rPr>
              <a:t> to plot</a:t>
            </a:r>
            <a:endParaRPr lang="en-US" sz="1800" i="0" u="none" strike="noStrike" baseline="0" dirty="0">
              <a:latin typeface="SourceSansPro-Regular"/>
            </a:endParaRPr>
          </a:p>
        </p:txBody>
      </p:sp>
      <p:sp>
        <p:nvSpPr>
          <p:cNvPr id="17" name="Rettangolo 16">
            <a:extLst>
              <a:ext uri="{FF2B5EF4-FFF2-40B4-BE49-F238E27FC236}">
                <a16:creationId xmlns:a16="http://schemas.microsoft.com/office/drawing/2014/main" id="{F14E5AD2-EF4E-7E8A-83CD-0C5CE59A561E}"/>
              </a:ext>
            </a:extLst>
          </p:cNvPr>
          <p:cNvSpPr/>
          <p:nvPr/>
        </p:nvSpPr>
        <p:spPr>
          <a:xfrm>
            <a:off x="1382060" y="2010957"/>
            <a:ext cx="3189940"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01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HEC-RAS User Interface</a:t>
            </a:r>
          </a:p>
        </p:txBody>
      </p:sp>
      <p:pic>
        <p:nvPicPr>
          <p:cNvPr id="5" name="Immagine 15" descr="GU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340768"/>
            <a:ext cx="8553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308100" y="2278980"/>
            <a:ext cx="2927350" cy="179388"/>
          </a:xfrm>
          <a:prstGeom prst="rect">
            <a:avLst/>
          </a:prstGeom>
          <a:solidFill>
            <a:srgbClr val="FFFF00">
              <a:alpha val="59999"/>
            </a:srgbClr>
          </a:solidFill>
          <a:ln w="28575">
            <a:solidFill>
              <a:srgbClr val="FF0000"/>
            </a:solidFill>
            <a:miter lim="800000"/>
            <a:headEnd/>
            <a:tailEnd/>
          </a:ln>
        </p:spPr>
        <p:txBody>
          <a:bodyPr wrap="none" anchor="ctr"/>
          <a:lstStyle/>
          <a:p>
            <a:endParaRPr lang="it-IT">
              <a:latin typeface="Calibri" pitchFamily="34" charset="0"/>
            </a:endParaRPr>
          </a:p>
        </p:txBody>
      </p:sp>
      <p:sp>
        <p:nvSpPr>
          <p:cNvPr id="8" name="Rectangle 7"/>
          <p:cNvSpPr>
            <a:spLocks noChangeArrowheads="1"/>
          </p:cNvSpPr>
          <p:nvPr/>
        </p:nvSpPr>
        <p:spPr bwMode="auto">
          <a:xfrm>
            <a:off x="4321175" y="2253580"/>
            <a:ext cx="4389438" cy="214313"/>
          </a:xfrm>
          <a:prstGeom prst="rect">
            <a:avLst/>
          </a:prstGeom>
          <a:solidFill>
            <a:schemeClr val="accent1">
              <a:alpha val="50195"/>
            </a:schemeClr>
          </a:solidFill>
          <a:ln w="28575">
            <a:solidFill>
              <a:srgbClr val="0000FF"/>
            </a:solidFill>
            <a:miter lim="800000"/>
            <a:headEnd/>
            <a:tailEnd/>
          </a:ln>
        </p:spPr>
        <p:txBody>
          <a:bodyPr wrap="none" anchor="ctr"/>
          <a:lstStyle/>
          <a:p>
            <a:endParaRPr lang="it-IT">
              <a:latin typeface="Calibri" pitchFamily="34" charset="0"/>
            </a:endParaRPr>
          </a:p>
        </p:txBody>
      </p:sp>
      <p:sp>
        <p:nvSpPr>
          <p:cNvPr id="9" name="Rectangle 8"/>
          <p:cNvSpPr>
            <a:spLocks noChangeArrowheads="1"/>
          </p:cNvSpPr>
          <p:nvPr/>
        </p:nvSpPr>
        <p:spPr bwMode="auto">
          <a:xfrm>
            <a:off x="1311275" y="2764755"/>
            <a:ext cx="2927350" cy="179388"/>
          </a:xfrm>
          <a:prstGeom prst="rect">
            <a:avLst/>
          </a:prstGeom>
          <a:solidFill>
            <a:srgbClr val="FFFF00">
              <a:alpha val="59999"/>
            </a:srgbClr>
          </a:solidFill>
          <a:ln w="28575">
            <a:solidFill>
              <a:srgbClr val="FF0000"/>
            </a:solidFill>
            <a:miter lim="800000"/>
            <a:headEnd/>
            <a:tailEnd/>
          </a:ln>
        </p:spPr>
        <p:txBody>
          <a:bodyPr wrap="none" anchor="ctr"/>
          <a:lstStyle/>
          <a:p>
            <a:endParaRPr lang="it-IT">
              <a:latin typeface="Calibri" pitchFamily="34" charset="0"/>
            </a:endParaRPr>
          </a:p>
        </p:txBody>
      </p:sp>
      <p:sp>
        <p:nvSpPr>
          <p:cNvPr id="10" name="Rectangle 9"/>
          <p:cNvSpPr>
            <a:spLocks noChangeArrowheads="1"/>
          </p:cNvSpPr>
          <p:nvPr/>
        </p:nvSpPr>
        <p:spPr bwMode="auto">
          <a:xfrm>
            <a:off x="1304925" y="2996952"/>
            <a:ext cx="2927350" cy="179388"/>
          </a:xfrm>
          <a:prstGeom prst="rect">
            <a:avLst/>
          </a:prstGeom>
          <a:solidFill>
            <a:srgbClr val="FFFF00">
              <a:alpha val="59999"/>
            </a:srgbClr>
          </a:solidFill>
          <a:ln w="28575">
            <a:solidFill>
              <a:srgbClr val="FF0000"/>
            </a:solidFill>
            <a:miter lim="800000"/>
            <a:headEnd/>
            <a:tailEnd/>
          </a:ln>
        </p:spPr>
        <p:txBody>
          <a:bodyPr wrap="none" anchor="ctr"/>
          <a:lstStyle/>
          <a:p>
            <a:endParaRPr lang="it-IT">
              <a:latin typeface="Calibri" pitchFamily="34" charset="0"/>
            </a:endParaRPr>
          </a:p>
        </p:txBody>
      </p:sp>
      <p:sp>
        <p:nvSpPr>
          <p:cNvPr id="11" name="Rectangle 10"/>
          <p:cNvSpPr>
            <a:spLocks noChangeArrowheads="1"/>
          </p:cNvSpPr>
          <p:nvPr/>
        </p:nvSpPr>
        <p:spPr bwMode="auto">
          <a:xfrm>
            <a:off x="1311275" y="3245768"/>
            <a:ext cx="2925763" cy="179387"/>
          </a:xfrm>
          <a:prstGeom prst="rect">
            <a:avLst/>
          </a:prstGeom>
          <a:solidFill>
            <a:srgbClr val="FFFF00">
              <a:alpha val="59999"/>
            </a:srgbClr>
          </a:solidFill>
          <a:ln w="28575">
            <a:solidFill>
              <a:srgbClr val="FF0000"/>
            </a:solidFill>
            <a:miter lim="800000"/>
            <a:headEnd/>
            <a:tailEnd/>
          </a:ln>
        </p:spPr>
        <p:txBody>
          <a:bodyPr wrap="none" anchor="ctr"/>
          <a:lstStyle/>
          <a:p>
            <a:endParaRPr lang="it-IT">
              <a:latin typeface="Calibri" pitchFamily="34" charset="0"/>
            </a:endParaRPr>
          </a:p>
        </p:txBody>
      </p:sp>
      <p:sp>
        <p:nvSpPr>
          <p:cNvPr id="12" name="Rectangle 11"/>
          <p:cNvSpPr>
            <a:spLocks noChangeArrowheads="1"/>
          </p:cNvSpPr>
          <p:nvPr/>
        </p:nvSpPr>
        <p:spPr bwMode="auto">
          <a:xfrm>
            <a:off x="1312863" y="2509168"/>
            <a:ext cx="2927350" cy="179387"/>
          </a:xfrm>
          <a:prstGeom prst="rect">
            <a:avLst/>
          </a:prstGeom>
          <a:solidFill>
            <a:srgbClr val="FFFF00">
              <a:alpha val="59999"/>
            </a:srgbClr>
          </a:solidFill>
          <a:ln w="28575">
            <a:solidFill>
              <a:srgbClr val="FF0000"/>
            </a:solidFill>
            <a:miter lim="800000"/>
            <a:headEnd/>
            <a:tailEnd/>
          </a:ln>
        </p:spPr>
        <p:txBody>
          <a:bodyPr wrap="none" anchor="ctr"/>
          <a:lstStyle/>
          <a:p>
            <a:endParaRPr lang="it-IT">
              <a:latin typeface="Calibri" pitchFamily="34" charset="0"/>
            </a:endParaRPr>
          </a:p>
        </p:txBody>
      </p:sp>
      <p:sp>
        <p:nvSpPr>
          <p:cNvPr id="13" name="Rectangle 12"/>
          <p:cNvSpPr>
            <a:spLocks noChangeArrowheads="1"/>
          </p:cNvSpPr>
          <p:nvPr/>
        </p:nvSpPr>
        <p:spPr bwMode="auto">
          <a:xfrm>
            <a:off x="4322763" y="2502818"/>
            <a:ext cx="4389437" cy="214312"/>
          </a:xfrm>
          <a:prstGeom prst="rect">
            <a:avLst/>
          </a:prstGeom>
          <a:solidFill>
            <a:schemeClr val="accent1">
              <a:alpha val="50195"/>
            </a:schemeClr>
          </a:solidFill>
          <a:ln w="28575">
            <a:solidFill>
              <a:srgbClr val="0000FF"/>
            </a:solidFill>
            <a:miter lim="800000"/>
            <a:headEnd/>
            <a:tailEnd/>
          </a:ln>
        </p:spPr>
        <p:txBody>
          <a:bodyPr wrap="none" anchor="ctr"/>
          <a:lstStyle/>
          <a:p>
            <a:endParaRPr lang="it-IT">
              <a:latin typeface="Calibri" pitchFamily="34" charset="0"/>
            </a:endParaRPr>
          </a:p>
        </p:txBody>
      </p:sp>
      <p:sp>
        <p:nvSpPr>
          <p:cNvPr id="14" name="Rectangle 13"/>
          <p:cNvSpPr>
            <a:spLocks noChangeArrowheads="1"/>
          </p:cNvSpPr>
          <p:nvPr/>
        </p:nvSpPr>
        <p:spPr bwMode="auto">
          <a:xfrm>
            <a:off x="4335463" y="2761580"/>
            <a:ext cx="4389437" cy="214313"/>
          </a:xfrm>
          <a:prstGeom prst="rect">
            <a:avLst/>
          </a:prstGeom>
          <a:solidFill>
            <a:schemeClr val="accent1">
              <a:alpha val="50195"/>
            </a:schemeClr>
          </a:solidFill>
          <a:ln w="28575">
            <a:solidFill>
              <a:srgbClr val="0000FF"/>
            </a:solidFill>
            <a:miter lim="800000"/>
            <a:headEnd/>
            <a:tailEnd/>
          </a:ln>
        </p:spPr>
        <p:txBody>
          <a:bodyPr wrap="none" anchor="ctr"/>
          <a:lstStyle/>
          <a:p>
            <a:endParaRPr lang="it-IT">
              <a:latin typeface="Calibri" pitchFamily="34" charset="0"/>
            </a:endParaRPr>
          </a:p>
        </p:txBody>
      </p:sp>
      <p:sp>
        <p:nvSpPr>
          <p:cNvPr id="16" name="Rectangle 14"/>
          <p:cNvSpPr>
            <a:spLocks noChangeArrowheads="1"/>
          </p:cNvSpPr>
          <p:nvPr/>
        </p:nvSpPr>
        <p:spPr bwMode="auto">
          <a:xfrm>
            <a:off x="4337050" y="3012405"/>
            <a:ext cx="4389438" cy="214313"/>
          </a:xfrm>
          <a:prstGeom prst="rect">
            <a:avLst/>
          </a:prstGeom>
          <a:solidFill>
            <a:schemeClr val="accent1">
              <a:alpha val="50195"/>
            </a:schemeClr>
          </a:solidFill>
          <a:ln w="28575">
            <a:solidFill>
              <a:srgbClr val="0000FF"/>
            </a:solidFill>
            <a:miter lim="800000"/>
            <a:headEnd/>
            <a:tailEnd/>
          </a:ln>
        </p:spPr>
        <p:txBody>
          <a:bodyPr wrap="none" anchor="ctr"/>
          <a:lstStyle/>
          <a:p>
            <a:endParaRPr lang="it-IT">
              <a:latin typeface="Calibri" pitchFamily="34" charset="0"/>
            </a:endParaRPr>
          </a:p>
        </p:txBody>
      </p:sp>
      <p:sp>
        <p:nvSpPr>
          <p:cNvPr id="17" name="Rectangle 15"/>
          <p:cNvSpPr>
            <a:spLocks noChangeArrowheads="1"/>
          </p:cNvSpPr>
          <p:nvPr/>
        </p:nvSpPr>
        <p:spPr bwMode="auto">
          <a:xfrm>
            <a:off x="4337050" y="3245768"/>
            <a:ext cx="4389438" cy="214312"/>
          </a:xfrm>
          <a:prstGeom prst="rect">
            <a:avLst/>
          </a:prstGeom>
          <a:solidFill>
            <a:schemeClr val="accent1">
              <a:alpha val="50195"/>
            </a:schemeClr>
          </a:solidFill>
          <a:ln w="28575">
            <a:solidFill>
              <a:srgbClr val="0000FF"/>
            </a:solidFill>
            <a:miter lim="800000"/>
            <a:headEnd/>
            <a:tailEnd/>
          </a:ln>
        </p:spPr>
        <p:txBody>
          <a:bodyPr wrap="none" anchor="ctr"/>
          <a:lstStyle/>
          <a:p>
            <a:endParaRPr lang="it-IT">
              <a:latin typeface="Calibri" pitchFamily="34" charset="0"/>
            </a:endParaRPr>
          </a:p>
        </p:txBody>
      </p:sp>
      <p:sp>
        <p:nvSpPr>
          <p:cNvPr id="18" name="Text Box 16"/>
          <p:cNvSpPr txBox="1">
            <a:spLocks noChangeArrowheads="1"/>
          </p:cNvSpPr>
          <p:nvPr/>
        </p:nvSpPr>
        <p:spPr bwMode="auto">
          <a:xfrm>
            <a:off x="1524000" y="5155530"/>
            <a:ext cx="2162175" cy="523875"/>
          </a:xfrm>
          <a:prstGeom prst="rect">
            <a:avLst/>
          </a:prstGeom>
          <a:solidFill>
            <a:srgbClr val="FFFF00"/>
          </a:solidFill>
          <a:ln w="3810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800" b="1">
                <a:cs typeface="Arial" charset="0"/>
              </a:rPr>
              <a:t>Description</a:t>
            </a:r>
          </a:p>
        </p:txBody>
      </p:sp>
      <p:sp>
        <p:nvSpPr>
          <p:cNvPr id="19" name="Text Box 17"/>
          <p:cNvSpPr txBox="1">
            <a:spLocks noChangeArrowheads="1"/>
          </p:cNvSpPr>
          <p:nvPr/>
        </p:nvSpPr>
        <p:spPr bwMode="auto">
          <a:xfrm>
            <a:off x="5105400" y="5155530"/>
            <a:ext cx="2203450" cy="523875"/>
          </a:xfrm>
          <a:prstGeom prst="rect">
            <a:avLst/>
          </a:prstGeom>
          <a:solidFill>
            <a:srgbClr val="00CCFF"/>
          </a:solidFill>
          <a:ln w="38100">
            <a:solidFill>
              <a:srgbClr val="0000FF"/>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800" b="1">
                <a:cs typeface="Arial" charset="0"/>
              </a:rPr>
              <a:t>Related File</a:t>
            </a: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1000"/>
                                        <p:tgtEl>
                                          <p:spTgt spid="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1000"/>
                                        <p:tgtEl>
                                          <p:spTgt spid="1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right)">
                                      <p:cBhvr>
                                        <p:cTn id="33" dur="1000"/>
                                        <p:tgtEl>
                                          <p:spTgt spid="1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right)">
                                      <p:cBhvr>
                                        <p:cTn id="36" dur="1000"/>
                                        <p:tgtEl>
                                          <p:spTgt spid="16"/>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1000"/>
                                        <p:tgtEl>
                                          <p:spTgt spid="17"/>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right)">
                                      <p:cBhvr>
                                        <p:cTn id="4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Results</a:t>
            </a:r>
          </a:p>
        </p:txBody>
      </p:sp>
      <p:pic>
        <p:nvPicPr>
          <p:cNvPr id="15" name="Immagine 14">
            <a:extLst>
              <a:ext uri="{FF2B5EF4-FFF2-40B4-BE49-F238E27FC236}">
                <a16:creationId xmlns:a16="http://schemas.microsoft.com/office/drawing/2014/main" id="{EAA83360-D44E-D0DC-F109-AE20B83585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8206" y="1412776"/>
            <a:ext cx="6207587" cy="4967087"/>
          </a:xfrm>
          <a:prstGeom prst="rect">
            <a:avLst/>
          </a:prstGeom>
        </p:spPr>
      </p:pic>
      <p:sp>
        <p:nvSpPr>
          <p:cNvPr id="16" name="Text Box 11">
            <a:extLst>
              <a:ext uri="{FF2B5EF4-FFF2-40B4-BE49-F238E27FC236}">
                <a16:creationId xmlns:a16="http://schemas.microsoft.com/office/drawing/2014/main" id="{55121B31-8C50-3A88-27CE-BF401DD3AA0C}"/>
              </a:ext>
            </a:extLst>
          </p:cNvPr>
          <p:cNvSpPr txBox="1">
            <a:spLocks noChangeArrowheads="1"/>
          </p:cNvSpPr>
          <p:nvPr/>
        </p:nvSpPr>
        <p:spPr bwMode="auto">
          <a:xfrm>
            <a:off x="683567" y="980728"/>
            <a:ext cx="8047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it-IT" sz="1800" b="0" i="0" u="none" strike="noStrike" baseline="0" dirty="0" err="1">
                <a:latin typeface="SourceSansPro-Regular"/>
              </a:rPr>
              <a:t>You</a:t>
            </a:r>
            <a:r>
              <a:rPr lang="it-IT" sz="1800" b="0" i="0" u="none" strike="noStrike" baseline="0" dirty="0">
                <a:latin typeface="SourceSansPro-Regular"/>
              </a:rPr>
              <a:t> can decide to </a:t>
            </a:r>
            <a:r>
              <a:rPr lang="it-IT" sz="1800" b="0" i="0" u="none" strike="noStrike" baseline="0" dirty="0" err="1">
                <a:latin typeface="SourceSansPro-Regular"/>
              </a:rPr>
              <a:t>see</a:t>
            </a:r>
            <a:r>
              <a:rPr lang="it-IT" sz="1800" b="0" i="0" u="none" strike="noStrike" baseline="0" dirty="0">
                <a:latin typeface="SourceSansPro-Regular"/>
              </a:rPr>
              <a:t> the output </a:t>
            </a:r>
            <a:r>
              <a:rPr lang="it-IT" sz="1800" b="0" i="0" u="none" strike="noStrike" baseline="0" dirty="0" err="1">
                <a:latin typeface="SourceSansPro-Regular"/>
              </a:rPr>
              <a:t>results</a:t>
            </a:r>
            <a:r>
              <a:rPr lang="it-IT" sz="1800" b="0" i="0" u="none" strike="noStrike" baseline="0" dirty="0">
                <a:latin typeface="SourceSansPro-Regular"/>
              </a:rPr>
              <a:t> in </a:t>
            </a:r>
            <a:r>
              <a:rPr lang="it-IT" sz="1800" b="0" i="0" u="none" strike="noStrike" baseline="0" dirty="0" err="1">
                <a:latin typeface="SourceSansPro-Regular"/>
              </a:rPr>
              <a:t>graphical</a:t>
            </a:r>
            <a:r>
              <a:rPr lang="it-IT" sz="1800" b="0" i="0" u="none" strike="noStrike" baseline="0" dirty="0">
                <a:latin typeface="SourceSansPro-Regular"/>
              </a:rPr>
              <a:t> or tabular format</a:t>
            </a:r>
            <a:endParaRPr lang="en-US" sz="1800" i="0" u="none" strike="noStrike" baseline="0" dirty="0">
              <a:latin typeface="SourceSansPro-Regular"/>
            </a:endParaRPr>
          </a:p>
        </p:txBody>
      </p:sp>
      <p:sp>
        <p:nvSpPr>
          <p:cNvPr id="17" name="Rettangolo 16">
            <a:extLst>
              <a:ext uri="{FF2B5EF4-FFF2-40B4-BE49-F238E27FC236}">
                <a16:creationId xmlns:a16="http://schemas.microsoft.com/office/drawing/2014/main" id="{F14E5AD2-EF4E-7E8A-83CD-0C5CE59A561E}"/>
              </a:ext>
            </a:extLst>
          </p:cNvPr>
          <p:cNvSpPr/>
          <p:nvPr/>
        </p:nvSpPr>
        <p:spPr>
          <a:xfrm>
            <a:off x="6876256" y="2564904"/>
            <a:ext cx="813675"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7098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Results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683567" y="980728"/>
            <a:ext cx="80474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sz="1800" b="0" i="0" u="none" strike="noStrike" baseline="0" dirty="0">
                <a:latin typeface="SourceSansPro-Regular"/>
              </a:rPr>
              <a:t>Go back to the main HEC-RAS menu</a:t>
            </a:r>
          </a:p>
          <a:p>
            <a:pPr marL="285750" indent="-285750" algn="l">
              <a:buFont typeface="Arial" panose="020B0604020202020204" pitchFamily="34" charset="0"/>
              <a:buChar char="•"/>
            </a:pPr>
            <a:r>
              <a:rPr lang="en-US" dirty="0">
                <a:latin typeface="SourceSansPro-Regular"/>
              </a:rPr>
              <a:t>Click on the </a:t>
            </a:r>
            <a:r>
              <a:rPr lang="en-US" b="1" dirty="0">
                <a:latin typeface="SourceSansPro-Regular"/>
              </a:rPr>
              <a:t>View Profile </a:t>
            </a:r>
            <a:r>
              <a:rPr lang="en-US" dirty="0">
                <a:latin typeface="SourceSansPro-Regular"/>
              </a:rPr>
              <a:t>button</a:t>
            </a:r>
          </a:p>
          <a:p>
            <a:pPr marL="285750" indent="-285750" algn="l">
              <a:buFont typeface="Arial" panose="020B0604020202020204" pitchFamily="34" charset="0"/>
              <a:buChar char="•"/>
            </a:pPr>
            <a:r>
              <a:rPr lang="en-US" sz="1800" i="0" u="none" strike="noStrike" baseline="0" dirty="0">
                <a:latin typeface="SourceSansPro-Regular"/>
              </a:rPr>
              <a:t>The Profile Plot </a:t>
            </a:r>
            <a:r>
              <a:rPr lang="en-US" dirty="0">
                <a:latin typeface="SourceSansPro-Regular"/>
              </a:rPr>
              <a:t>window will open</a:t>
            </a:r>
            <a:endParaRPr lang="en-US" sz="1800" i="0" u="none" strike="noStrike" baseline="0" dirty="0">
              <a:latin typeface="SourceSansPro-Regular"/>
            </a:endParaRPr>
          </a:p>
        </p:txBody>
      </p:sp>
      <p:pic>
        <p:nvPicPr>
          <p:cNvPr id="7" name="Immagine 6">
            <a:extLst>
              <a:ext uri="{FF2B5EF4-FFF2-40B4-BE49-F238E27FC236}">
                <a16:creationId xmlns:a16="http://schemas.microsoft.com/office/drawing/2014/main" id="{C94ED5FA-6BEF-54ED-DF4A-AA4D59C587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657" y="3284984"/>
            <a:ext cx="8004685" cy="2019475"/>
          </a:xfrm>
          <a:prstGeom prst="rect">
            <a:avLst/>
          </a:prstGeom>
        </p:spPr>
      </p:pic>
      <p:sp>
        <p:nvSpPr>
          <p:cNvPr id="8" name="Rettangolo 7">
            <a:extLst>
              <a:ext uri="{FF2B5EF4-FFF2-40B4-BE49-F238E27FC236}">
                <a16:creationId xmlns:a16="http://schemas.microsoft.com/office/drawing/2014/main" id="{8C6BAA58-EF25-0BE9-34EF-E8DB472BFAAF}"/>
              </a:ext>
            </a:extLst>
          </p:cNvPr>
          <p:cNvSpPr/>
          <p:nvPr/>
        </p:nvSpPr>
        <p:spPr>
          <a:xfrm>
            <a:off x="4499992" y="3717032"/>
            <a:ext cx="360040"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2267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077DD20-BBC8-2C2E-9396-901DE9AAECC0}"/>
              </a:ext>
            </a:extLst>
          </p:cNvPr>
          <p:cNvPicPr>
            <a:picLocks noChangeAspect="1"/>
          </p:cNvPicPr>
          <p:nvPr/>
        </p:nvPicPr>
        <p:blipFill>
          <a:blip r:embed="rId3"/>
          <a:stretch>
            <a:fillRect/>
          </a:stretch>
        </p:blipFill>
        <p:spPr>
          <a:xfrm>
            <a:off x="941331" y="1772816"/>
            <a:ext cx="7261338" cy="4427908"/>
          </a:xfrm>
          <a:prstGeom prst="rect">
            <a:avLst/>
          </a:prstGeom>
        </p:spPr>
      </p:pic>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Results</a:t>
            </a:r>
          </a:p>
        </p:txBody>
      </p:sp>
      <p:sp>
        <p:nvSpPr>
          <p:cNvPr id="3" name="Text Box 11">
            <a:extLst>
              <a:ext uri="{FF2B5EF4-FFF2-40B4-BE49-F238E27FC236}">
                <a16:creationId xmlns:a16="http://schemas.microsoft.com/office/drawing/2014/main" id="{D5748D64-DBB0-2436-9222-38BEA6CDF6DA}"/>
              </a:ext>
            </a:extLst>
          </p:cNvPr>
          <p:cNvSpPr txBox="1">
            <a:spLocks noChangeArrowheads="1"/>
          </p:cNvSpPr>
          <p:nvPr/>
        </p:nvSpPr>
        <p:spPr bwMode="auto">
          <a:xfrm>
            <a:off x="683567" y="980728"/>
            <a:ext cx="80474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sz="1800" b="0" i="0" u="none" strike="noStrike" baseline="0" dirty="0">
                <a:latin typeface="SourceSansPro-Regular"/>
              </a:rPr>
              <a:t>From Option menu you can Zoom in and Zoom out</a:t>
            </a:r>
          </a:p>
          <a:p>
            <a:pPr marL="285750" indent="-285750" algn="l">
              <a:buFont typeface="Arial" panose="020B0604020202020204" pitchFamily="34" charset="0"/>
              <a:buChar char="•"/>
            </a:pPr>
            <a:r>
              <a:rPr lang="en-US" dirty="0">
                <a:latin typeface="SourceSansPro-Regular"/>
              </a:rPr>
              <a:t>With the Play button you can see Profiles in different time interval</a:t>
            </a:r>
          </a:p>
        </p:txBody>
      </p:sp>
      <p:sp>
        <p:nvSpPr>
          <p:cNvPr id="8" name="Rettangolo 7">
            <a:extLst>
              <a:ext uri="{FF2B5EF4-FFF2-40B4-BE49-F238E27FC236}">
                <a16:creationId xmlns:a16="http://schemas.microsoft.com/office/drawing/2014/main" id="{8C6BAA58-EF25-0BE9-34EF-E8DB472BFAAF}"/>
              </a:ext>
            </a:extLst>
          </p:cNvPr>
          <p:cNvSpPr/>
          <p:nvPr/>
        </p:nvSpPr>
        <p:spPr>
          <a:xfrm>
            <a:off x="2267744" y="2010589"/>
            <a:ext cx="288032" cy="3382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649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HEC-RAS User Interface</a:t>
            </a:r>
          </a:p>
        </p:txBody>
      </p:sp>
      <p:pic>
        <p:nvPicPr>
          <p:cNvPr id="8" name="Immagine 15" descr="GU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836712"/>
            <a:ext cx="8553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6"/>
          <p:cNvSpPr>
            <a:spLocks noChangeArrowheads="1"/>
          </p:cNvSpPr>
          <p:nvPr/>
        </p:nvSpPr>
        <p:spPr bwMode="auto">
          <a:xfrm>
            <a:off x="322263" y="1744762"/>
            <a:ext cx="1011237" cy="23653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10" name="Text Box 17"/>
          <p:cNvSpPr txBox="1">
            <a:spLocks noChangeArrowheads="1"/>
          </p:cNvSpPr>
          <p:nvPr/>
        </p:nvSpPr>
        <p:spPr bwMode="auto">
          <a:xfrm>
            <a:off x="304800" y="3838674"/>
            <a:ext cx="1228725" cy="461963"/>
          </a:xfrm>
          <a:prstGeom prst="rect">
            <a:avLst/>
          </a:prstGeom>
          <a:solidFill>
            <a:srgbClr val="C0C0C0"/>
          </a:solidFill>
          <a:ln w="5715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dirty="0">
                <a:cs typeface="Arial" charset="0"/>
              </a:rPr>
              <a:t>Project</a:t>
            </a:r>
          </a:p>
        </p:txBody>
      </p:sp>
      <p:sp>
        <p:nvSpPr>
          <p:cNvPr id="11" name="Text Box 18"/>
          <p:cNvSpPr txBox="1">
            <a:spLocks noChangeArrowheads="1"/>
          </p:cNvSpPr>
          <p:nvPr/>
        </p:nvSpPr>
        <p:spPr bwMode="auto">
          <a:xfrm>
            <a:off x="2057400" y="3762474"/>
            <a:ext cx="6492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dirty="0">
                <a:cs typeface="Arial" charset="0"/>
              </a:rPr>
              <a:t>The Project file </a:t>
            </a:r>
            <a:r>
              <a:rPr lang="it-IT" b="1" dirty="0" err="1">
                <a:cs typeface="Arial" charset="0"/>
              </a:rPr>
              <a:t>is</a:t>
            </a:r>
            <a:r>
              <a:rPr lang="it-IT" b="1" dirty="0">
                <a:cs typeface="Arial" charset="0"/>
              </a:rPr>
              <a:t> an ASCII file </a:t>
            </a:r>
            <a:r>
              <a:rPr lang="it-IT" b="1" dirty="0" err="1">
                <a:cs typeface="Arial" charset="0"/>
              </a:rPr>
              <a:t>containing</a:t>
            </a:r>
            <a:r>
              <a:rPr lang="it-IT" b="1" dirty="0">
                <a:cs typeface="Arial" charset="0"/>
              </a:rPr>
              <a:t> </a:t>
            </a:r>
            <a:r>
              <a:rPr lang="it-IT" b="1" dirty="0" err="1">
                <a:cs typeface="Arial" charset="0"/>
              </a:rPr>
              <a:t>basical</a:t>
            </a:r>
            <a:r>
              <a:rPr lang="it-IT" b="1" dirty="0">
                <a:cs typeface="Arial" charset="0"/>
              </a:rPr>
              <a:t> information for the project:</a:t>
            </a:r>
          </a:p>
        </p:txBody>
      </p:sp>
      <p:sp>
        <p:nvSpPr>
          <p:cNvPr id="12" name="Text Box 19"/>
          <p:cNvSpPr txBox="1">
            <a:spLocks noChangeArrowheads="1"/>
          </p:cNvSpPr>
          <p:nvPr/>
        </p:nvSpPr>
        <p:spPr bwMode="auto">
          <a:xfrm>
            <a:off x="2057400" y="4437112"/>
            <a:ext cx="42498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dirty="0">
                <a:solidFill>
                  <a:srgbClr val="FF0000"/>
                </a:solidFill>
                <a:cs typeface="Arial" charset="0"/>
              </a:rPr>
              <a:t>Title of the Project</a:t>
            </a:r>
          </a:p>
          <a:p>
            <a:pPr eaLnBrk="1" hangingPunct="1"/>
            <a:r>
              <a:rPr lang="it-IT" b="1" dirty="0">
                <a:solidFill>
                  <a:srgbClr val="FF0000"/>
                </a:solidFill>
                <a:cs typeface="Arial" charset="0"/>
              </a:rPr>
              <a:t>List of </a:t>
            </a:r>
            <a:r>
              <a:rPr lang="it-IT" b="1" dirty="0" err="1">
                <a:solidFill>
                  <a:srgbClr val="FF0000"/>
                </a:solidFill>
                <a:cs typeface="Arial" charset="0"/>
              </a:rPr>
              <a:t>all</a:t>
            </a:r>
            <a:r>
              <a:rPr lang="it-IT" b="1" dirty="0">
                <a:solidFill>
                  <a:srgbClr val="FF0000"/>
                </a:solidFill>
                <a:cs typeface="Arial" charset="0"/>
              </a:rPr>
              <a:t> the files </a:t>
            </a:r>
            <a:r>
              <a:rPr lang="it-IT" b="1" dirty="0" err="1">
                <a:solidFill>
                  <a:srgbClr val="FF0000"/>
                </a:solidFill>
                <a:cs typeface="Arial" charset="0"/>
              </a:rPr>
              <a:t>used</a:t>
            </a:r>
            <a:r>
              <a:rPr lang="it-IT" b="1" dirty="0">
                <a:solidFill>
                  <a:srgbClr val="FF0000"/>
                </a:solidFill>
                <a:cs typeface="Arial" charset="0"/>
              </a:rPr>
              <a:t> in the project</a:t>
            </a:r>
          </a:p>
          <a:p>
            <a:pPr eaLnBrk="1" hangingPunct="1"/>
            <a:r>
              <a:rPr lang="it-IT" b="1" dirty="0">
                <a:solidFill>
                  <a:srgbClr val="FF0000"/>
                </a:solidFill>
                <a:cs typeface="Arial" charset="0"/>
              </a:rPr>
              <a:t>Project Unit System</a:t>
            </a:r>
          </a:p>
        </p:txBody>
      </p:sp>
      <p:sp>
        <p:nvSpPr>
          <p:cNvPr id="13" name="Rectangle 20"/>
          <p:cNvSpPr>
            <a:spLocks noChangeArrowheads="1"/>
          </p:cNvSpPr>
          <p:nvPr/>
        </p:nvSpPr>
        <p:spPr bwMode="auto">
          <a:xfrm>
            <a:off x="7246938" y="2941737"/>
            <a:ext cx="1528762" cy="236537"/>
          </a:xfrm>
          <a:prstGeom prst="rect">
            <a:avLst/>
          </a:prstGeom>
          <a:solidFill>
            <a:srgbClr val="99CC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4" name="Text Box 21"/>
          <p:cNvSpPr txBox="1">
            <a:spLocks noChangeArrowheads="1"/>
          </p:cNvSpPr>
          <p:nvPr/>
        </p:nvSpPr>
        <p:spPr bwMode="auto">
          <a:xfrm>
            <a:off x="152400" y="5591274"/>
            <a:ext cx="8839200" cy="7016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a:solidFill>
                  <a:srgbClr val="FFFF00"/>
                </a:solidFill>
                <a:cs typeface="Arial" charset="0"/>
              </a:rPr>
              <a:t>All the files created by Hec-Ras have the same name of the project file, the only difference being the extension of each file.</a:t>
            </a:r>
          </a:p>
        </p:txBody>
      </p:sp>
      <p:sp>
        <p:nvSpPr>
          <p:cNvPr id="16" name="Rectangle 22"/>
          <p:cNvSpPr>
            <a:spLocks noChangeArrowheads="1"/>
          </p:cNvSpPr>
          <p:nvPr/>
        </p:nvSpPr>
        <p:spPr bwMode="auto">
          <a:xfrm>
            <a:off x="7620000" y="1781274"/>
            <a:ext cx="771525" cy="146050"/>
          </a:xfrm>
          <a:prstGeom prst="rect">
            <a:avLst/>
          </a:prstGeom>
          <a:solidFill>
            <a:srgbClr val="FF00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7" name="Rectangle 23"/>
          <p:cNvSpPr>
            <a:spLocks noChangeArrowheads="1"/>
          </p:cNvSpPr>
          <p:nvPr/>
        </p:nvSpPr>
        <p:spPr bwMode="auto">
          <a:xfrm>
            <a:off x="7643813" y="2019399"/>
            <a:ext cx="771525" cy="146050"/>
          </a:xfrm>
          <a:prstGeom prst="rect">
            <a:avLst/>
          </a:prstGeom>
          <a:solidFill>
            <a:srgbClr val="FF00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8" name="Rectangle 24"/>
          <p:cNvSpPr>
            <a:spLocks noChangeArrowheads="1"/>
          </p:cNvSpPr>
          <p:nvPr/>
        </p:nvSpPr>
        <p:spPr bwMode="auto">
          <a:xfrm>
            <a:off x="7645400" y="2240062"/>
            <a:ext cx="771525" cy="146050"/>
          </a:xfrm>
          <a:prstGeom prst="rect">
            <a:avLst/>
          </a:prstGeom>
          <a:solidFill>
            <a:srgbClr val="FF00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9" name="Rectangle 25"/>
          <p:cNvSpPr>
            <a:spLocks noChangeArrowheads="1"/>
          </p:cNvSpPr>
          <p:nvPr/>
        </p:nvSpPr>
        <p:spPr bwMode="auto">
          <a:xfrm>
            <a:off x="7658100" y="2478187"/>
            <a:ext cx="771525" cy="146050"/>
          </a:xfrm>
          <a:prstGeom prst="rect">
            <a:avLst/>
          </a:prstGeom>
          <a:solidFill>
            <a:srgbClr val="FF0000">
              <a:alpha val="50195"/>
            </a:srgbClr>
          </a:solidFill>
          <a:ln w="9525">
            <a:solidFill>
              <a:schemeClr val="tx1"/>
            </a:solidFill>
            <a:miter lim="800000"/>
            <a:headEnd/>
            <a:tailEnd/>
          </a:ln>
        </p:spPr>
        <p:txBody>
          <a:bodyPr wrap="none" anchor="ctr"/>
          <a:lstStyle/>
          <a:p>
            <a:endParaRPr lang="it-IT">
              <a:latin typeface="Calibri" pitchFamily="34" charset="0"/>
            </a:endParaRP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11"/>
                                        </p:tgtEl>
                                        <p:attrNameLst>
                                          <p:attrName>style.visibility</p:attrName>
                                        </p:attrNameLst>
                                      </p:cBhvr>
                                      <p:to>
                                        <p:strVal val="visible"/>
                                      </p:to>
                                    </p:set>
                                    <p:anim calcmode="discrete" valueType="clr">
                                      <p:cBhvr override="childStyle">
                                        <p:cTn id="15"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1"/>
                                        </p:tgtEl>
                                        <p:attrNameLst>
                                          <p:attrName>fillcolor</p:attrName>
                                        </p:attrNameLst>
                                      </p:cBhvr>
                                      <p:tavLst>
                                        <p:tav tm="0">
                                          <p:val>
                                            <p:clrVal>
                                              <a:schemeClr val="accent2"/>
                                            </p:clrVal>
                                          </p:val>
                                        </p:tav>
                                        <p:tav tm="50000">
                                          <p:val>
                                            <p:clrVal>
                                              <a:schemeClr val="hlink"/>
                                            </p:clrVal>
                                          </p:val>
                                        </p:tav>
                                      </p:tavLst>
                                    </p:anim>
                                    <p:set>
                                      <p:cBhvr>
                                        <p:cTn id="17" dur="80"/>
                                        <p:tgtEl>
                                          <p:spTgt spid="11"/>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7" presetClass="entr" presetSubtype="2"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7" presetClass="entr" presetSubtype="2" fill="hold" grpId="0"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 calcmode="lin" valueType="num">
                                      <p:cBhvr additive="base">
                                        <p:cTn id="28" dur="1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7" presetClass="entr" presetSubtype="2" fill="hold" grpId="0"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 calcmode="lin" valueType="num">
                                      <p:cBhvr additive="base">
                                        <p:cTn id="34"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7"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ppt_x"/>
                                          </p:val>
                                        </p:tav>
                                        <p:tav tm="100000">
                                          <p:val>
                                            <p:strVal val="#ppt_x"/>
                                          </p:val>
                                        </p:tav>
                                      </p:tavLst>
                                    </p:anim>
                                    <p:anim calcmode="lin" valueType="num">
                                      <p:cBhvr additive="base">
                                        <p:cTn id="40"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outVertical)">
                                      <p:cBhvr>
                                        <p:cTn id="45" dur="2000"/>
                                        <p:tgtEl>
                                          <p:spTgt spid="14"/>
                                        </p:tgtEl>
                                      </p:cBhvr>
                                    </p:animEffect>
                                  </p:childTnLst>
                                </p:cTn>
                              </p:par>
                            </p:childTnLst>
                          </p:cTn>
                        </p:par>
                        <p:par>
                          <p:cTn id="46" fill="hold">
                            <p:stCondLst>
                              <p:cond delay="2000"/>
                            </p:stCondLst>
                            <p:childTnLst>
                              <p:par>
                                <p:cTn id="47" presetID="7" presetClass="entr" presetSubtype="4"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1000" fill="hold"/>
                                        <p:tgtEl>
                                          <p:spTgt spid="16"/>
                                        </p:tgtEl>
                                        <p:attrNameLst>
                                          <p:attrName>ppt_x</p:attrName>
                                        </p:attrNameLst>
                                      </p:cBhvr>
                                      <p:tavLst>
                                        <p:tav tm="0">
                                          <p:val>
                                            <p:strVal val="#ppt_x"/>
                                          </p:val>
                                        </p:tav>
                                        <p:tav tm="100000">
                                          <p:val>
                                            <p:strVal val="#ppt_x"/>
                                          </p:val>
                                        </p:tav>
                                      </p:tavLst>
                                    </p:anim>
                                    <p:anim calcmode="lin" valueType="num">
                                      <p:cBhvr additive="base">
                                        <p:cTn id="50" dur="1000" fill="hold"/>
                                        <p:tgtEl>
                                          <p:spTgt spid="16"/>
                                        </p:tgtEl>
                                        <p:attrNameLst>
                                          <p:attrName>ppt_y</p:attrName>
                                        </p:attrNameLst>
                                      </p:cBhvr>
                                      <p:tavLst>
                                        <p:tav tm="0">
                                          <p:val>
                                            <p:strVal val="1+#ppt_h/2"/>
                                          </p:val>
                                        </p:tav>
                                        <p:tav tm="100000">
                                          <p:val>
                                            <p:strVal val="#ppt_y"/>
                                          </p:val>
                                        </p:tav>
                                      </p:tavLst>
                                    </p:anim>
                                  </p:childTnLst>
                                </p:cTn>
                              </p:par>
                            </p:childTnLst>
                          </p:cTn>
                        </p:par>
                        <p:par>
                          <p:cTn id="51" fill="hold">
                            <p:stCondLst>
                              <p:cond delay="3000"/>
                            </p:stCondLst>
                            <p:childTnLst>
                              <p:par>
                                <p:cTn id="52" presetID="7" presetClass="entr" presetSubtype="4"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par>
                                <p:cTn id="56" presetID="7"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build="p"/>
      <p:bldP spid="13" grpId="0" animBg="1"/>
      <p:bldP spid="14"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7046E-46CE-9357-369A-3D903C7E3B28}"/>
            </a:ext>
          </a:extLst>
        </p:cNvPr>
        <p:cNvGrpSpPr/>
        <p:nvPr/>
      </p:nvGrpSpPr>
      <p:grpSpPr>
        <a:xfrm>
          <a:off x="0" y="0"/>
          <a:ext cx="0" cy="0"/>
          <a:chOff x="0" y="0"/>
          <a:chExt cx="0" cy="0"/>
        </a:xfrm>
      </p:grpSpPr>
      <p:pic>
        <p:nvPicPr>
          <p:cNvPr id="4" name="Immagine 15" descr="GUI.jpg">
            <a:extLst>
              <a:ext uri="{FF2B5EF4-FFF2-40B4-BE49-F238E27FC236}">
                <a16:creationId xmlns:a16="http://schemas.microsoft.com/office/drawing/2014/main" id="{2AAACD7C-9FF8-47AF-0C00-F9CC91DE76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265238"/>
            <a:ext cx="8553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4F5EA0C-B195-DC77-6116-4724F84DE3E8}"/>
              </a:ext>
            </a:extLst>
          </p:cNvPr>
          <p:cNvSpPr>
            <a:spLocks noChangeArrowheads="1"/>
          </p:cNvSpPr>
          <p:nvPr/>
        </p:nvSpPr>
        <p:spPr bwMode="auto">
          <a:xfrm>
            <a:off x="304800" y="2438400"/>
            <a:ext cx="1011238" cy="23653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6" name="Text Box 5">
            <a:extLst>
              <a:ext uri="{FF2B5EF4-FFF2-40B4-BE49-F238E27FC236}">
                <a16:creationId xmlns:a16="http://schemas.microsoft.com/office/drawing/2014/main" id="{835BC9F4-EA74-11E3-4B6E-7CC8813DD554}"/>
              </a:ext>
            </a:extLst>
          </p:cNvPr>
          <p:cNvSpPr txBox="1">
            <a:spLocks noChangeArrowheads="1"/>
          </p:cNvSpPr>
          <p:nvPr/>
        </p:nvSpPr>
        <p:spPr bwMode="auto">
          <a:xfrm>
            <a:off x="304800" y="4267200"/>
            <a:ext cx="884238" cy="514350"/>
          </a:xfrm>
          <a:prstGeom prst="rect">
            <a:avLst/>
          </a:prstGeom>
          <a:solidFill>
            <a:srgbClr val="C0C0C0"/>
          </a:solidFill>
          <a:ln w="5715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400" b="1">
                <a:latin typeface="Calibri" pitchFamily="34" charset="0"/>
              </a:rPr>
              <a:t>Plan</a:t>
            </a:r>
          </a:p>
        </p:txBody>
      </p:sp>
      <p:sp>
        <p:nvSpPr>
          <p:cNvPr id="7" name="Text Box 6">
            <a:extLst>
              <a:ext uri="{FF2B5EF4-FFF2-40B4-BE49-F238E27FC236}">
                <a16:creationId xmlns:a16="http://schemas.microsoft.com/office/drawing/2014/main" id="{45684C2E-1917-6FB8-69AE-80E3959D6F17}"/>
              </a:ext>
            </a:extLst>
          </p:cNvPr>
          <p:cNvSpPr txBox="1">
            <a:spLocks noChangeArrowheads="1"/>
          </p:cNvSpPr>
          <p:nvPr/>
        </p:nvSpPr>
        <p:spPr bwMode="auto">
          <a:xfrm>
            <a:off x="1524000" y="41910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400" b="1">
                <a:cs typeface="Arial" charset="0"/>
              </a:rPr>
              <a:t>The plan files contain alle the information that define the simulation. Different plan files identify different simulations: *.p01 , *.p02 etc.</a:t>
            </a:r>
          </a:p>
        </p:txBody>
      </p:sp>
      <p:sp>
        <p:nvSpPr>
          <p:cNvPr id="8" name="Rectangle 7">
            <a:extLst>
              <a:ext uri="{FF2B5EF4-FFF2-40B4-BE49-F238E27FC236}">
                <a16:creationId xmlns:a16="http://schemas.microsoft.com/office/drawing/2014/main" id="{1EEFC167-96B2-3669-8645-CC2046BB2198}"/>
              </a:ext>
            </a:extLst>
          </p:cNvPr>
          <p:cNvSpPr>
            <a:spLocks noChangeArrowheads="1"/>
          </p:cNvSpPr>
          <p:nvPr/>
        </p:nvSpPr>
        <p:spPr bwMode="auto">
          <a:xfrm>
            <a:off x="2941638" y="1773238"/>
            <a:ext cx="622250" cy="359618"/>
          </a:xfrm>
          <a:prstGeom prst="rect">
            <a:avLst/>
          </a:prstGeom>
          <a:solidFill>
            <a:srgbClr val="FFFF00">
              <a:alpha val="50195"/>
            </a:srgbClr>
          </a:solidFill>
          <a:ln w="38100">
            <a:solidFill>
              <a:srgbClr val="FF0000"/>
            </a:solidFill>
            <a:miter lim="800000"/>
            <a:headEnd/>
            <a:tailEnd/>
          </a:ln>
        </p:spPr>
        <p:txBody>
          <a:bodyPr wrap="none" anchor="ctr"/>
          <a:lstStyle/>
          <a:p>
            <a:endParaRPr lang="it-IT">
              <a:latin typeface="Calibri" pitchFamily="34" charset="0"/>
            </a:endParaRPr>
          </a:p>
        </p:txBody>
      </p:sp>
      <p:sp>
        <p:nvSpPr>
          <p:cNvPr id="9" name="CasellaDiTesto 8">
            <a:extLst>
              <a:ext uri="{FF2B5EF4-FFF2-40B4-BE49-F238E27FC236}">
                <a16:creationId xmlns:a16="http://schemas.microsoft.com/office/drawing/2014/main" id="{829A9546-3BB2-7ED0-1BA6-A14A0AA3E172}"/>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HEC-RAS User Interface</a:t>
            </a:r>
          </a:p>
        </p:txBody>
      </p:sp>
    </p:spTree>
    <p:extLst>
      <p:ext uri="{BB962C8B-B14F-4D97-AF65-F5344CB8AC3E}">
        <p14:creationId xmlns:p14="http://schemas.microsoft.com/office/powerpoint/2010/main" val="7326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7"/>
                                        </p:tgtEl>
                                        <p:attrNameLst>
                                          <p:attrName>style.visibility</p:attrName>
                                        </p:attrNameLst>
                                      </p:cBhvr>
                                      <p:to>
                                        <p:strVal val="visible"/>
                                      </p:to>
                                    </p:set>
                                    <p:anim calcmode="discrete" valueType="clr">
                                      <p:cBhvr override="childStyle">
                                        <p:cTn id="1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7"/>
                                        </p:tgtEl>
                                        <p:attrNameLst>
                                          <p:attrName>fillcolor</p:attrName>
                                        </p:attrNameLst>
                                      </p:cBhvr>
                                      <p:tavLst>
                                        <p:tav tm="0">
                                          <p:val>
                                            <p:clrVal>
                                              <a:schemeClr val="accent2"/>
                                            </p:clrVal>
                                          </p:val>
                                        </p:tav>
                                        <p:tav tm="50000">
                                          <p:val>
                                            <p:clrVal>
                                              <a:schemeClr val="hlink"/>
                                            </p:clrVal>
                                          </p:val>
                                        </p:tav>
                                      </p:tavLst>
                                    </p:anim>
                                    <p:set>
                                      <p:cBhvr>
                                        <p:cTn id="17" dur="80"/>
                                        <p:tgtEl>
                                          <p:spTgt spid="7"/>
                                        </p:tgtEl>
                                        <p:attrNameLst>
                                          <p:attrName>fill.type</p:attrName>
                                        </p:attrNameLst>
                                      </p:cBhvr>
                                      <p:to>
                                        <p:strVal val="solid"/>
                                      </p:to>
                                    </p:set>
                                  </p:childTnLst>
                                </p:cTn>
                              </p:par>
                              <p:par>
                                <p:cTn id="18" presetID="7"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000" fill="hold"/>
                                        <p:tgtEl>
                                          <p:spTgt spid="8"/>
                                        </p:tgtEl>
                                        <p:attrNameLst>
                                          <p:attrName>ppt_x</p:attrName>
                                        </p:attrNameLst>
                                      </p:cBhvr>
                                      <p:tavLst>
                                        <p:tav tm="0">
                                          <p:val>
                                            <p:strVal val="1+#ppt_w/2"/>
                                          </p:val>
                                        </p:tav>
                                        <p:tav tm="100000">
                                          <p:val>
                                            <p:strVal val="#ppt_x"/>
                                          </p:val>
                                        </p:tav>
                                      </p:tavLst>
                                    </p:anim>
                                    <p:anim calcmode="lin" valueType="num">
                                      <p:cBhvr additive="base">
                                        <p:cTn id="21"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HEC-RAS User Interface</a:t>
            </a:r>
          </a:p>
        </p:txBody>
      </p:sp>
      <p:pic>
        <p:nvPicPr>
          <p:cNvPr id="5" name="Immagine 15" descr="GU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0728"/>
            <a:ext cx="8553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42900" y="2406303"/>
            <a:ext cx="1011238" cy="23653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 name="Text Box 7"/>
          <p:cNvSpPr txBox="1">
            <a:spLocks noChangeArrowheads="1"/>
          </p:cNvSpPr>
          <p:nvPr/>
        </p:nvSpPr>
        <p:spPr bwMode="auto">
          <a:xfrm>
            <a:off x="304800" y="3982690"/>
            <a:ext cx="1622425" cy="461963"/>
          </a:xfrm>
          <a:prstGeom prst="rect">
            <a:avLst/>
          </a:prstGeom>
          <a:solidFill>
            <a:srgbClr val="C0C0C0"/>
          </a:solidFill>
          <a:ln w="5715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cs typeface="Arial" charset="0"/>
              </a:rPr>
              <a:t>Geometry</a:t>
            </a:r>
          </a:p>
        </p:txBody>
      </p:sp>
      <p:sp>
        <p:nvSpPr>
          <p:cNvPr id="9" name="Text Box 8"/>
          <p:cNvSpPr txBox="1">
            <a:spLocks noChangeArrowheads="1"/>
          </p:cNvSpPr>
          <p:nvPr/>
        </p:nvSpPr>
        <p:spPr bwMode="auto">
          <a:xfrm>
            <a:off x="2133600" y="3906490"/>
            <a:ext cx="647084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dirty="0">
                <a:cs typeface="Arial" charset="0"/>
              </a:rPr>
              <a:t>The </a:t>
            </a:r>
            <a:r>
              <a:rPr lang="it-IT" b="1" dirty="0" err="1">
                <a:cs typeface="Arial" charset="0"/>
              </a:rPr>
              <a:t>geometry</a:t>
            </a:r>
            <a:r>
              <a:rPr lang="it-IT" b="1" dirty="0">
                <a:cs typeface="Arial" charset="0"/>
              </a:rPr>
              <a:t> files </a:t>
            </a:r>
            <a:r>
              <a:rPr lang="it-IT" b="1" dirty="0" err="1">
                <a:cs typeface="Arial" charset="0"/>
              </a:rPr>
              <a:t>contain</a:t>
            </a:r>
            <a:r>
              <a:rPr lang="it-IT" b="1" dirty="0">
                <a:cs typeface="Arial" charset="0"/>
              </a:rPr>
              <a:t> </a:t>
            </a:r>
            <a:r>
              <a:rPr lang="it-IT" b="1" dirty="0" err="1">
                <a:cs typeface="Arial" charset="0"/>
              </a:rPr>
              <a:t>all</a:t>
            </a:r>
            <a:r>
              <a:rPr lang="it-IT" b="1" dirty="0">
                <a:cs typeface="Arial" charset="0"/>
              </a:rPr>
              <a:t> the information </a:t>
            </a:r>
            <a:r>
              <a:rPr lang="it-IT" b="1" dirty="0" err="1">
                <a:cs typeface="Arial" charset="0"/>
              </a:rPr>
              <a:t>defining</a:t>
            </a:r>
            <a:r>
              <a:rPr lang="it-IT" b="1" dirty="0">
                <a:cs typeface="Arial" charset="0"/>
              </a:rPr>
              <a:t> the </a:t>
            </a:r>
            <a:r>
              <a:rPr lang="it-IT" b="1" dirty="0" err="1">
                <a:cs typeface="Arial" charset="0"/>
              </a:rPr>
              <a:t>geometry</a:t>
            </a:r>
            <a:r>
              <a:rPr lang="it-IT" b="1" dirty="0">
                <a:cs typeface="Arial" charset="0"/>
              </a:rPr>
              <a:t> of the model (</a:t>
            </a:r>
            <a:r>
              <a:rPr lang="it-IT" b="1" dirty="0" err="1">
                <a:cs typeface="Arial" charset="0"/>
              </a:rPr>
              <a:t>river</a:t>
            </a:r>
            <a:r>
              <a:rPr lang="it-IT" b="1" dirty="0">
                <a:cs typeface="Arial" charset="0"/>
              </a:rPr>
              <a:t>/</a:t>
            </a:r>
            <a:r>
              <a:rPr lang="it-IT" b="1" dirty="0" err="1">
                <a:cs typeface="Arial" charset="0"/>
              </a:rPr>
              <a:t>reach</a:t>
            </a:r>
            <a:r>
              <a:rPr lang="it-IT" b="1" dirty="0">
                <a:cs typeface="Arial" charset="0"/>
              </a:rPr>
              <a:t> </a:t>
            </a:r>
            <a:r>
              <a:rPr lang="it-IT" b="1" dirty="0" err="1">
                <a:cs typeface="Arial" charset="0"/>
              </a:rPr>
              <a:t>connectivity</a:t>
            </a:r>
            <a:r>
              <a:rPr lang="it-IT" b="1" dirty="0">
                <a:cs typeface="Arial" charset="0"/>
              </a:rPr>
              <a:t>, cross </a:t>
            </a:r>
            <a:r>
              <a:rPr lang="it-IT" b="1" dirty="0" err="1">
                <a:cs typeface="Arial" charset="0"/>
              </a:rPr>
              <a:t>sections</a:t>
            </a:r>
            <a:r>
              <a:rPr lang="it-IT" b="1" dirty="0">
                <a:cs typeface="Arial" charset="0"/>
              </a:rPr>
              <a:t>, </a:t>
            </a:r>
            <a:r>
              <a:rPr lang="it-IT" b="1" dirty="0" err="1">
                <a:cs typeface="Arial" charset="0"/>
              </a:rPr>
              <a:t>profiles</a:t>
            </a:r>
            <a:r>
              <a:rPr lang="it-IT" b="1" dirty="0">
                <a:cs typeface="Arial" charset="0"/>
              </a:rPr>
              <a:t>, </a:t>
            </a:r>
            <a:r>
              <a:rPr lang="it-IT" b="1" dirty="0" err="1">
                <a:cs typeface="Arial" charset="0"/>
              </a:rPr>
              <a:t>hydraulic</a:t>
            </a:r>
            <a:r>
              <a:rPr lang="it-IT" b="1" dirty="0">
                <a:cs typeface="Arial" charset="0"/>
              </a:rPr>
              <a:t> </a:t>
            </a:r>
            <a:r>
              <a:rPr lang="it-IT" b="1" dirty="0" err="1">
                <a:cs typeface="Arial" charset="0"/>
              </a:rPr>
              <a:t>structures</a:t>
            </a:r>
            <a:r>
              <a:rPr lang="it-IT" b="1" dirty="0">
                <a:cs typeface="Arial" charset="0"/>
              </a:rPr>
              <a:t>…).</a:t>
            </a:r>
          </a:p>
          <a:p>
            <a:pPr eaLnBrk="1" hangingPunct="1"/>
            <a:r>
              <a:rPr lang="it-IT" b="1" dirty="0" err="1">
                <a:cs typeface="Arial" charset="0"/>
              </a:rPr>
              <a:t>It</a:t>
            </a:r>
            <a:r>
              <a:rPr lang="it-IT" b="1" dirty="0">
                <a:cs typeface="Arial" charset="0"/>
              </a:rPr>
              <a:t> </a:t>
            </a:r>
            <a:r>
              <a:rPr lang="it-IT" b="1" dirty="0" err="1">
                <a:cs typeface="Arial" charset="0"/>
              </a:rPr>
              <a:t>is</a:t>
            </a:r>
            <a:r>
              <a:rPr lang="it-IT" b="1" dirty="0">
                <a:cs typeface="Arial" charset="0"/>
              </a:rPr>
              <a:t> </a:t>
            </a:r>
            <a:r>
              <a:rPr lang="it-IT" b="1" dirty="0" err="1">
                <a:cs typeface="Arial" charset="0"/>
              </a:rPr>
              <a:t>possible</a:t>
            </a:r>
            <a:r>
              <a:rPr lang="it-IT" b="1" dirty="0">
                <a:cs typeface="Arial" charset="0"/>
              </a:rPr>
              <a:t> to create </a:t>
            </a:r>
            <a:r>
              <a:rPr lang="it-IT" b="1" dirty="0" err="1">
                <a:cs typeface="Arial" charset="0"/>
              </a:rPr>
              <a:t>many</a:t>
            </a:r>
            <a:r>
              <a:rPr lang="it-IT" b="1" dirty="0">
                <a:cs typeface="Arial" charset="0"/>
              </a:rPr>
              <a:t> </a:t>
            </a:r>
            <a:r>
              <a:rPr lang="it-IT" b="1" dirty="0" err="1">
                <a:cs typeface="Arial" charset="0"/>
              </a:rPr>
              <a:t>geometries</a:t>
            </a:r>
            <a:r>
              <a:rPr lang="it-IT" b="1" dirty="0">
                <a:cs typeface="Arial" charset="0"/>
              </a:rPr>
              <a:t>, with the extensions *.g01 , *.g02, etc..</a:t>
            </a:r>
          </a:p>
        </p:txBody>
      </p:sp>
      <p:sp>
        <p:nvSpPr>
          <p:cNvPr id="10" name="Rectangle 9"/>
          <p:cNvSpPr>
            <a:spLocks noChangeArrowheads="1"/>
          </p:cNvSpPr>
          <p:nvPr/>
        </p:nvSpPr>
        <p:spPr bwMode="auto">
          <a:xfrm>
            <a:off x="990600" y="1468090"/>
            <a:ext cx="354013" cy="344488"/>
          </a:xfrm>
          <a:prstGeom prst="rect">
            <a:avLst/>
          </a:prstGeom>
          <a:solidFill>
            <a:srgbClr val="FFFF00">
              <a:alpha val="50195"/>
            </a:srgbClr>
          </a:solidFill>
          <a:ln w="38100">
            <a:solidFill>
              <a:srgbClr val="FF0000"/>
            </a:solidFill>
            <a:miter lim="800000"/>
            <a:headEnd/>
            <a:tailEnd/>
          </a:ln>
        </p:spPr>
        <p:txBody>
          <a:bodyPr wrap="none" anchor="ctr"/>
          <a:lstStyle/>
          <a:p>
            <a:endParaRPr lang="it-IT">
              <a:latin typeface="Calibri" pitchFamily="34" charset="0"/>
            </a:endParaRP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7"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9"/>
                                        </p:tgtEl>
                                        <p:attrNameLst>
                                          <p:attrName>style.visibility</p:attrName>
                                        </p:attrNameLst>
                                      </p:cBhvr>
                                      <p:to>
                                        <p:strVal val="visible"/>
                                      </p:to>
                                    </p:set>
                                    <p:anim calcmode="discrete" valueType="clr">
                                      <p:cBhvr override="childStyle">
                                        <p:cTn id="1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
                                        </p:tgtEl>
                                        <p:attrNameLst>
                                          <p:attrName>fillcolor</p:attrName>
                                        </p:attrNameLst>
                                      </p:cBhvr>
                                      <p:tavLst>
                                        <p:tav tm="0">
                                          <p:val>
                                            <p:clrVal>
                                              <a:schemeClr val="accent2"/>
                                            </p:clrVal>
                                          </p:val>
                                        </p:tav>
                                        <p:tav tm="50000">
                                          <p:val>
                                            <p:clrVal>
                                              <a:schemeClr val="hlink"/>
                                            </p:clrVal>
                                          </p:val>
                                        </p:tav>
                                      </p:tavLst>
                                    </p:anim>
                                    <p:set>
                                      <p:cBhvr>
                                        <p:cTn id="21"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HEC-RAS User Interface</a:t>
            </a:r>
          </a:p>
        </p:txBody>
      </p:sp>
      <p:pic>
        <p:nvPicPr>
          <p:cNvPr id="5" name="Immagine 15" descr="GU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08720"/>
            <a:ext cx="8553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42900" y="2334295"/>
            <a:ext cx="1011238" cy="23653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 name="Text Box 7"/>
          <p:cNvSpPr txBox="1">
            <a:spLocks noChangeArrowheads="1"/>
          </p:cNvSpPr>
          <p:nvPr/>
        </p:nvSpPr>
        <p:spPr bwMode="auto">
          <a:xfrm>
            <a:off x="304800" y="3910682"/>
            <a:ext cx="1665288" cy="514350"/>
          </a:xfrm>
          <a:prstGeom prst="rect">
            <a:avLst/>
          </a:prstGeom>
          <a:solidFill>
            <a:srgbClr val="C0C0C0"/>
          </a:solidFill>
          <a:ln w="5715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latin typeface="Calibri" pitchFamily="34" charset="0"/>
              </a:rPr>
              <a:t>Geometry</a:t>
            </a:r>
          </a:p>
        </p:txBody>
      </p:sp>
      <p:sp>
        <p:nvSpPr>
          <p:cNvPr id="10" name="Rectangle 9"/>
          <p:cNvSpPr>
            <a:spLocks noChangeArrowheads="1"/>
          </p:cNvSpPr>
          <p:nvPr/>
        </p:nvSpPr>
        <p:spPr bwMode="auto">
          <a:xfrm>
            <a:off x="990600" y="1396082"/>
            <a:ext cx="354013" cy="344488"/>
          </a:xfrm>
          <a:prstGeom prst="rect">
            <a:avLst/>
          </a:prstGeom>
          <a:solidFill>
            <a:srgbClr val="FFFF00">
              <a:alpha val="50195"/>
            </a:srgbClr>
          </a:solidFill>
          <a:ln w="38100">
            <a:solidFill>
              <a:srgbClr val="FF0000"/>
            </a:solidFill>
            <a:miter lim="800000"/>
            <a:headEnd/>
            <a:tailEnd/>
          </a:ln>
        </p:spPr>
        <p:txBody>
          <a:bodyPr wrap="none" anchor="ctr"/>
          <a:lstStyle/>
          <a:p>
            <a:endParaRPr lang="it-IT">
              <a:latin typeface="Calibri" pitchFamily="34" charset="0"/>
            </a:endParaRP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8538"/>
            <a:ext cx="7691437"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p:val>
                                            <p:fltVal val="0"/>
                                          </p:val>
                                        </p:tav>
                                        <p:tav tm="100000">
                                          <p:val>
                                            <p:strVal val="#ppt_w"/>
                                          </p:val>
                                        </p:tav>
                                      </p:tavLst>
                                    </p:anim>
                                    <p:anim calcmode="lin" valueType="num">
                                      <p:cBhvr>
                                        <p:cTn id="8" dur="3000" fill="hold"/>
                                        <p:tgtEl>
                                          <p:spTgt spid="11"/>
                                        </p:tgtEl>
                                        <p:attrNameLst>
                                          <p:attrName>ppt_h</p:attrName>
                                        </p:attrNameLst>
                                      </p:cBhvr>
                                      <p:tavLst>
                                        <p:tav tm="0">
                                          <p:val>
                                            <p:fltVal val="0"/>
                                          </p:val>
                                        </p:tav>
                                        <p:tav tm="100000">
                                          <p:val>
                                            <p:strVal val="#ppt_h"/>
                                          </p:val>
                                        </p:tav>
                                      </p:tavLst>
                                    </p:anim>
                                    <p:animEffect transition="in" filter="fade">
                                      <p:cBhvr>
                                        <p:cTn id="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HEC-RAS User Interface</a:t>
            </a:r>
          </a:p>
        </p:txBody>
      </p:sp>
      <p:pic>
        <p:nvPicPr>
          <p:cNvPr id="5" name="Immagine 15" descr="GU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0728"/>
            <a:ext cx="8553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23528" y="2616399"/>
            <a:ext cx="1011238" cy="23653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 name="Text Box 7"/>
          <p:cNvSpPr txBox="1">
            <a:spLocks noChangeArrowheads="1"/>
          </p:cNvSpPr>
          <p:nvPr/>
        </p:nvSpPr>
        <p:spPr bwMode="auto">
          <a:xfrm>
            <a:off x="304800" y="3982690"/>
            <a:ext cx="1531188" cy="369332"/>
          </a:xfrm>
          <a:prstGeom prst="rect">
            <a:avLst/>
          </a:prstGeom>
          <a:solidFill>
            <a:srgbClr val="C0C0C0"/>
          </a:solidFill>
          <a:ln w="5715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dirty="0">
                <a:cs typeface="Arial" charset="0"/>
              </a:rPr>
              <a:t>Steady Flow</a:t>
            </a:r>
          </a:p>
        </p:txBody>
      </p:sp>
      <p:sp>
        <p:nvSpPr>
          <p:cNvPr id="9" name="Text Box 8"/>
          <p:cNvSpPr txBox="1">
            <a:spLocks noChangeArrowheads="1"/>
          </p:cNvSpPr>
          <p:nvPr/>
        </p:nvSpPr>
        <p:spPr bwMode="auto">
          <a:xfrm>
            <a:off x="2133600" y="3906490"/>
            <a:ext cx="647084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dirty="0">
                <a:cs typeface="Arial" charset="0"/>
              </a:rPr>
              <a:t>The Steady flow files </a:t>
            </a:r>
            <a:r>
              <a:rPr lang="it-IT" b="1" dirty="0" err="1">
                <a:cs typeface="Arial" charset="0"/>
              </a:rPr>
              <a:t>contain</a:t>
            </a:r>
            <a:r>
              <a:rPr lang="it-IT" b="1" dirty="0">
                <a:cs typeface="Arial" charset="0"/>
              </a:rPr>
              <a:t> </a:t>
            </a:r>
            <a:r>
              <a:rPr lang="it-IT" b="1" dirty="0" err="1">
                <a:cs typeface="Arial" charset="0"/>
              </a:rPr>
              <a:t>all</a:t>
            </a:r>
            <a:r>
              <a:rPr lang="it-IT" b="1" dirty="0">
                <a:cs typeface="Arial" charset="0"/>
              </a:rPr>
              <a:t> the information on flow/</a:t>
            </a:r>
            <a:r>
              <a:rPr lang="it-IT" b="1" dirty="0" err="1">
                <a:cs typeface="Arial" charset="0"/>
              </a:rPr>
              <a:t>boundary</a:t>
            </a:r>
            <a:r>
              <a:rPr lang="it-IT" b="1" dirty="0">
                <a:cs typeface="Arial" charset="0"/>
              </a:rPr>
              <a:t> </a:t>
            </a:r>
            <a:r>
              <a:rPr lang="it-IT" b="1" dirty="0" err="1">
                <a:cs typeface="Arial" charset="0"/>
              </a:rPr>
              <a:t>conditions</a:t>
            </a:r>
            <a:r>
              <a:rPr lang="it-IT" b="1" dirty="0">
                <a:cs typeface="Arial" charset="0"/>
              </a:rPr>
              <a:t> </a:t>
            </a:r>
            <a:r>
              <a:rPr lang="it-IT" b="1" dirty="0" err="1">
                <a:cs typeface="Arial" charset="0"/>
              </a:rPr>
              <a:t>necessary</a:t>
            </a:r>
            <a:r>
              <a:rPr lang="it-IT" b="1" dirty="0">
                <a:cs typeface="Arial" charset="0"/>
              </a:rPr>
              <a:t> to </a:t>
            </a:r>
            <a:r>
              <a:rPr lang="it-IT" b="1" dirty="0" err="1">
                <a:cs typeface="Arial" charset="0"/>
              </a:rPr>
              <a:t>perform</a:t>
            </a:r>
            <a:r>
              <a:rPr lang="it-IT" b="1" dirty="0">
                <a:cs typeface="Arial" charset="0"/>
              </a:rPr>
              <a:t> a steady flow </a:t>
            </a:r>
            <a:r>
              <a:rPr lang="it-IT" b="1" dirty="0" err="1">
                <a:cs typeface="Arial" charset="0"/>
              </a:rPr>
              <a:t>simulation</a:t>
            </a:r>
            <a:r>
              <a:rPr lang="it-IT" b="1" dirty="0">
                <a:cs typeface="Arial" charset="0"/>
              </a:rPr>
              <a:t> (</a:t>
            </a:r>
            <a:r>
              <a:rPr lang="it-IT" b="1" dirty="0" err="1">
                <a:cs typeface="Arial" charset="0"/>
              </a:rPr>
              <a:t>number</a:t>
            </a:r>
            <a:r>
              <a:rPr lang="it-IT" b="1" dirty="0">
                <a:cs typeface="Arial" charset="0"/>
              </a:rPr>
              <a:t> of </a:t>
            </a:r>
            <a:r>
              <a:rPr lang="it-IT" b="1" dirty="0" err="1">
                <a:cs typeface="Arial" charset="0"/>
              </a:rPr>
              <a:t>profiles</a:t>
            </a:r>
            <a:r>
              <a:rPr lang="it-IT" b="1" dirty="0">
                <a:cs typeface="Arial" charset="0"/>
              </a:rPr>
              <a:t> to be </a:t>
            </a:r>
            <a:r>
              <a:rPr lang="it-IT" b="1" dirty="0" err="1">
                <a:cs typeface="Arial" charset="0"/>
              </a:rPr>
              <a:t>computed</a:t>
            </a:r>
            <a:r>
              <a:rPr lang="it-IT" b="1" dirty="0">
                <a:cs typeface="Arial" charset="0"/>
              </a:rPr>
              <a:t>, flow data, </a:t>
            </a:r>
            <a:r>
              <a:rPr lang="it-IT" b="1" dirty="0" err="1">
                <a:cs typeface="Arial" charset="0"/>
              </a:rPr>
              <a:t>boundary</a:t>
            </a:r>
            <a:r>
              <a:rPr lang="it-IT" b="1" dirty="0">
                <a:cs typeface="Arial" charset="0"/>
              </a:rPr>
              <a:t> </a:t>
            </a:r>
            <a:r>
              <a:rPr lang="it-IT" b="1" dirty="0" err="1">
                <a:cs typeface="Arial" charset="0"/>
              </a:rPr>
              <a:t>conditions</a:t>
            </a:r>
            <a:r>
              <a:rPr lang="it-IT" b="1" dirty="0">
                <a:cs typeface="Arial" charset="0"/>
              </a:rPr>
              <a:t>..)</a:t>
            </a:r>
          </a:p>
          <a:p>
            <a:pPr eaLnBrk="1" hangingPunct="1"/>
            <a:r>
              <a:rPr lang="it-IT" b="1" dirty="0" err="1">
                <a:cs typeface="Arial" charset="0"/>
              </a:rPr>
              <a:t>It</a:t>
            </a:r>
            <a:r>
              <a:rPr lang="it-IT" b="1" dirty="0">
                <a:cs typeface="Arial" charset="0"/>
              </a:rPr>
              <a:t> </a:t>
            </a:r>
            <a:r>
              <a:rPr lang="it-IT" b="1" dirty="0" err="1">
                <a:cs typeface="Arial" charset="0"/>
              </a:rPr>
              <a:t>is</a:t>
            </a:r>
            <a:r>
              <a:rPr lang="it-IT" b="1" dirty="0">
                <a:cs typeface="Arial" charset="0"/>
              </a:rPr>
              <a:t> </a:t>
            </a:r>
            <a:r>
              <a:rPr lang="it-IT" b="1" dirty="0" err="1">
                <a:cs typeface="Arial" charset="0"/>
              </a:rPr>
              <a:t>possible</a:t>
            </a:r>
            <a:r>
              <a:rPr lang="it-IT" b="1" dirty="0">
                <a:cs typeface="Arial" charset="0"/>
              </a:rPr>
              <a:t> to create </a:t>
            </a:r>
            <a:r>
              <a:rPr lang="it-IT" b="1" dirty="0" err="1">
                <a:cs typeface="Arial" charset="0"/>
              </a:rPr>
              <a:t>many</a:t>
            </a:r>
            <a:r>
              <a:rPr lang="it-IT" b="1" dirty="0">
                <a:cs typeface="Arial" charset="0"/>
              </a:rPr>
              <a:t> Steady flow files, with the extensions *.f01 , *.f02, etc..</a:t>
            </a:r>
          </a:p>
        </p:txBody>
      </p:sp>
      <p:sp>
        <p:nvSpPr>
          <p:cNvPr id="10" name="Rectangle 9"/>
          <p:cNvSpPr>
            <a:spLocks noChangeArrowheads="1"/>
          </p:cNvSpPr>
          <p:nvPr/>
        </p:nvSpPr>
        <p:spPr bwMode="auto">
          <a:xfrm>
            <a:off x="1259632" y="1484784"/>
            <a:ext cx="432048" cy="344488"/>
          </a:xfrm>
          <a:prstGeom prst="rect">
            <a:avLst/>
          </a:prstGeom>
          <a:solidFill>
            <a:srgbClr val="FFFF00">
              <a:alpha val="50195"/>
            </a:srgbClr>
          </a:solidFill>
          <a:ln w="38100">
            <a:solidFill>
              <a:srgbClr val="FF0000"/>
            </a:solidFill>
            <a:miter lim="800000"/>
            <a:headEnd/>
            <a:tailEnd/>
          </a:ln>
        </p:spPr>
        <p:txBody>
          <a:bodyPr wrap="none" anchor="ctr"/>
          <a:lstStyle/>
          <a:p>
            <a:endParaRPr lang="it-IT">
              <a:latin typeface="Calibri" pitchFamily="34" charset="0"/>
            </a:endParaRPr>
          </a:p>
        </p:txBody>
      </p:sp>
    </p:spTree>
    <p:extLst>
      <p:ext uri="{BB962C8B-B14F-4D97-AF65-F5344CB8AC3E}">
        <p14:creationId xmlns:p14="http://schemas.microsoft.com/office/powerpoint/2010/main" val="12571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7"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9"/>
                                        </p:tgtEl>
                                        <p:attrNameLst>
                                          <p:attrName>style.visibility</p:attrName>
                                        </p:attrNameLst>
                                      </p:cBhvr>
                                      <p:to>
                                        <p:strVal val="visible"/>
                                      </p:to>
                                    </p:set>
                                    <p:anim calcmode="discrete" valueType="clr">
                                      <p:cBhvr override="childStyle">
                                        <p:cTn id="1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
                                        </p:tgtEl>
                                        <p:attrNameLst>
                                          <p:attrName>fillcolor</p:attrName>
                                        </p:attrNameLst>
                                      </p:cBhvr>
                                      <p:tavLst>
                                        <p:tav tm="0">
                                          <p:val>
                                            <p:clrVal>
                                              <a:schemeClr val="accent2"/>
                                            </p:clrVal>
                                          </p:val>
                                        </p:tav>
                                        <p:tav tm="50000">
                                          <p:val>
                                            <p:clrVal>
                                              <a:schemeClr val="hlink"/>
                                            </p:clrVal>
                                          </p:val>
                                        </p:tav>
                                      </p:tavLst>
                                    </p:anim>
                                    <p:set>
                                      <p:cBhvr>
                                        <p:cTn id="21"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HEC-RAS User Interface</a:t>
            </a:r>
          </a:p>
        </p:txBody>
      </p:sp>
      <p:pic>
        <p:nvPicPr>
          <p:cNvPr id="5" name="Immagine 15" descr="GU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0728"/>
            <a:ext cx="8553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23528" y="2852936"/>
            <a:ext cx="1011238" cy="23653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8" name="Text Box 7"/>
          <p:cNvSpPr txBox="1">
            <a:spLocks noChangeArrowheads="1"/>
          </p:cNvSpPr>
          <p:nvPr/>
        </p:nvSpPr>
        <p:spPr bwMode="auto">
          <a:xfrm>
            <a:off x="304800" y="3982690"/>
            <a:ext cx="1813317" cy="369332"/>
          </a:xfrm>
          <a:prstGeom prst="rect">
            <a:avLst/>
          </a:prstGeom>
          <a:solidFill>
            <a:srgbClr val="C0C0C0"/>
          </a:solidFill>
          <a:ln w="57150">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dirty="0" err="1">
                <a:cs typeface="Arial" charset="0"/>
              </a:rPr>
              <a:t>Unsteady</a:t>
            </a:r>
            <a:r>
              <a:rPr lang="it-IT" b="1" dirty="0">
                <a:cs typeface="Arial" charset="0"/>
              </a:rPr>
              <a:t> Flow</a:t>
            </a:r>
          </a:p>
        </p:txBody>
      </p:sp>
      <p:sp>
        <p:nvSpPr>
          <p:cNvPr id="10" name="Rectangle 9"/>
          <p:cNvSpPr>
            <a:spLocks noChangeArrowheads="1"/>
          </p:cNvSpPr>
          <p:nvPr/>
        </p:nvSpPr>
        <p:spPr bwMode="auto">
          <a:xfrm>
            <a:off x="1913731" y="1484784"/>
            <a:ext cx="354013" cy="344488"/>
          </a:xfrm>
          <a:prstGeom prst="rect">
            <a:avLst/>
          </a:prstGeom>
          <a:solidFill>
            <a:srgbClr val="FFFF00">
              <a:alpha val="50195"/>
            </a:srgbClr>
          </a:solidFill>
          <a:ln w="38100">
            <a:solidFill>
              <a:srgbClr val="FF0000"/>
            </a:solidFill>
            <a:miter lim="800000"/>
            <a:headEnd/>
            <a:tailEnd/>
          </a:ln>
        </p:spPr>
        <p:txBody>
          <a:bodyPr wrap="none" anchor="ctr"/>
          <a:lstStyle/>
          <a:p>
            <a:endParaRPr lang="it-IT">
              <a:latin typeface="Calibri" pitchFamily="34" charset="0"/>
            </a:endParaRPr>
          </a:p>
        </p:txBody>
      </p:sp>
      <p:sp>
        <p:nvSpPr>
          <p:cNvPr id="2" name="Text Box 8">
            <a:extLst>
              <a:ext uri="{FF2B5EF4-FFF2-40B4-BE49-F238E27FC236}">
                <a16:creationId xmlns:a16="http://schemas.microsoft.com/office/drawing/2014/main" id="{DF6EFA6B-203A-EEB3-18DD-ABA1DDA91B5E}"/>
              </a:ext>
            </a:extLst>
          </p:cNvPr>
          <p:cNvSpPr txBox="1">
            <a:spLocks noChangeArrowheads="1"/>
          </p:cNvSpPr>
          <p:nvPr/>
        </p:nvSpPr>
        <p:spPr bwMode="auto">
          <a:xfrm>
            <a:off x="2267744" y="3906490"/>
            <a:ext cx="633670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dirty="0">
                <a:cs typeface="Arial" charset="0"/>
              </a:rPr>
              <a:t>The </a:t>
            </a:r>
            <a:r>
              <a:rPr lang="it-IT" b="1" dirty="0" err="1">
                <a:cs typeface="Arial" charset="0"/>
              </a:rPr>
              <a:t>Unsteady</a:t>
            </a:r>
            <a:r>
              <a:rPr lang="it-IT" b="1" dirty="0">
                <a:cs typeface="Arial" charset="0"/>
              </a:rPr>
              <a:t> flow files </a:t>
            </a:r>
            <a:r>
              <a:rPr lang="it-IT" b="1" dirty="0" err="1">
                <a:cs typeface="Arial" charset="0"/>
              </a:rPr>
              <a:t>contain</a:t>
            </a:r>
            <a:r>
              <a:rPr lang="it-IT" b="1" dirty="0">
                <a:cs typeface="Arial" charset="0"/>
              </a:rPr>
              <a:t> </a:t>
            </a:r>
            <a:r>
              <a:rPr lang="it-IT" b="1" dirty="0" err="1">
                <a:cs typeface="Arial" charset="0"/>
              </a:rPr>
              <a:t>all</a:t>
            </a:r>
            <a:r>
              <a:rPr lang="it-IT" b="1" dirty="0">
                <a:cs typeface="Arial" charset="0"/>
              </a:rPr>
              <a:t> the information on flow/</a:t>
            </a:r>
            <a:r>
              <a:rPr lang="it-IT" b="1" dirty="0" err="1">
                <a:cs typeface="Arial" charset="0"/>
              </a:rPr>
              <a:t>boundary</a:t>
            </a:r>
            <a:r>
              <a:rPr lang="it-IT" b="1" dirty="0">
                <a:cs typeface="Arial" charset="0"/>
              </a:rPr>
              <a:t> </a:t>
            </a:r>
            <a:r>
              <a:rPr lang="it-IT" b="1" dirty="0" err="1">
                <a:cs typeface="Arial" charset="0"/>
              </a:rPr>
              <a:t>conditions</a:t>
            </a:r>
            <a:r>
              <a:rPr lang="it-IT" b="1" dirty="0">
                <a:cs typeface="Arial" charset="0"/>
              </a:rPr>
              <a:t> </a:t>
            </a:r>
            <a:r>
              <a:rPr lang="it-IT" b="1" dirty="0" err="1">
                <a:cs typeface="Arial" charset="0"/>
              </a:rPr>
              <a:t>necessary</a:t>
            </a:r>
            <a:r>
              <a:rPr lang="it-IT" b="1" dirty="0">
                <a:cs typeface="Arial" charset="0"/>
              </a:rPr>
              <a:t> to </a:t>
            </a:r>
            <a:r>
              <a:rPr lang="it-IT" b="1" dirty="0" err="1">
                <a:cs typeface="Arial" charset="0"/>
              </a:rPr>
              <a:t>perform</a:t>
            </a:r>
            <a:r>
              <a:rPr lang="it-IT" b="1" dirty="0">
                <a:cs typeface="Arial" charset="0"/>
              </a:rPr>
              <a:t> an </a:t>
            </a:r>
            <a:r>
              <a:rPr lang="it-IT" b="1" dirty="0" err="1">
                <a:cs typeface="Arial" charset="0"/>
              </a:rPr>
              <a:t>unsteady</a:t>
            </a:r>
            <a:r>
              <a:rPr lang="it-IT" b="1" dirty="0">
                <a:cs typeface="Arial" charset="0"/>
              </a:rPr>
              <a:t> flow </a:t>
            </a:r>
            <a:r>
              <a:rPr lang="it-IT" b="1" dirty="0" err="1">
                <a:cs typeface="Arial" charset="0"/>
              </a:rPr>
              <a:t>simulation</a:t>
            </a:r>
            <a:r>
              <a:rPr lang="it-IT" b="1" dirty="0">
                <a:cs typeface="Arial" charset="0"/>
              </a:rPr>
              <a:t> (flow </a:t>
            </a:r>
            <a:r>
              <a:rPr lang="it-IT" b="1" dirty="0" err="1">
                <a:cs typeface="Arial" charset="0"/>
              </a:rPr>
              <a:t>hydrographs</a:t>
            </a:r>
            <a:r>
              <a:rPr lang="it-IT" b="1" dirty="0">
                <a:cs typeface="Arial" charset="0"/>
              </a:rPr>
              <a:t> upstream, </a:t>
            </a:r>
            <a:r>
              <a:rPr lang="it-IT" b="1" dirty="0" err="1">
                <a:cs typeface="Arial" charset="0"/>
              </a:rPr>
              <a:t>starting</a:t>
            </a:r>
            <a:r>
              <a:rPr lang="it-IT" b="1" dirty="0">
                <a:cs typeface="Arial" charset="0"/>
              </a:rPr>
              <a:t> flow </a:t>
            </a:r>
            <a:r>
              <a:rPr lang="it-IT" b="1" dirty="0" err="1">
                <a:cs typeface="Arial" charset="0"/>
              </a:rPr>
              <a:t>conditions</a:t>
            </a:r>
            <a:r>
              <a:rPr lang="it-IT" b="1" dirty="0">
                <a:cs typeface="Arial" charset="0"/>
              </a:rPr>
              <a:t>, downstream </a:t>
            </a:r>
            <a:r>
              <a:rPr lang="it-IT" b="1" dirty="0" err="1">
                <a:cs typeface="Arial" charset="0"/>
              </a:rPr>
              <a:t>boundary</a:t>
            </a:r>
            <a:r>
              <a:rPr lang="it-IT" b="1" dirty="0">
                <a:cs typeface="Arial" charset="0"/>
              </a:rPr>
              <a:t> </a:t>
            </a:r>
            <a:r>
              <a:rPr lang="it-IT" b="1" dirty="0" err="1">
                <a:cs typeface="Arial" charset="0"/>
              </a:rPr>
              <a:t>conditions</a:t>
            </a:r>
            <a:r>
              <a:rPr lang="it-IT" b="1" dirty="0">
                <a:cs typeface="Arial" charset="0"/>
              </a:rPr>
              <a:t>…).</a:t>
            </a:r>
          </a:p>
          <a:p>
            <a:pPr eaLnBrk="1" hangingPunct="1"/>
            <a:r>
              <a:rPr lang="it-IT" b="1" dirty="0" err="1">
                <a:cs typeface="Arial" charset="0"/>
              </a:rPr>
              <a:t>It</a:t>
            </a:r>
            <a:r>
              <a:rPr lang="it-IT" b="1" dirty="0">
                <a:cs typeface="Arial" charset="0"/>
              </a:rPr>
              <a:t> </a:t>
            </a:r>
            <a:r>
              <a:rPr lang="it-IT" b="1" dirty="0" err="1">
                <a:cs typeface="Arial" charset="0"/>
              </a:rPr>
              <a:t>is</a:t>
            </a:r>
            <a:r>
              <a:rPr lang="it-IT" b="1" dirty="0">
                <a:cs typeface="Arial" charset="0"/>
              </a:rPr>
              <a:t> </a:t>
            </a:r>
            <a:r>
              <a:rPr lang="it-IT" b="1" dirty="0" err="1">
                <a:cs typeface="Arial" charset="0"/>
              </a:rPr>
              <a:t>possible</a:t>
            </a:r>
            <a:r>
              <a:rPr lang="it-IT" b="1" dirty="0">
                <a:cs typeface="Arial" charset="0"/>
              </a:rPr>
              <a:t> to create </a:t>
            </a:r>
            <a:r>
              <a:rPr lang="it-IT" b="1" dirty="0" err="1">
                <a:cs typeface="Arial" charset="0"/>
              </a:rPr>
              <a:t>many</a:t>
            </a:r>
            <a:r>
              <a:rPr lang="it-IT" b="1" dirty="0">
                <a:cs typeface="Arial" charset="0"/>
              </a:rPr>
              <a:t> </a:t>
            </a:r>
            <a:r>
              <a:rPr lang="it-IT" b="1" dirty="0" err="1">
                <a:cs typeface="Arial" charset="0"/>
              </a:rPr>
              <a:t>Unsteady</a:t>
            </a:r>
            <a:r>
              <a:rPr lang="it-IT" b="1" dirty="0">
                <a:cs typeface="Arial" charset="0"/>
              </a:rPr>
              <a:t> flow files, with the extensions *.u01 , *.u02, etc..</a:t>
            </a:r>
          </a:p>
        </p:txBody>
      </p:sp>
    </p:spTree>
    <p:extLst>
      <p:ext uri="{BB962C8B-B14F-4D97-AF65-F5344CB8AC3E}">
        <p14:creationId xmlns:p14="http://schemas.microsoft.com/office/powerpoint/2010/main" val="31942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000"/>
                                        <p:tgtEl>
                                          <p:spTgt spid="8"/>
                                        </p:tgtEl>
                                      </p:cBhvr>
                                    </p:animEffect>
                                  </p:childTnLst>
                                </p:cTn>
                              </p:par>
                              <p:par>
                                <p:cTn id="11" presetID="7"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
                                        </p:tgtEl>
                                        <p:attrNameLst>
                                          <p:attrName>style.visibility</p:attrName>
                                        </p:attrNameLst>
                                      </p:cBhvr>
                                      <p:to>
                                        <p:strVal val="visible"/>
                                      </p:to>
                                    </p:set>
                                    <p:anim calcmode="discrete" valueType="clr">
                                      <p:cBhvr override="childStyle">
                                        <p:cTn id="19"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
                                        </p:tgtEl>
                                        <p:attrNameLst>
                                          <p:attrName>fillcolor</p:attrName>
                                        </p:attrNameLst>
                                      </p:cBhvr>
                                      <p:tavLst>
                                        <p:tav tm="0">
                                          <p:val>
                                            <p:clrVal>
                                              <a:schemeClr val="accent2"/>
                                            </p:clrVal>
                                          </p:val>
                                        </p:tav>
                                        <p:tav tm="50000">
                                          <p:val>
                                            <p:clrVal>
                                              <a:schemeClr val="hlink"/>
                                            </p:clrVal>
                                          </p:val>
                                        </p:tav>
                                      </p:tavLst>
                                    </p:anim>
                                    <p:set>
                                      <p:cBhvr>
                                        <p:cTn id="21"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Introduction</a:t>
            </a:r>
          </a:p>
        </p:txBody>
      </p:sp>
      <p:sp>
        <p:nvSpPr>
          <p:cNvPr id="2" name="Text Box 11">
            <a:extLst>
              <a:ext uri="{FF2B5EF4-FFF2-40B4-BE49-F238E27FC236}">
                <a16:creationId xmlns:a16="http://schemas.microsoft.com/office/drawing/2014/main" id="{36B1D592-F52E-F6D6-ACAE-E0ACB68D3C4E}"/>
              </a:ext>
            </a:extLst>
          </p:cNvPr>
          <p:cNvSpPr txBox="1">
            <a:spLocks noChangeArrowheads="1"/>
          </p:cNvSpPr>
          <p:nvPr/>
        </p:nvSpPr>
        <p:spPr bwMode="auto">
          <a:xfrm>
            <a:off x="827584" y="3028890"/>
            <a:ext cx="70750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dirty="0">
                <a:cs typeface="Arial" charset="0"/>
              </a:rPr>
              <a:t>Part 1</a:t>
            </a:r>
          </a:p>
        </p:txBody>
      </p:sp>
    </p:spTree>
    <p:extLst>
      <p:ext uri="{BB962C8B-B14F-4D97-AF65-F5344CB8AC3E}">
        <p14:creationId xmlns:p14="http://schemas.microsoft.com/office/powerpoint/2010/main" val="949842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Implementation</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836712"/>
            <a:ext cx="8301038"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691680" y="2594074"/>
            <a:ext cx="5257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b="1" dirty="0">
                <a:solidFill>
                  <a:srgbClr val="0000FF"/>
                </a:solidFill>
                <a:cs typeface="Arial" charset="0"/>
              </a:rPr>
              <a:t>In the </a:t>
            </a:r>
            <a:r>
              <a:rPr lang="it-IT" b="1" dirty="0" err="1">
                <a:solidFill>
                  <a:srgbClr val="0000FF"/>
                </a:solidFill>
                <a:cs typeface="Arial" charset="0"/>
              </a:rPr>
              <a:t>geometry</a:t>
            </a:r>
            <a:r>
              <a:rPr lang="it-IT" b="1" dirty="0">
                <a:solidFill>
                  <a:srgbClr val="0000FF"/>
                </a:solidFill>
                <a:cs typeface="Arial" charset="0"/>
              </a:rPr>
              <a:t> window </a:t>
            </a:r>
            <a:r>
              <a:rPr lang="it-IT" b="1" dirty="0" err="1">
                <a:solidFill>
                  <a:srgbClr val="0000FF"/>
                </a:solidFill>
                <a:cs typeface="Arial" charset="0"/>
              </a:rPr>
              <a:t>it</a:t>
            </a:r>
            <a:r>
              <a:rPr lang="it-IT" b="1" dirty="0">
                <a:solidFill>
                  <a:srgbClr val="0000FF"/>
                </a:solidFill>
                <a:cs typeface="Arial" charset="0"/>
              </a:rPr>
              <a:t> </a:t>
            </a:r>
            <a:r>
              <a:rPr lang="it-IT" b="1" dirty="0" err="1">
                <a:solidFill>
                  <a:srgbClr val="0000FF"/>
                </a:solidFill>
                <a:cs typeface="Arial" charset="0"/>
              </a:rPr>
              <a:t>is</a:t>
            </a:r>
            <a:r>
              <a:rPr lang="it-IT" b="1" dirty="0">
                <a:solidFill>
                  <a:srgbClr val="0000FF"/>
                </a:solidFill>
                <a:cs typeface="Arial" charset="0"/>
              </a:rPr>
              <a:t> </a:t>
            </a:r>
            <a:r>
              <a:rPr lang="it-IT" b="1" dirty="0" err="1">
                <a:solidFill>
                  <a:srgbClr val="0000FF"/>
                </a:solidFill>
                <a:cs typeface="Arial" charset="0"/>
              </a:rPr>
              <a:t>possible</a:t>
            </a:r>
            <a:r>
              <a:rPr lang="it-IT" b="1" dirty="0">
                <a:solidFill>
                  <a:srgbClr val="0000FF"/>
                </a:solidFill>
                <a:cs typeface="Arial" charset="0"/>
              </a:rPr>
              <a:t> to build the model </a:t>
            </a:r>
            <a:r>
              <a:rPr lang="it-IT" b="1" dirty="0" err="1">
                <a:solidFill>
                  <a:srgbClr val="0000FF"/>
                </a:solidFill>
                <a:cs typeface="Arial" charset="0"/>
              </a:rPr>
              <a:t>adding</a:t>
            </a:r>
            <a:r>
              <a:rPr lang="it-IT" b="1" dirty="0">
                <a:solidFill>
                  <a:srgbClr val="0000FF"/>
                </a:solidFill>
                <a:cs typeface="Arial" charset="0"/>
              </a:rPr>
              <a:t> step by step </a:t>
            </a:r>
            <a:r>
              <a:rPr lang="it-IT" b="1" dirty="0" err="1">
                <a:solidFill>
                  <a:srgbClr val="0000FF"/>
                </a:solidFill>
                <a:cs typeface="Arial" charset="0"/>
              </a:rPr>
              <a:t>what</a:t>
            </a:r>
            <a:r>
              <a:rPr lang="it-IT" b="1" dirty="0">
                <a:solidFill>
                  <a:srgbClr val="0000FF"/>
                </a:solidFill>
                <a:cs typeface="Arial" charset="0"/>
              </a:rPr>
              <a:t> </a:t>
            </a:r>
            <a:r>
              <a:rPr lang="it-IT" b="1" dirty="0" err="1">
                <a:solidFill>
                  <a:srgbClr val="0000FF"/>
                </a:solidFill>
                <a:cs typeface="Arial" charset="0"/>
              </a:rPr>
              <a:t>is</a:t>
            </a:r>
            <a:r>
              <a:rPr lang="it-IT" b="1" dirty="0">
                <a:solidFill>
                  <a:srgbClr val="0000FF"/>
                </a:solidFill>
                <a:cs typeface="Arial" charset="0"/>
              </a:rPr>
              <a:t> </a:t>
            </a:r>
            <a:r>
              <a:rPr lang="it-IT" b="1" dirty="0" err="1">
                <a:solidFill>
                  <a:srgbClr val="0000FF"/>
                </a:solidFill>
                <a:cs typeface="Arial" charset="0"/>
              </a:rPr>
              <a:t>necessary</a:t>
            </a:r>
            <a:r>
              <a:rPr lang="it-IT" b="1" dirty="0">
                <a:solidFill>
                  <a:srgbClr val="0000FF"/>
                </a:solidFill>
                <a:cs typeface="Arial" charset="0"/>
              </a:rPr>
              <a:t> to </a:t>
            </a:r>
            <a:r>
              <a:rPr lang="it-IT" b="1" dirty="0" err="1">
                <a:solidFill>
                  <a:srgbClr val="0000FF"/>
                </a:solidFill>
                <a:cs typeface="Arial" charset="0"/>
              </a:rPr>
              <a:t>define</a:t>
            </a:r>
            <a:r>
              <a:rPr lang="it-IT" b="1" dirty="0">
                <a:solidFill>
                  <a:srgbClr val="0000FF"/>
                </a:solidFill>
                <a:cs typeface="Arial" charset="0"/>
              </a:rPr>
              <a:t> a good </a:t>
            </a:r>
            <a:r>
              <a:rPr lang="it-IT" b="1" dirty="0" err="1">
                <a:solidFill>
                  <a:srgbClr val="0000FF"/>
                </a:solidFill>
                <a:cs typeface="Arial" charset="0"/>
              </a:rPr>
              <a:t>schematization</a:t>
            </a:r>
            <a:r>
              <a:rPr lang="it-IT" b="1" dirty="0">
                <a:solidFill>
                  <a:srgbClr val="0000FF"/>
                </a:solidFill>
                <a:cs typeface="Arial" charset="0"/>
              </a:rPr>
              <a:t> of the system, for the </a:t>
            </a:r>
            <a:r>
              <a:rPr lang="it-IT" b="1" dirty="0" err="1">
                <a:solidFill>
                  <a:srgbClr val="0000FF"/>
                </a:solidFill>
                <a:cs typeface="Arial" charset="0"/>
              </a:rPr>
              <a:t>implementation</a:t>
            </a:r>
            <a:r>
              <a:rPr lang="it-IT" b="1" dirty="0">
                <a:solidFill>
                  <a:srgbClr val="0000FF"/>
                </a:solidFill>
                <a:cs typeface="Arial" charset="0"/>
              </a:rPr>
              <a:t> of the </a:t>
            </a:r>
            <a:r>
              <a:rPr lang="it-IT" b="1" dirty="0" err="1">
                <a:solidFill>
                  <a:srgbClr val="0000FF"/>
                </a:solidFill>
                <a:cs typeface="Arial" charset="0"/>
              </a:rPr>
              <a:t>simulations</a:t>
            </a:r>
            <a:endParaRPr lang="it-IT" b="1" dirty="0">
              <a:solidFill>
                <a:srgbClr val="0000FF"/>
              </a:solidFill>
              <a:cs typeface="Arial" charset="0"/>
            </a:endParaRP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Implementation</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46410"/>
            <a:ext cx="8301038"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066800" y="183701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b="1">
                <a:solidFill>
                  <a:srgbClr val="0000FF"/>
                </a:solidFill>
                <a:cs typeface="Arial" charset="0"/>
              </a:rPr>
              <a:t>The first step is to define the model schematization, digitizing the rivers to be simulated.</a:t>
            </a:r>
          </a:p>
        </p:txBody>
      </p:sp>
      <p:sp>
        <p:nvSpPr>
          <p:cNvPr id="8" name="Rectangle 6"/>
          <p:cNvSpPr>
            <a:spLocks noChangeArrowheads="1"/>
          </p:cNvSpPr>
          <p:nvPr/>
        </p:nvSpPr>
        <p:spPr bwMode="auto">
          <a:xfrm>
            <a:off x="871538" y="1278210"/>
            <a:ext cx="430212" cy="398463"/>
          </a:xfrm>
          <a:prstGeom prst="rect">
            <a:avLst/>
          </a:prstGeom>
          <a:solidFill>
            <a:srgbClr val="FFFF00">
              <a:alpha val="50195"/>
            </a:srgbClr>
          </a:solidFill>
          <a:ln w="28575">
            <a:solidFill>
              <a:srgbClr val="FF0000"/>
            </a:solidFill>
            <a:miter lim="800000"/>
            <a:headEnd/>
            <a:tailEnd/>
          </a:ln>
        </p:spPr>
        <p:txBody>
          <a:bodyPr wrap="none" anchor="ctr"/>
          <a:lstStyle/>
          <a:p>
            <a:endParaRPr lang="it-IT">
              <a:latin typeface="Calibri" pitchFamily="34" charset="0"/>
            </a:endParaRPr>
          </a:p>
        </p:txBody>
      </p:sp>
      <p:sp>
        <p:nvSpPr>
          <p:cNvPr id="9" name="Text Box 8"/>
          <p:cNvSpPr txBox="1">
            <a:spLocks noChangeArrowheads="1"/>
          </p:cNvSpPr>
          <p:nvPr/>
        </p:nvSpPr>
        <p:spPr bwMode="auto">
          <a:xfrm>
            <a:off x="1219200" y="4275410"/>
            <a:ext cx="6289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rgbClr val="FF0000"/>
                </a:solidFill>
                <a:cs typeface="Arial" charset="0"/>
              </a:rPr>
              <a:t>Each reach is defined by </a:t>
            </a:r>
            <a:r>
              <a:rPr lang="it-IT" b="1" i="1">
                <a:solidFill>
                  <a:srgbClr val="FF0000"/>
                </a:solidFill>
                <a:cs typeface="Arial" charset="0"/>
              </a:rPr>
              <a:t>River</a:t>
            </a:r>
            <a:r>
              <a:rPr lang="it-IT" b="1">
                <a:solidFill>
                  <a:srgbClr val="FF0000"/>
                </a:solidFill>
                <a:cs typeface="Arial" charset="0"/>
              </a:rPr>
              <a:t> and </a:t>
            </a:r>
            <a:r>
              <a:rPr lang="it-IT" b="1" i="1">
                <a:solidFill>
                  <a:srgbClr val="FF0000"/>
                </a:solidFill>
                <a:cs typeface="Arial" charset="0"/>
              </a:rPr>
              <a:t>Reach</a:t>
            </a:r>
          </a:p>
          <a:p>
            <a:pPr eaLnBrk="1" hangingPunct="1"/>
            <a:r>
              <a:rPr lang="it-IT" b="1">
                <a:solidFill>
                  <a:srgbClr val="FF0000"/>
                </a:solidFill>
                <a:cs typeface="Arial" charset="0"/>
              </a:rPr>
              <a:t>The boundaries of the reaches can be:</a:t>
            </a:r>
          </a:p>
          <a:p>
            <a:pPr eaLnBrk="1" hangingPunct="1">
              <a:buFontTx/>
              <a:buChar char="•"/>
            </a:pPr>
            <a:r>
              <a:rPr lang="it-IT" b="1">
                <a:solidFill>
                  <a:srgbClr val="FF0000"/>
                </a:solidFill>
                <a:cs typeface="Arial" charset="0"/>
              </a:rPr>
              <a:t>Beginning or end of the model;</a:t>
            </a:r>
          </a:p>
          <a:p>
            <a:pPr eaLnBrk="1" hangingPunct="1">
              <a:buFontTx/>
              <a:buChar char="•"/>
            </a:pPr>
            <a:r>
              <a:rPr lang="it-IT" b="1">
                <a:solidFill>
                  <a:srgbClr val="FF0000"/>
                </a:solidFill>
                <a:cs typeface="Arial" charset="0"/>
              </a:rPr>
              <a:t>Junction or split.</a:t>
            </a: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par>
                          <p:cTn id="10" fill="hold">
                            <p:stCondLst>
                              <p:cond delay="3160"/>
                            </p:stCondLst>
                            <p:childTnLst>
                              <p:par>
                                <p:cTn id="11" presetID="7" presetClass="entr" presetSubtype="2"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20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 calcmode="lin" valueType="num">
                                      <p:cBhvr additive="base">
                                        <p:cTn id="25" dur="20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26" dur="20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2"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additive="base">
                                        <p:cTn id="31" dur="20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2"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 calcmode="lin" valueType="num">
                                      <p:cBhvr additive="base">
                                        <p:cTn id="37" dur="20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Implementation</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836712"/>
            <a:ext cx="83185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2457450" y="1901925"/>
            <a:ext cx="4206875" cy="6492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b="1">
                <a:solidFill>
                  <a:srgbClr val="FF0000"/>
                </a:solidFill>
                <a:cs typeface="Arial" charset="0"/>
              </a:rPr>
              <a:t>Digitization from upstream towards downstream</a:t>
            </a:r>
          </a:p>
        </p:txBody>
      </p:sp>
      <p:sp>
        <p:nvSpPr>
          <p:cNvPr id="8" name="Text Box 7"/>
          <p:cNvSpPr txBox="1">
            <a:spLocks noChangeArrowheads="1"/>
          </p:cNvSpPr>
          <p:nvPr/>
        </p:nvSpPr>
        <p:spPr bwMode="auto">
          <a:xfrm>
            <a:off x="1314450" y="3654525"/>
            <a:ext cx="656907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b="1">
                <a:solidFill>
                  <a:srgbClr val="FF0000"/>
                </a:solidFill>
                <a:cs typeface="Arial" charset="0"/>
              </a:rPr>
              <a:t>Coordinates have no influence on the results of the model</a:t>
            </a:r>
          </a:p>
        </p:txBody>
      </p:sp>
      <p:sp>
        <p:nvSpPr>
          <p:cNvPr id="9" name="Rectangle 8"/>
          <p:cNvSpPr>
            <a:spLocks noChangeArrowheads="1"/>
          </p:cNvSpPr>
          <p:nvPr/>
        </p:nvSpPr>
        <p:spPr bwMode="auto">
          <a:xfrm>
            <a:off x="7334250" y="6397725"/>
            <a:ext cx="1312863" cy="204787"/>
          </a:xfrm>
          <a:prstGeom prst="rect">
            <a:avLst/>
          </a:prstGeom>
          <a:solidFill>
            <a:srgbClr val="FFFF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0" name="Text Box 9"/>
          <p:cNvSpPr txBox="1">
            <a:spLocks noChangeArrowheads="1"/>
          </p:cNvSpPr>
          <p:nvPr/>
        </p:nvSpPr>
        <p:spPr bwMode="auto">
          <a:xfrm>
            <a:off x="1695450" y="5102325"/>
            <a:ext cx="6705600" cy="6635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b="1" dirty="0">
                <a:solidFill>
                  <a:srgbClr val="FF0000"/>
                </a:solidFill>
                <a:cs typeface="Arial" charset="0"/>
              </a:rPr>
              <a:t>The </a:t>
            </a:r>
            <a:r>
              <a:rPr lang="it-IT" b="1" dirty="0" err="1">
                <a:solidFill>
                  <a:srgbClr val="FF0000"/>
                </a:solidFill>
                <a:cs typeface="Arial" charset="0"/>
              </a:rPr>
              <a:t>shape</a:t>
            </a:r>
            <a:r>
              <a:rPr lang="it-IT" b="1" dirty="0">
                <a:solidFill>
                  <a:srgbClr val="FF0000"/>
                </a:solidFill>
                <a:cs typeface="Arial" charset="0"/>
              </a:rPr>
              <a:t> of the </a:t>
            </a:r>
            <a:r>
              <a:rPr lang="it-IT" b="1" dirty="0" err="1">
                <a:solidFill>
                  <a:srgbClr val="FF0000"/>
                </a:solidFill>
                <a:cs typeface="Arial" charset="0"/>
              </a:rPr>
              <a:t>reaches</a:t>
            </a:r>
            <a:r>
              <a:rPr lang="it-IT" b="1" dirty="0">
                <a:solidFill>
                  <a:srgbClr val="FF0000"/>
                </a:solidFill>
                <a:cs typeface="Arial" charset="0"/>
              </a:rPr>
              <a:t> </a:t>
            </a:r>
            <a:r>
              <a:rPr lang="it-IT" b="1" dirty="0" err="1">
                <a:solidFill>
                  <a:srgbClr val="FF0000"/>
                </a:solidFill>
                <a:cs typeface="Arial" charset="0"/>
              </a:rPr>
              <a:t>has</a:t>
            </a:r>
            <a:r>
              <a:rPr lang="it-IT" b="1" dirty="0">
                <a:solidFill>
                  <a:srgbClr val="FF0000"/>
                </a:solidFill>
                <a:cs typeface="Arial" charset="0"/>
              </a:rPr>
              <a:t> no </a:t>
            </a:r>
            <a:r>
              <a:rPr lang="it-IT" b="1" dirty="0" err="1">
                <a:solidFill>
                  <a:srgbClr val="FF0000"/>
                </a:solidFill>
                <a:cs typeface="Arial" charset="0"/>
              </a:rPr>
              <a:t>importance</a:t>
            </a:r>
            <a:r>
              <a:rPr lang="it-IT" b="1" dirty="0">
                <a:solidFill>
                  <a:srgbClr val="FF0000"/>
                </a:solidFill>
                <a:cs typeface="Arial" charset="0"/>
              </a:rPr>
              <a:t>. </a:t>
            </a:r>
            <a:r>
              <a:rPr lang="it-IT" b="1" u="sng" dirty="0">
                <a:solidFill>
                  <a:srgbClr val="FF0000"/>
                </a:solidFill>
                <a:cs typeface="Arial" charset="0"/>
              </a:rPr>
              <a:t>The model </a:t>
            </a:r>
            <a:r>
              <a:rPr lang="it-IT" b="1" u="sng" dirty="0" err="1">
                <a:solidFill>
                  <a:srgbClr val="FF0000"/>
                </a:solidFill>
                <a:cs typeface="Arial" charset="0"/>
              </a:rPr>
              <a:t>can’t</a:t>
            </a:r>
            <a:r>
              <a:rPr lang="it-IT" b="1" u="sng" dirty="0">
                <a:solidFill>
                  <a:srgbClr val="FF0000"/>
                </a:solidFill>
                <a:cs typeface="Arial" charset="0"/>
              </a:rPr>
              <a:t> </a:t>
            </a:r>
            <a:r>
              <a:rPr lang="it-IT" b="1" u="sng" dirty="0" err="1">
                <a:solidFill>
                  <a:srgbClr val="FF0000"/>
                </a:solidFill>
                <a:cs typeface="Arial" charset="0"/>
              </a:rPr>
              <a:t>see</a:t>
            </a:r>
            <a:r>
              <a:rPr lang="it-IT" b="1" u="sng" dirty="0">
                <a:solidFill>
                  <a:srgbClr val="FF0000"/>
                </a:solidFill>
                <a:cs typeface="Arial" charset="0"/>
              </a:rPr>
              <a:t> </a:t>
            </a:r>
            <a:r>
              <a:rPr lang="it-IT" b="1" u="sng" dirty="0" err="1">
                <a:solidFill>
                  <a:srgbClr val="FF0000"/>
                </a:solidFill>
                <a:cs typeface="Arial" charset="0"/>
              </a:rPr>
              <a:t>curves</a:t>
            </a:r>
            <a:endParaRPr lang="it-IT" b="1" u="sng" dirty="0">
              <a:solidFill>
                <a:srgbClr val="FF0000"/>
              </a:solidFill>
              <a:cs typeface="Arial" charset="0"/>
            </a:endParaRP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13" presetID="7"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000" fill="hold"/>
                                        <p:tgtEl>
                                          <p:spTgt spid="9"/>
                                        </p:tgtEl>
                                        <p:attrNameLst>
                                          <p:attrName>ppt_x</p:attrName>
                                        </p:attrNameLst>
                                      </p:cBhvr>
                                      <p:tavLst>
                                        <p:tav tm="0">
                                          <p:val>
                                            <p:strVal val="0-#ppt_w/2"/>
                                          </p:val>
                                        </p:tav>
                                        <p:tav tm="100000">
                                          <p:val>
                                            <p:strVal val="#ppt_x"/>
                                          </p:val>
                                        </p:tav>
                                      </p:tavLst>
                                    </p:anim>
                                    <p:anim calcmode="lin" valueType="num">
                                      <p:cBhvr additive="base">
                                        <p:cTn id="16" dur="20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out)">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Implementation</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96875" y="1026284"/>
            <a:ext cx="8318500" cy="545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362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Implementation</a:t>
            </a: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836712"/>
            <a:ext cx="8301037"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496888" y="2149575"/>
            <a:ext cx="430212" cy="398462"/>
          </a:xfrm>
          <a:prstGeom prst="rect">
            <a:avLst/>
          </a:prstGeom>
          <a:solidFill>
            <a:srgbClr val="FFFF00">
              <a:alpha val="50195"/>
            </a:srgbClr>
          </a:solidFill>
          <a:ln w="28575">
            <a:solidFill>
              <a:srgbClr val="FF0000"/>
            </a:solidFill>
            <a:miter lim="800000"/>
            <a:headEnd/>
            <a:tailEnd/>
          </a:ln>
        </p:spPr>
        <p:txBody>
          <a:bodyPr wrap="none" anchor="ctr"/>
          <a:lstStyle/>
          <a:p>
            <a:endParaRPr lang="it-IT">
              <a:latin typeface="Calibri" pitchFamily="34" charset="0"/>
            </a:endParaRPr>
          </a:p>
        </p:txBody>
      </p:sp>
      <p:sp>
        <p:nvSpPr>
          <p:cNvPr id="9" name="Text Box 8"/>
          <p:cNvSpPr txBox="1">
            <a:spLocks noChangeArrowheads="1"/>
          </p:cNvSpPr>
          <p:nvPr/>
        </p:nvSpPr>
        <p:spPr bwMode="auto">
          <a:xfrm>
            <a:off x="3538538" y="2055912"/>
            <a:ext cx="346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3600" b="1">
                <a:solidFill>
                  <a:srgbClr val="0000FF"/>
                </a:solidFill>
                <a:cs typeface="Arial" charset="0"/>
              </a:rPr>
              <a:t>Cross sections</a:t>
            </a:r>
          </a:p>
        </p:txBody>
      </p:sp>
      <p:sp>
        <p:nvSpPr>
          <p:cNvPr id="10" name="Text Box 9"/>
          <p:cNvSpPr txBox="1">
            <a:spLocks noChangeArrowheads="1"/>
          </p:cNvSpPr>
          <p:nvPr/>
        </p:nvSpPr>
        <p:spPr bwMode="auto">
          <a:xfrm>
            <a:off x="1023938" y="2894112"/>
            <a:ext cx="7467600" cy="7080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a:solidFill>
                  <a:srgbClr val="FFFF00"/>
                </a:solidFill>
                <a:cs typeface="Arial" charset="0"/>
              </a:rPr>
              <a:t>Cross sections represent the most important part of the model: 3D continuous features are schematized in single elements.</a:t>
            </a:r>
          </a:p>
        </p:txBody>
      </p:sp>
      <p:sp>
        <p:nvSpPr>
          <p:cNvPr id="11" name="Text Box 10"/>
          <p:cNvSpPr txBox="1">
            <a:spLocks noChangeArrowheads="1"/>
          </p:cNvSpPr>
          <p:nvPr/>
        </p:nvSpPr>
        <p:spPr bwMode="auto">
          <a:xfrm>
            <a:off x="1023938" y="4646712"/>
            <a:ext cx="7467600" cy="1006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a:solidFill>
                  <a:srgbClr val="FFFF00"/>
                </a:solidFill>
                <a:cs typeface="Arial" charset="0"/>
              </a:rPr>
              <a:t>In order to build a good model it is necessary to know all the options allowed by the numerical code for the cross section definition.</a:t>
            </a: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Implementation</a:t>
            </a: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836712"/>
            <a:ext cx="8301037"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96888" y="2149575"/>
            <a:ext cx="430212" cy="398462"/>
          </a:xfrm>
          <a:prstGeom prst="rect">
            <a:avLst/>
          </a:prstGeom>
          <a:solidFill>
            <a:srgbClr val="FFFF00">
              <a:alpha val="50195"/>
            </a:srgbClr>
          </a:solidFill>
          <a:ln w="28575">
            <a:solidFill>
              <a:srgbClr val="FF0000"/>
            </a:solidFill>
            <a:miter lim="800000"/>
            <a:headEnd/>
            <a:tailEnd/>
          </a:ln>
        </p:spPr>
        <p:txBody>
          <a:bodyPr wrap="none" anchor="ctr"/>
          <a:lstStyle/>
          <a:p>
            <a:endParaRPr lang="it-IT">
              <a:latin typeface="Calibri" pitchFamily="34" charset="0"/>
            </a:endParaRPr>
          </a:p>
        </p:txBody>
      </p:sp>
      <p:sp>
        <p:nvSpPr>
          <p:cNvPr id="8" name="Text Box 8"/>
          <p:cNvSpPr txBox="1">
            <a:spLocks noChangeArrowheads="1"/>
          </p:cNvSpPr>
          <p:nvPr/>
        </p:nvSpPr>
        <p:spPr bwMode="auto">
          <a:xfrm>
            <a:off x="3538538" y="2055912"/>
            <a:ext cx="346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3600" b="1">
                <a:solidFill>
                  <a:srgbClr val="0000FF"/>
                </a:solidFill>
                <a:cs typeface="Arial" charset="0"/>
              </a:rPr>
              <a:t>Cross sections</a:t>
            </a:r>
          </a:p>
        </p:txBody>
      </p:sp>
      <p:sp>
        <p:nvSpPr>
          <p:cNvPr id="9" name="Text Box 9"/>
          <p:cNvSpPr txBox="1">
            <a:spLocks noChangeArrowheads="1"/>
          </p:cNvSpPr>
          <p:nvPr/>
        </p:nvSpPr>
        <p:spPr bwMode="auto">
          <a:xfrm>
            <a:off x="1023938" y="2894112"/>
            <a:ext cx="7467600" cy="7080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a:solidFill>
                  <a:srgbClr val="FFFF00"/>
                </a:solidFill>
                <a:cs typeface="Arial" charset="0"/>
              </a:rPr>
              <a:t>Cross sections represent the most important part of the model: 3D continuous features are schematized in single elements.</a:t>
            </a:r>
          </a:p>
        </p:txBody>
      </p:sp>
      <p:sp>
        <p:nvSpPr>
          <p:cNvPr id="10" name="Text Box 10"/>
          <p:cNvSpPr txBox="1">
            <a:spLocks noChangeArrowheads="1"/>
          </p:cNvSpPr>
          <p:nvPr/>
        </p:nvSpPr>
        <p:spPr bwMode="auto">
          <a:xfrm>
            <a:off x="1023938" y="4646712"/>
            <a:ext cx="7467600" cy="10064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a:solidFill>
                  <a:srgbClr val="FFFF00"/>
                </a:solidFill>
                <a:latin typeface="Calibri" pitchFamily="34" charset="0"/>
              </a:rPr>
              <a:t>In order to build a good model it is necessary to know all the options allowed by the numerical code for the cross section definition.</a:t>
            </a:r>
          </a:p>
        </p:txBody>
      </p:sp>
      <p:pic>
        <p:nvPicPr>
          <p:cNvPr id="1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929037"/>
            <a:ext cx="91313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 calcmode="lin" valueType="num">
                                      <p:cBhvr>
                                        <p:cTn id="9" dur="2000" fill="hold"/>
                                        <p:tgtEl>
                                          <p:spTgt spid="11"/>
                                        </p:tgtEl>
                                        <p:attrNameLst>
                                          <p:attrName>ppt_x</p:attrName>
                                        </p:attrNameLst>
                                      </p:cBhvr>
                                      <p:tavLst>
                                        <p:tav tm="0">
                                          <p:val>
                                            <p:fltVal val="0.5"/>
                                          </p:val>
                                        </p:tav>
                                        <p:tav tm="100000">
                                          <p:val>
                                            <p:strVal val="#ppt_x"/>
                                          </p:val>
                                        </p:tav>
                                      </p:tavLst>
                                    </p:anim>
                                    <p:anim calcmode="lin" valueType="num">
                                      <p:cBhvr>
                                        <p:cTn id="10" dur="20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3545"/>
            <a:ext cx="91313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2590800" y="908720"/>
            <a:ext cx="2057400" cy="10064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dirty="0" err="1">
                <a:solidFill>
                  <a:srgbClr val="FF0000"/>
                </a:solidFill>
                <a:cs typeface="Arial" charset="0"/>
              </a:rPr>
              <a:t>Each</a:t>
            </a:r>
            <a:r>
              <a:rPr lang="it-IT" sz="2000" b="1" dirty="0">
                <a:solidFill>
                  <a:srgbClr val="FF0000"/>
                </a:solidFill>
                <a:cs typeface="Arial" charset="0"/>
              </a:rPr>
              <a:t> cross </a:t>
            </a:r>
            <a:r>
              <a:rPr lang="it-IT" sz="2000" b="1" dirty="0" err="1">
                <a:solidFill>
                  <a:srgbClr val="FF0000"/>
                </a:solidFill>
                <a:cs typeface="Arial" charset="0"/>
              </a:rPr>
              <a:t>section</a:t>
            </a:r>
            <a:r>
              <a:rPr lang="it-IT" sz="2000" b="1" dirty="0">
                <a:solidFill>
                  <a:srgbClr val="FF0000"/>
                </a:solidFill>
                <a:cs typeface="Arial" charset="0"/>
              </a:rPr>
              <a:t> </a:t>
            </a:r>
            <a:r>
              <a:rPr lang="it-IT" sz="2000" b="1" dirty="0" err="1">
                <a:solidFill>
                  <a:srgbClr val="FF0000"/>
                </a:solidFill>
                <a:cs typeface="Arial" charset="0"/>
              </a:rPr>
              <a:t>is</a:t>
            </a:r>
            <a:r>
              <a:rPr lang="it-IT" sz="2000" b="1" dirty="0">
                <a:solidFill>
                  <a:srgbClr val="FF0000"/>
                </a:solidFill>
                <a:cs typeface="Arial" charset="0"/>
              </a:rPr>
              <a:t> </a:t>
            </a:r>
            <a:r>
              <a:rPr lang="it-IT" sz="2000" b="1" dirty="0" err="1">
                <a:solidFill>
                  <a:srgbClr val="FF0000"/>
                </a:solidFill>
                <a:cs typeface="Arial" charset="0"/>
              </a:rPr>
              <a:t>identified</a:t>
            </a:r>
            <a:r>
              <a:rPr lang="it-IT" sz="2000" b="1" dirty="0">
                <a:solidFill>
                  <a:srgbClr val="FF0000"/>
                </a:solidFill>
                <a:cs typeface="Arial" charset="0"/>
              </a:rPr>
              <a:t> by</a:t>
            </a:r>
          </a:p>
        </p:txBody>
      </p:sp>
      <p:sp>
        <p:nvSpPr>
          <p:cNvPr id="9" name="Text Box 8"/>
          <p:cNvSpPr txBox="1">
            <a:spLocks noChangeArrowheads="1"/>
          </p:cNvSpPr>
          <p:nvPr/>
        </p:nvSpPr>
        <p:spPr bwMode="auto">
          <a:xfrm>
            <a:off x="4645024" y="908720"/>
            <a:ext cx="1751013"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dirty="0">
                <a:solidFill>
                  <a:srgbClr val="FFFF00"/>
                </a:solidFill>
                <a:cs typeface="Arial" charset="0"/>
              </a:rPr>
              <a:t>River</a:t>
            </a:r>
          </a:p>
        </p:txBody>
      </p:sp>
      <p:sp>
        <p:nvSpPr>
          <p:cNvPr id="10" name="Text Box 10"/>
          <p:cNvSpPr txBox="1">
            <a:spLocks noChangeArrowheads="1"/>
          </p:cNvSpPr>
          <p:nvPr/>
        </p:nvSpPr>
        <p:spPr bwMode="auto">
          <a:xfrm>
            <a:off x="4645024" y="1551658"/>
            <a:ext cx="1752601" cy="4000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dirty="0">
                <a:solidFill>
                  <a:srgbClr val="FFFF00"/>
                </a:solidFill>
                <a:cs typeface="Arial" charset="0"/>
              </a:rPr>
              <a:t>River Station</a:t>
            </a:r>
          </a:p>
        </p:txBody>
      </p:sp>
      <p:sp>
        <p:nvSpPr>
          <p:cNvPr id="11" name="Text Box 9"/>
          <p:cNvSpPr txBox="1">
            <a:spLocks noChangeArrowheads="1"/>
          </p:cNvSpPr>
          <p:nvPr/>
        </p:nvSpPr>
        <p:spPr bwMode="auto">
          <a:xfrm>
            <a:off x="4646612" y="1226220"/>
            <a:ext cx="1751013"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dirty="0">
                <a:solidFill>
                  <a:srgbClr val="FFFF00"/>
                </a:solidFill>
                <a:cs typeface="Arial" charset="0"/>
              </a:rPr>
              <a:t>Reach</a:t>
            </a:r>
          </a:p>
        </p:txBody>
      </p:sp>
      <p:sp>
        <p:nvSpPr>
          <p:cNvPr id="12" name="Rectangle 11"/>
          <p:cNvSpPr>
            <a:spLocks noChangeArrowheads="1"/>
          </p:cNvSpPr>
          <p:nvPr/>
        </p:nvSpPr>
        <p:spPr bwMode="auto">
          <a:xfrm>
            <a:off x="473075" y="3131220"/>
            <a:ext cx="1119188" cy="193675"/>
          </a:xfrm>
          <a:prstGeom prst="rect">
            <a:avLst/>
          </a:prstGeom>
          <a:solidFill>
            <a:srgbClr val="FFFF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3" name="Rectangle 12"/>
          <p:cNvSpPr>
            <a:spLocks noChangeArrowheads="1"/>
          </p:cNvSpPr>
          <p:nvPr/>
        </p:nvSpPr>
        <p:spPr bwMode="auto">
          <a:xfrm>
            <a:off x="477838" y="3358233"/>
            <a:ext cx="1098550" cy="193675"/>
          </a:xfrm>
          <a:prstGeom prst="rect">
            <a:avLst/>
          </a:prstGeom>
          <a:solidFill>
            <a:srgbClr val="FFFF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4" name="Rectangle 13"/>
          <p:cNvSpPr>
            <a:spLocks noChangeArrowheads="1"/>
          </p:cNvSpPr>
          <p:nvPr/>
        </p:nvSpPr>
        <p:spPr bwMode="auto">
          <a:xfrm>
            <a:off x="2293938" y="3359820"/>
            <a:ext cx="1031875" cy="204788"/>
          </a:xfrm>
          <a:prstGeom prst="rect">
            <a:avLst/>
          </a:prstGeom>
          <a:solidFill>
            <a:srgbClr val="FFFF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5" name="CasellaDiTesto 14"/>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Cross Section</a:t>
            </a: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000"/>
                                        <p:tgtEl>
                                          <p:spTgt spid="9"/>
                                        </p:tgtEl>
                                      </p:cBhvr>
                                    </p:animEffect>
                                  </p:childTnLst>
                                </p:cTn>
                              </p:par>
                              <p:par>
                                <p:cTn id="13" presetID="7"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ppt_x"/>
                                          </p:val>
                                        </p:tav>
                                        <p:tav tm="100000">
                                          <p:val>
                                            <p:strVal val="#ppt_x"/>
                                          </p:val>
                                        </p:tav>
                                      </p:tavLst>
                                    </p:anim>
                                    <p:anim calcmode="lin" valueType="num">
                                      <p:cBhvr additive="base">
                                        <p:cTn id="16"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2000"/>
                                        <p:tgtEl>
                                          <p:spTgt spid="11"/>
                                        </p:tgtEl>
                                      </p:cBhvr>
                                    </p:animEffect>
                                  </p:childTnLst>
                                </p:cTn>
                              </p:par>
                              <p:par>
                                <p:cTn id="22" presetID="7" presetClass="entr" presetSubtype="2"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2000" fill="hold"/>
                                        <p:tgtEl>
                                          <p:spTgt spid="13"/>
                                        </p:tgtEl>
                                        <p:attrNameLst>
                                          <p:attrName>ppt_x</p:attrName>
                                        </p:attrNameLst>
                                      </p:cBhvr>
                                      <p:tavLst>
                                        <p:tav tm="0">
                                          <p:val>
                                            <p:strVal val="1+#ppt_w/2"/>
                                          </p:val>
                                        </p:tav>
                                        <p:tav tm="100000">
                                          <p:val>
                                            <p:strVal val="#ppt_x"/>
                                          </p:val>
                                        </p:tav>
                                      </p:tavLst>
                                    </p:anim>
                                    <p:anim calcmode="lin" valueType="num">
                                      <p:cBhvr additive="base">
                                        <p:cTn id="25"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2000"/>
                                        <p:tgtEl>
                                          <p:spTgt spid="10"/>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000" fill="hold"/>
                                        <p:tgtEl>
                                          <p:spTgt spid="14"/>
                                        </p:tgtEl>
                                        <p:attrNameLst>
                                          <p:attrName>ppt_x</p:attrName>
                                        </p:attrNameLst>
                                      </p:cBhvr>
                                      <p:tavLst>
                                        <p:tav tm="0">
                                          <p:val>
                                            <p:strVal val="#ppt_x"/>
                                          </p:val>
                                        </p:tav>
                                        <p:tav tm="100000">
                                          <p:val>
                                            <p:strVal val="#ppt_x"/>
                                          </p:val>
                                        </p:tav>
                                      </p:tavLst>
                                    </p:anim>
                                    <p:anim calcmode="lin" valueType="num">
                                      <p:cBhvr additive="base">
                                        <p:cTn id="34"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Cross Section</a:t>
            </a:r>
          </a:p>
        </p:txBody>
      </p:sp>
      <p:pic>
        <p:nvPicPr>
          <p:cNvPr id="1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3545"/>
            <a:ext cx="91313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648200" y="908720"/>
            <a:ext cx="17526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a:solidFill>
                  <a:srgbClr val="FFFF00"/>
                </a:solidFill>
                <a:cs typeface="Arial" charset="0"/>
              </a:rPr>
              <a:t>River</a:t>
            </a:r>
          </a:p>
        </p:txBody>
      </p:sp>
      <p:sp>
        <p:nvSpPr>
          <p:cNvPr id="17" name="Text Box 10"/>
          <p:cNvSpPr txBox="1">
            <a:spLocks noChangeArrowheads="1"/>
          </p:cNvSpPr>
          <p:nvPr/>
        </p:nvSpPr>
        <p:spPr bwMode="auto">
          <a:xfrm>
            <a:off x="4648200" y="1551658"/>
            <a:ext cx="1749425"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dirty="0">
                <a:solidFill>
                  <a:srgbClr val="FFFF00"/>
                </a:solidFill>
                <a:cs typeface="Arial" charset="0"/>
              </a:rPr>
              <a:t>River Station</a:t>
            </a:r>
          </a:p>
        </p:txBody>
      </p:sp>
      <p:sp>
        <p:nvSpPr>
          <p:cNvPr id="19" name="Text Box 9"/>
          <p:cNvSpPr txBox="1">
            <a:spLocks noChangeArrowheads="1"/>
          </p:cNvSpPr>
          <p:nvPr/>
        </p:nvSpPr>
        <p:spPr bwMode="auto">
          <a:xfrm>
            <a:off x="4646613" y="1226220"/>
            <a:ext cx="1752600"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a:solidFill>
                  <a:srgbClr val="FFFF00"/>
                </a:solidFill>
                <a:cs typeface="Arial" charset="0"/>
              </a:rPr>
              <a:t>Reach</a:t>
            </a:r>
          </a:p>
        </p:txBody>
      </p:sp>
      <p:sp>
        <p:nvSpPr>
          <p:cNvPr id="20" name="Rectangle 11"/>
          <p:cNvSpPr>
            <a:spLocks noChangeArrowheads="1"/>
          </p:cNvSpPr>
          <p:nvPr/>
        </p:nvSpPr>
        <p:spPr bwMode="auto">
          <a:xfrm>
            <a:off x="473075" y="3131220"/>
            <a:ext cx="1119188" cy="193675"/>
          </a:xfrm>
          <a:prstGeom prst="rect">
            <a:avLst/>
          </a:prstGeom>
          <a:solidFill>
            <a:srgbClr val="FFFF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21" name="Rectangle 12"/>
          <p:cNvSpPr>
            <a:spLocks noChangeArrowheads="1"/>
          </p:cNvSpPr>
          <p:nvPr/>
        </p:nvSpPr>
        <p:spPr bwMode="auto">
          <a:xfrm>
            <a:off x="477838" y="3358233"/>
            <a:ext cx="1098550" cy="193675"/>
          </a:xfrm>
          <a:prstGeom prst="rect">
            <a:avLst/>
          </a:prstGeom>
          <a:solidFill>
            <a:srgbClr val="FFFF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22" name="Rectangle 13"/>
          <p:cNvSpPr>
            <a:spLocks noChangeArrowheads="1"/>
          </p:cNvSpPr>
          <p:nvPr/>
        </p:nvSpPr>
        <p:spPr bwMode="auto">
          <a:xfrm>
            <a:off x="2293938" y="3359820"/>
            <a:ext cx="1031875" cy="204788"/>
          </a:xfrm>
          <a:prstGeom prst="rect">
            <a:avLst/>
          </a:prstGeom>
          <a:solidFill>
            <a:srgbClr val="FFFF00">
              <a:alpha val="50195"/>
            </a:srgbClr>
          </a:solidFill>
          <a:ln w="9525">
            <a:solidFill>
              <a:schemeClr val="tx1"/>
            </a:solidFill>
            <a:miter lim="800000"/>
            <a:headEnd/>
            <a:tailEnd/>
          </a:ln>
        </p:spPr>
        <p:txBody>
          <a:bodyPr wrap="none" anchor="ctr"/>
          <a:lstStyle/>
          <a:p>
            <a:endParaRPr lang="it-IT">
              <a:latin typeface="Calibri" pitchFamily="34" charset="0"/>
            </a:endParaRPr>
          </a:p>
        </p:txBody>
      </p:sp>
      <p:sp>
        <p:nvSpPr>
          <p:cNvPr id="23" name="Text Box 15"/>
          <p:cNvSpPr txBox="1">
            <a:spLocks noChangeArrowheads="1"/>
          </p:cNvSpPr>
          <p:nvPr/>
        </p:nvSpPr>
        <p:spPr bwMode="auto">
          <a:xfrm>
            <a:off x="4419600" y="3401095"/>
            <a:ext cx="4419600" cy="70167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i="1">
                <a:cs typeface="Arial" charset="0"/>
              </a:rPr>
              <a:t>River Stations</a:t>
            </a:r>
            <a:r>
              <a:rPr lang="it-IT" sz="2000" b="1">
                <a:cs typeface="Arial" charset="0"/>
              </a:rPr>
              <a:t> increase from downstream to upstream</a:t>
            </a:r>
          </a:p>
        </p:txBody>
      </p:sp>
      <p:sp>
        <p:nvSpPr>
          <p:cNvPr id="24" name="Text Box 16"/>
          <p:cNvSpPr txBox="1">
            <a:spLocks noChangeArrowheads="1"/>
          </p:cNvSpPr>
          <p:nvPr/>
        </p:nvSpPr>
        <p:spPr bwMode="auto">
          <a:xfrm>
            <a:off x="4419600" y="4086895"/>
            <a:ext cx="4419600" cy="70167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i="1">
                <a:solidFill>
                  <a:srgbClr val="FFFF00"/>
                </a:solidFill>
                <a:cs typeface="Arial" charset="0"/>
              </a:rPr>
              <a:t>River Stations</a:t>
            </a:r>
            <a:r>
              <a:rPr lang="it-IT" sz="2000" b="1">
                <a:solidFill>
                  <a:srgbClr val="FFFF00"/>
                </a:solidFill>
                <a:cs typeface="Arial" charset="0"/>
              </a:rPr>
              <a:t> don’t identify the distances between sections</a:t>
            </a:r>
          </a:p>
        </p:txBody>
      </p:sp>
      <p:sp>
        <p:nvSpPr>
          <p:cNvPr id="25" name="Text Box 17"/>
          <p:cNvSpPr txBox="1">
            <a:spLocks noChangeArrowheads="1"/>
          </p:cNvSpPr>
          <p:nvPr/>
        </p:nvSpPr>
        <p:spPr bwMode="auto">
          <a:xfrm>
            <a:off x="4419600" y="4772695"/>
            <a:ext cx="4419600" cy="132397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dirty="0">
                <a:solidFill>
                  <a:srgbClr val="0000FF"/>
                </a:solidFill>
                <a:cs typeface="Arial" charset="0"/>
              </a:rPr>
              <a:t>TIP: model </a:t>
            </a:r>
            <a:r>
              <a:rPr lang="it-IT" sz="2000" b="1" dirty="0" err="1">
                <a:solidFill>
                  <a:srgbClr val="0000FF"/>
                </a:solidFill>
                <a:cs typeface="Arial" charset="0"/>
              </a:rPr>
              <a:t>implementation</a:t>
            </a:r>
            <a:r>
              <a:rPr lang="it-IT" sz="2000" b="1" dirty="0">
                <a:solidFill>
                  <a:srgbClr val="0000FF"/>
                </a:solidFill>
                <a:cs typeface="Arial" charset="0"/>
              </a:rPr>
              <a:t> </a:t>
            </a:r>
            <a:r>
              <a:rPr lang="it-IT" sz="2000" b="1" dirty="0" err="1">
                <a:solidFill>
                  <a:srgbClr val="0000FF"/>
                </a:solidFill>
                <a:cs typeface="Arial" charset="0"/>
              </a:rPr>
              <a:t>is</a:t>
            </a:r>
            <a:r>
              <a:rPr lang="it-IT" sz="2000" b="1" dirty="0">
                <a:solidFill>
                  <a:srgbClr val="0000FF"/>
                </a:solidFill>
                <a:cs typeface="Arial" charset="0"/>
              </a:rPr>
              <a:t> </a:t>
            </a:r>
            <a:r>
              <a:rPr lang="it-IT" sz="2000" b="1" dirty="0" err="1">
                <a:solidFill>
                  <a:srgbClr val="0000FF"/>
                </a:solidFill>
                <a:cs typeface="Arial" charset="0"/>
              </a:rPr>
              <a:t>easier</a:t>
            </a:r>
            <a:r>
              <a:rPr lang="it-IT" sz="2000" b="1" dirty="0">
                <a:solidFill>
                  <a:srgbClr val="0000FF"/>
                </a:solidFill>
                <a:cs typeface="Arial" charset="0"/>
              </a:rPr>
              <a:t> </a:t>
            </a:r>
            <a:r>
              <a:rPr lang="it-IT" sz="2000" b="1" dirty="0" err="1">
                <a:solidFill>
                  <a:srgbClr val="0000FF"/>
                </a:solidFill>
                <a:cs typeface="Arial" charset="0"/>
              </a:rPr>
              <a:t>if</a:t>
            </a:r>
            <a:r>
              <a:rPr lang="it-IT" sz="2000" b="1" dirty="0">
                <a:solidFill>
                  <a:srgbClr val="0000FF"/>
                </a:solidFill>
                <a:cs typeface="Arial" charset="0"/>
              </a:rPr>
              <a:t> </a:t>
            </a:r>
            <a:r>
              <a:rPr lang="it-IT" sz="2000" b="1" i="1" dirty="0">
                <a:solidFill>
                  <a:srgbClr val="0000FF"/>
                </a:solidFill>
                <a:cs typeface="Arial" charset="0"/>
              </a:rPr>
              <a:t>River Stations</a:t>
            </a:r>
            <a:r>
              <a:rPr lang="it-IT" sz="2000" b="1" dirty="0">
                <a:solidFill>
                  <a:srgbClr val="0000FF"/>
                </a:solidFill>
                <a:cs typeface="Arial" charset="0"/>
              </a:rPr>
              <a:t> </a:t>
            </a:r>
            <a:r>
              <a:rPr lang="it-IT" sz="2000" b="1" dirty="0" err="1">
                <a:solidFill>
                  <a:srgbClr val="0000FF"/>
                </a:solidFill>
                <a:cs typeface="Arial" charset="0"/>
              </a:rPr>
              <a:t>define</a:t>
            </a:r>
            <a:r>
              <a:rPr lang="it-IT" sz="2000" b="1" dirty="0">
                <a:solidFill>
                  <a:srgbClr val="0000FF"/>
                </a:solidFill>
                <a:cs typeface="Arial" charset="0"/>
              </a:rPr>
              <a:t> the </a:t>
            </a:r>
            <a:r>
              <a:rPr lang="it-IT" sz="2000" b="1" dirty="0" err="1">
                <a:solidFill>
                  <a:srgbClr val="0000FF"/>
                </a:solidFill>
                <a:cs typeface="Arial" charset="0"/>
              </a:rPr>
              <a:t>distances</a:t>
            </a:r>
            <a:r>
              <a:rPr lang="it-IT" sz="2000" b="1" dirty="0">
                <a:solidFill>
                  <a:srgbClr val="0000FF"/>
                </a:solidFill>
                <a:cs typeface="Arial" charset="0"/>
              </a:rPr>
              <a:t> </a:t>
            </a:r>
            <a:r>
              <a:rPr lang="it-IT" sz="2000" b="1" dirty="0" err="1">
                <a:solidFill>
                  <a:srgbClr val="0000FF"/>
                </a:solidFill>
                <a:cs typeface="Arial" charset="0"/>
              </a:rPr>
              <a:t>between</a:t>
            </a:r>
            <a:r>
              <a:rPr lang="it-IT" sz="2000" b="1" dirty="0">
                <a:solidFill>
                  <a:srgbClr val="0000FF"/>
                </a:solidFill>
                <a:cs typeface="Arial" charset="0"/>
              </a:rPr>
              <a:t> cross </a:t>
            </a:r>
            <a:r>
              <a:rPr lang="it-IT" sz="2000" b="1" dirty="0" err="1">
                <a:solidFill>
                  <a:srgbClr val="0000FF"/>
                </a:solidFill>
                <a:cs typeface="Arial" charset="0"/>
              </a:rPr>
              <a:t>sections</a:t>
            </a:r>
            <a:r>
              <a:rPr lang="it-IT" sz="2000" b="1" dirty="0">
                <a:solidFill>
                  <a:srgbClr val="0000FF"/>
                </a:solidFill>
                <a:cs typeface="Arial" charset="0"/>
              </a:rPr>
              <a:t>, </a:t>
            </a:r>
            <a:r>
              <a:rPr lang="it-IT" sz="2000" b="1" dirty="0" err="1">
                <a:solidFill>
                  <a:srgbClr val="0000FF"/>
                </a:solidFill>
                <a:cs typeface="Arial" charset="0"/>
              </a:rPr>
              <a:t>along</a:t>
            </a:r>
            <a:r>
              <a:rPr lang="it-IT" sz="2000" b="1" dirty="0">
                <a:solidFill>
                  <a:srgbClr val="0000FF"/>
                </a:solidFill>
                <a:cs typeface="Arial" charset="0"/>
              </a:rPr>
              <a:t> the </a:t>
            </a:r>
            <a:r>
              <a:rPr lang="it-IT" sz="2000" b="1" i="1" dirty="0" err="1">
                <a:solidFill>
                  <a:srgbClr val="0000FF"/>
                </a:solidFill>
                <a:cs typeface="Arial" charset="0"/>
              </a:rPr>
              <a:t>Main</a:t>
            </a:r>
            <a:r>
              <a:rPr lang="it-IT" sz="2000" b="1" i="1" dirty="0">
                <a:solidFill>
                  <a:srgbClr val="0000FF"/>
                </a:solidFill>
                <a:cs typeface="Arial" charset="0"/>
              </a:rPr>
              <a:t> Channel</a:t>
            </a:r>
          </a:p>
        </p:txBody>
      </p:sp>
      <p:sp>
        <p:nvSpPr>
          <p:cNvPr id="3" name="Text Box 6">
            <a:extLst>
              <a:ext uri="{FF2B5EF4-FFF2-40B4-BE49-F238E27FC236}">
                <a16:creationId xmlns:a16="http://schemas.microsoft.com/office/drawing/2014/main" id="{6E845A9B-59D8-0B29-7C98-17B6455430DD}"/>
              </a:ext>
            </a:extLst>
          </p:cNvPr>
          <p:cNvSpPr txBox="1">
            <a:spLocks noChangeArrowheads="1"/>
          </p:cNvSpPr>
          <p:nvPr/>
        </p:nvSpPr>
        <p:spPr bwMode="auto">
          <a:xfrm>
            <a:off x="2590800" y="908720"/>
            <a:ext cx="2057400" cy="10064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dirty="0" err="1">
                <a:solidFill>
                  <a:srgbClr val="FF0000"/>
                </a:solidFill>
                <a:cs typeface="Arial" charset="0"/>
              </a:rPr>
              <a:t>Each</a:t>
            </a:r>
            <a:r>
              <a:rPr lang="it-IT" sz="2000" b="1" dirty="0">
                <a:solidFill>
                  <a:srgbClr val="FF0000"/>
                </a:solidFill>
                <a:cs typeface="Arial" charset="0"/>
              </a:rPr>
              <a:t> cross </a:t>
            </a:r>
            <a:r>
              <a:rPr lang="it-IT" sz="2000" b="1" dirty="0" err="1">
                <a:solidFill>
                  <a:srgbClr val="FF0000"/>
                </a:solidFill>
                <a:cs typeface="Arial" charset="0"/>
              </a:rPr>
              <a:t>section</a:t>
            </a:r>
            <a:r>
              <a:rPr lang="it-IT" sz="2000" b="1" dirty="0">
                <a:solidFill>
                  <a:srgbClr val="FF0000"/>
                </a:solidFill>
                <a:cs typeface="Arial" charset="0"/>
              </a:rPr>
              <a:t> </a:t>
            </a:r>
            <a:r>
              <a:rPr lang="it-IT" sz="2000" b="1" dirty="0" err="1">
                <a:solidFill>
                  <a:srgbClr val="FF0000"/>
                </a:solidFill>
                <a:cs typeface="Arial" charset="0"/>
              </a:rPr>
              <a:t>is</a:t>
            </a:r>
            <a:r>
              <a:rPr lang="it-IT" sz="2000" b="1" dirty="0">
                <a:solidFill>
                  <a:srgbClr val="FF0000"/>
                </a:solidFill>
                <a:cs typeface="Arial" charset="0"/>
              </a:rPr>
              <a:t> </a:t>
            </a:r>
            <a:r>
              <a:rPr lang="it-IT" sz="2000" b="1" dirty="0" err="1">
                <a:solidFill>
                  <a:srgbClr val="FF0000"/>
                </a:solidFill>
                <a:cs typeface="Arial" charset="0"/>
              </a:rPr>
              <a:t>identified</a:t>
            </a:r>
            <a:r>
              <a:rPr lang="it-IT" sz="2000" b="1" dirty="0">
                <a:solidFill>
                  <a:srgbClr val="FF0000"/>
                </a:solidFill>
                <a:cs typeface="Arial" charset="0"/>
              </a:rPr>
              <a:t> by</a:t>
            </a: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Righ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downLeft)">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strips(downRight)">
                                      <p:cBhvr>
                                        <p:cTn id="17" dur="2000"/>
                                        <p:tgtEl>
                                          <p:spTgt spid="25"/>
                                        </p:tgtEl>
                                      </p:cBhvr>
                                    </p:animEffect>
                                  </p:childTnLst>
                                </p:cTn>
                              </p:par>
                            </p:childTnLst>
                          </p:cTn>
                        </p:par>
                        <p:par>
                          <p:cTn id="18" fill="hold">
                            <p:stCondLst>
                              <p:cond delay="2000"/>
                            </p:stCondLst>
                            <p:childTnLst>
                              <p:par>
                                <p:cTn id="19" presetID="4" presetClass="entr" presetSubtype="32"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ox(ou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Cross Section</a:t>
            </a: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6395"/>
            <a:ext cx="91313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3505200" y="908720"/>
            <a:ext cx="2419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cs typeface="Arial" charset="0"/>
              </a:rPr>
              <a:t>x,y coordinates</a:t>
            </a:r>
          </a:p>
        </p:txBody>
      </p:sp>
      <p:sp>
        <p:nvSpPr>
          <p:cNvPr id="16" name="Line 6"/>
          <p:cNvSpPr>
            <a:spLocks noChangeShapeType="1"/>
          </p:cNvSpPr>
          <p:nvPr/>
        </p:nvSpPr>
        <p:spPr bwMode="auto">
          <a:xfrm flipH="1">
            <a:off x="1066800" y="1362745"/>
            <a:ext cx="2438400" cy="2743200"/>
          </a:xfrm>
          <a:prstGeom prst="line">
            <a:avLst/>
          </a:prstGeom>
          <a:noFill/>
          <a:ln w="127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 name="Rectangle 7"/>
          <p:cNvSpPr>
            <a:spLocks noChangeArrowheads="1"/>
          </p:cNvSpPr>
          <p:nvPr/>
        </p:nvSpPr>
        <p:spPr bwMode="auto">
          <a:xfrm>
            <a:off x="304800" y="4291683"/>
            <a:ext cx="1470025" cy="1577975"/>
          </a:xfrm>
          <a:prstGeom prst="rect">
            <a:avLst/>
          </a:prstGeom>
          <a:solidFill>
            <a:schemeClr val="accent1">
              <a:alpha val="49019"/>
            </a:schemeClr>
          </a:solidFill>
          <a:ln w="9525">
            <a:solidFill>
              <a:schemeClr val="tx1"/>
            </a:solidFill>
            <a:miter lim="800000"/>
            <a:headEnd/>
            <a:tailEnd/>
          </a:ln>
        </p:spPr>
        <p:txBody>
          <a:bodyPr wrap="none" anchor="ctr"/>
          <a:lstStyle/>
          <a:p>
            <a:endParaRPr lang="it-IT">
              <a:latin typeface="Calibri" pitchFamily="34" charset="0"/>
            </a:endParaRPr>
          </a:p>
        </p:txBody>
      </p:sp>
      <p:sp>
        <p:nvSpPr>
          <p:cNvPr id="18" name="Line 8"/>
          <p:cNvSpPr>
            <a:spLocks noChangeShapeType="1"/>
          </p:cNvSpPr>
          <p:nvPr/>
        </p:nvSpPr>
        <p:spPr bwMode="auto">
          <a:xfrm>
            <a:off x="3505200" y="1362745"/>
            <a:ext cx="1238250" cy="31623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 name="Line 9"/>
          <p:cNvSpPr>
            <a:spLocks noChangeShapeType="1"/>
          </p:cNvSpPr>
          <p:nvPr/>
        </p:nvSpPr>
        <p:spPr bwMode="auto">
          <a:xfrm>
            <a:off x="3529013" y="1351633"/>
            <a:ext cx="3937000" cy="42068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1000"/>
                                        <p:tgtEl>
                                          <p:spTgt spid="16"/>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1000"/>
                                        <p:tgtEl>
                                          <p:spTgt spid="17"/>
                                        </p:tgtEl>
                                      </p:cBhvr>
                                    </p:animEffect>
                                  </p:childTnLst>
                                </p:cTn>
                              </p:par>
                            </p:childTnLst>
                          </p:cTn>
                        </p:par>
                        <p:par>
                          <p:cTn id="16" fill="hold">
                            <p:stCondLst>
                              <p:cond delay="2500"/>
                            </p:stCondLst>
                            <p:childTnLst>
                              <p:par>
                                <p:cTn id="17" presetID="18" presetClass="entr" presetSubtype="12"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trips(downLeft)">
                                      <p:cBhvr>
                                        <p:cTn id="19" dur="2000"/>
                                        <p:tgtEl>
                                          <p:spTgt spid="18"/>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downLeft)">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Cross Section</a:t>
            </a: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3194"/>
            <a:ext cx="91313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3124200" y="1124744"/>
            <a:ext cx="365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b="1">
                <a:cs typeface="Arial" charset="0"/>
              </a:rPr>
              <a:t>Main Channel Definition</a:t>
            </a:r>
          </a:p>
        </p:txBody>
      </p:sp>
      <p:sp>
        <p:nvSpPr>
          <p:cNvPr id="12" name="Rectangle 6"/>
          <p:cNvSpPr>
            <a:spLocks noChangeArrowheads="1"/>
          </p:cNvSpPr>
          <p:nvPr/>
        </p:nvSpPr>
        <p:spPr bwMode="auto">
          <a:xfrm>
            <a:off x="2014538" y="4945857"/>
            <a:ext cx="1890712" cy="474662"/>
          </a:xfrm>
          <a:prstGeom prst="rect">
            <a:avLst/>
          </a:prstGeom>
          <a:solidFill>
            <a:srgbClr val="FF0000">
              <a:alpha val="52156"/>
            </a:srgbClr>
          </a:solidFill>
          <a:ln w="9525">
            <a:solidFill>
              <a:schemeClr val="tx1"/>
            </a:solidFill>
            <a:miter lim="800000"/>
            <a:headEnd/>
            <a:tailEnd/>
          </a:ln>
        </p:spPr>
        <p:txBody>
          <a:bodyPr wrap="none" anchor="ctr"/>
          <a:lstStyle/>
          <a:p>
            <a:endParaRPr lang="it-IT">
              <a:cs typeface="Arial" charset="0"/>
            </a:endParaRPr>
          </a:p>
        </p:txBody>
      </p:sp>
      <p:sp>
        <p:nvSpPr>
          <p:cNvPr id="13" name="Freeform 7"/>
          <p:cNvSpPr>
            <a:spLocks/>
          </p:cNvSpPr>
          <p:nvPr/>
        </p:nvSpPr>
        <p:spPr bwMode="auto">
          <a:xfrm>
            <a:off x="498475" y="1429544"/>
            <a:ext cx="2549525" cy="3722688"/>
          </a:xfrm>
          <a:custGeom>
            <a:avLst/>
            <a:gdLst>
              <a:gd name="T0" fmla="*/ 2147483647 w 1299"/>
              <a:gd name="T1" fmla="*/ 0 h 2630"/>
              <a:gd name="T2" fmla="*/ 2147483647 w 1299"/>
              <a:gd name="T3" fmla="*/ 2147483647 h 2630"/>
              <a:gd name="T4" fmla="*/ 2147483647 w 1299"/>
              <a:gd name="T5" fmla="*/ 2147483647 h 2630"/>
              <a:gd name="T6" fmla="*/ 2147483647 w 1299"/>
              <a:gd name="T7" fmla="*/ 2147483647 h 2630"/>
              <a:gd name="T8" fmla="*/ 2147483647 w 1299"/>
              <a:gd name="T9" fmla="*/ 2147483647 h 2630"/>
              <a:gd name="T10" fmla="*/ 2147483647 w 1299"/>
              <a:gd name="T11" fmla="*/ 2147483647 h 2630"/>
              <a:gd name="T12" fmla="*/ 2147483647 w 1299"/>
              <a:gd name="T13" fmla="*/ 2147483647 h 2630"/>
              <a:gd name="T14" fmla="*/ 2147483647 w 1299"/>
              <a:gd name="T15" fmla="*/ 2147483647 h 2630"/>
              <a:gd name="T16" fmla="*/ 2147483647 w 1299"/>
              <a:gd name="T17" fmla="*/ 2147483647 h 2630"/>
              <a:gd name="T18" fmla="*/ 2147483647 w 1299"/>
              <a:gd name="T19" fmla="*/ 2147483647 h 2630"/>
              <a:gd name="T20" fmla="*/ 2147483647 w 1299"/>
              <a:gd name="T21" fmla="*/ 2147483647 h 2630"/>
              <a:gd name="T22" fmla="*/ 2147483647 w 1299"/>
              <a:gd name="T23" fmla="*/ 2147483647 h 2630"/>
              <a:gd name="T24" fmla="*/ 2147483647 w 1299"/>
              <a:gd name="T25" fmla="*/ 2147483647 h 2630"/>
              <a:gd name="T26" fmla="*/ 2147483647 w 1299"/>
              <a:gd name="T27" fmla="*/ 2147483647 h 2630"/>
              <a:gd name="T28" fmla="*/ 2147483647 w 1299"/>
              <a:gd name="T29" fmla="*/ 2147483647 h 2630"/>
              <a:gd name="T30" fmla="*/ 2147483647 w 1299"/>
              <a:gd name="T31" fmla="*/ 2147483647 h 2630"/>
              <a:gd name="T32" fmla="*/ 2147483647 w 1299"/>
              <a:gd name="T33" fmla="*/ 2147483647 h 2630"/>
              <a:gd name="T34" fmla="*/ 2147483647 w 1299"/>
              <a:gd name="T35" fmla="*/ 2147483647 h 2630"/>
              <a:gd name="T36" fmla="*/ 2147483647 w 1299"/>
              <a:gd name="T37" fmla="*/ 2147483647 h 2630"/>
              <a:gd name="T38" fmla="*/ 2147483647 w 1299"/>
              <a:gd name="T39" fmla="*/ 2147483647 h 2630"/>
              <a:gd name="T40" fmla="*/ 2147483647 w 1299"/>
              <a:gd name="T41" fmla="*/ 2147483647 h 2630"/>
              <a:gd name="T42" fmla="*/ 2147483647 w 1299"/>
              <a:gd name="T43" fmla="*/ 2147483647 h 2630"/>
              <a:gd name="T44" fmla="*/ 2147483647 w 1299"/>
              <a:gd name="T45" fmla="*/ 2147483647 h 2630"/>
              <a:gd name="T46" fmla="*/ 2147483647 w 1299"/>
              <a:gd name="T47" fmla="*/ 2147483647 h 2630"/>
              <a:gd name="T48" fmla="*/ 2147483647 w 1299"/>
              <a:gd name="T49" fmla="*/ 2147483647 h 2630"/>
              <a:gd name="T50" fmla="*/ 2147483647 w 1299"/>
              <a:gd name="T51" fmla="*/ 2147483647 h 2630"/>
              <a:gd name="T52" fmla="*/ 2147483647 w 1299"/>
              <a:gd name="T53" fmla="*/ 2147483647 h 2630"/>
              <a:gd name="T54" fmla="*/ 2147483647 w 1299"/>
              <a:gd name="T55" fmla="*/ 2147483647 h 2630"/>
              <a:gd name="T56" fmla="*/ 2147483647 w 1299"/>
              <a:gd name="T57" fmla="*/ 2147483647 h 2630"/>
              <a:gd name="T58" fmla="*/ 2147483647 w 1299"/>
              <a:gd name="T59" fmla="*/ 2147483647 h 2630"/>
              <a:gd name="T60" fmla="*/ 2147483647 w 1299"/>
              <a:gd name="T61" fmla="*/ 2147483647 h 2630"/>
              <a:gd name="T62" fmla="*/ 2147483647 w 1299"/>
              <a:gd name="T63" fmla="*/ 2147483647 h 26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99"/>
              <a:gd name="T97" fmla="*/ 0 h 2630"/>
              <a:gd name="T98" fmla="*/ 1299 w 1299"/>
              <a:gd name="T99" fmla="*/ 2630 h 26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99" h="2630">
                <a:moveTo>
                  <a:pt x="1299" y="0"/>
                </a:moveTo>
                <a:cubicBezTo>
                  <a:pt x="1253" y="30"/>
                  <a:pt x="1204" y="48"/>
                  <a:pt x="1156" y="75"/>
                </a:cubicBezTo>
                <a:cubicBezTo>
                  <a:pt x="1125" y="92"/>
                  <a:pt x="1108" y="113"/>
                  <a:pt x="1075" y="122"/>
                </a:cubicBezTo>
                <a:cubicBezTo>
                  <a:pt x="1045" y="142"/>
                  <a:pt x="1019" y="168"/>
                  <a:pt x="987" y="183"/>
                </a:cubicBezTo>
                <a:cubicBezTo>
                  <a:pt x="980" y="190"/>
                  <a:pt x="975" y="198"/>
                  <a:pt x="967" y="204"/>
                </a:cubicBezTo>
                <a:cubicBezTo>
                  <a:pt x="959" y="210"/>
                  <a:pt x="948" y="211"/>
                  <a:pt x="940" y="217"/>
                </a:cubicBezTo>
                <a:cubicBezTo>
                  <a:pt x="934" y="222"/>
                  <a:pt x="932" y="232"/>
                  <a:pt x="926" y="238"/>
                </a:cubicBezTo>
                <a:cubicBezTo>
                  <a:pt x="914" y="249"/>
                  <a:pt x="899" y="256"/>
                  <a:pt x="885" y="265"/>
                </a:cubicBezTo>
                <a:cubicBezTo>
                  <a:pt x="859" y="282"/>
                  <a:pt x="861" y="302"/>
                  <a:pt x="831" y="312"/>
                </a:cubicBezTo>
                <a:cubicBezTo>
                  <a:pt x="813" y="340"/>
                  <a:pt x="787" y="358"/>
                  <a:pt x="763" y="380"/>
                </a:cubicBezTo>
                <a:cubicBezTo>
                  <a:pt x="738" y="402"/>
                  <a:pt x="714" y="444"/>
                  <a:pt x="682" y="454"/>
                </a:cubicBezTo>
                <a:cubicBezTo>
                  <a:pt x="662" y="486"/>
                  <a:pt x="608" y="546"/>
                  <a:pt x="574" y="570"/>
                </a:cubicBezTo>
                <a:cubicBezTo>
                  <a:pt x="563" y="601"/>
                  <a:pt x="528" y="625"/>
                  <a:pt x="506" y="651"/>
                </a:cubicBezTo>
                <a:cubicBezTo>
                  <a:pt x="469" y="695"/>
                  <a:pt x="433" y="741"/>
                  <a:pt x="398" y="786"/>
                </a:cubicBezTo>
                <a:cubicBezTo>
                  <a:pt x="354" y="841"/>
                  <a:pt x="389" y="814"/>
                  <a:pt x="350" y="841"/>
                </a:cubicBezTo>
                <a:cubicBezTo>
                  <a:pt x="342" y="864"/>
                  <a:pt x="345" y="860"/>
                  <a:pt x="330" y="881"/>
                </a:cubicBezTo>
                <a:cubicBezTo>
                  <a:pt x="317" y="900"/>
                  <a:pt x="289" y="936"/>
                  <a:pt x="289" y="936"/>
                </a:cubicBezTo>
                <a:cubicBezTo>
                  <a:pt x="271" y="989"/>
                  <a:pt x="298" y="924"/>
                  <a:pt x="262" y="969"/>
                </a:cubicBezTo>
                <a:cubicBezTo>
                  <a:pt x="257" y="975"/>
                  <a:pt x="259" y="984"/>
                  <a:pt x="255" y="990"/>
                </a:cubicBezTo>
                <a:cubicBezTo>
                  <a:pt x="243" y="1011"/>
                  <a:pt x="228" y="1030"/>
                  <a:pt x="215" y="1051"/>
                </a:cubicBezTo>
                <a:cubicBezTo>
                  <a:pt x="205" y="1089"/>
                  <a:pt x="179" y="1118"/>
                  <a:pt x="160" y="1152"/>
                </a:cubicBezTo>
                <a:cubicBezTo>
                  <a:pt x="145" y="1178"/>
                  <a:pt x="143" y="1203"/>
                  <a:pt x="126" y="1227"/>
                </a:cubicBezTo>
                <a:cubicBezTo>
                  <a:pt x="115" y="1277"/>
                  <a:pt x="74" y="1347"/>
                  <a:pt x="52" y="1396"/>
                </a:cubicBezTo>
                <a:cubicBezTo>
                  <a:pt x="27" y="1452"/>
                  <a:pt x="23" y="1515"/>
                  <a:pt x="4" y="1573"/>
                </a:cubicBezTo>
                <a:cubicBezTo>
                  <a:pt x="7" y="1699"/>
                  <a:pt x="0" y="2002"/>
                  <a:pt x="93" y="2135"/>
                </a:cubicBezTo>
                <a:cubicBezTo>
                  <a:pt x="104" y="2172"/>
                  <a:pt x="110" y="2189"/>
                  <a:pt x="133" y="2223"/>
                </a:cubicBezTo>
                <a:cubicBezTo>
                  <a:pt x="138" y="2230"/>
                  <a:pt x="147" y="2243"/>
                  <a:pt x="147" y="2243"/>
                </a:cubicBezTo>
                <a:cubicBezTo>
                  <a:pt x="159" y="2278"/>
                  <a:pt x="183" y="2318"/>
                  <a:pt x="215" y="2338"/>
                </a:cubicBezTo>
                <a:cubicBezTo>
                  <a:pt x="241" y="2380"/>
                  <a:pt x="291" y="2400"/>
                  <a:pt x="330" y="2426"/>
                </a:cubicBezTo>
                <a:cubicBezTo>
                  <a:pt x="412" y="2480"/>
                  <a:pt x="515" y="2524"/>
                  <a:pt x="608" y="2555"/>
                </a:cubicBezTo>
                <a:cubicBezTo>
                  <a:pt x="635" y="2574"/>
                  <a:pt x="665" y="2578"/>
                  <a:pt x="696" y="2589"/>
                </a:cubicBezTo>
                <a:cubicBezTo>
                  <a:pt x="780" y="2618"/>
                  <a:pt x="856" y="2630"/>
                  <a:pt x="946" y="2630"/>
                </a:cubicBezTo>
              </a:path>
            </a:pathLst>
          </a:custGeom>
          <a:noFill/>
          <a:ln w="57150">
            <a:solidFill>
              <a:srgbClr val="FC2F0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cs typeface="Arial" charset="0"/>
            </a:endParaRPr>
          </a:p>
        </p:txBody>
      </p:sp>
      <p:sp>
        <p:nvSpPr>
          <p:cNvPr id="14" name="Line 8"/>
          <p:cNvSpPr>
            <a:spLocks noChangeShapeType="1"/>
          </p:cNvSpPr>
          <p:nvPr/>
        </p:nvSpPr>
        <p:spPr bwMode="auto">
          <a:xfrm flipV="1">
            <a:off x="2895600" y="2115344"/>
            <a:ext cx="1143000" cy="2819400"/>
          </a:xfrm>
          <a:prstGeom prst="line">
            <a:avLst/>
          </a:prstGeom>
          <a:noFill/>
          <a:ln w="57150">
            <a:solidFill>
              <a:srgbClr val="FC2F0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6" name="Text Box 9"/>
          <p:cNvSpPr txBox="1">
            <a:spLocks noChangeArrowheads="1"/>
          </p:cNvSpPr>
          <p:nvPr/>
        </p:nvSpPr>
        <p:spPr bwMode="auto">
          <a:xfrm>
            <a:off x="4038600" y="1734344"/>
            <a:ext cx="25828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a:cs typeface="Arial" charset="0"/>
              </a:rPr>
              <a:t>Left and Right Bank</a:t>
            </a:r>
          </a:p>
        </p:txBody>
      </p:sp>
      <p:sp>
        <p:nvSpPr>
          <p:cNvPr id="17" name="Line 10"/>
          <p:cNvSpPr>
            <a:spLocks noChangeShapeType="1"/>
          </p:cNvSpPr>
          <p:nvPr/>
        </p:nvSpPr>
        <p:spPr bwMode="auto">
          <a:xfrm flipH="1">
            <a:off x="5002213" y="2115344"/>
            <a:ext cx="636587" cy="24130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 name="Line 11"/>
          <p:cNvSpPr>
            <a:spLocks noChangeShapeType="1"/>
          </p:cNvSpPr>
          <p:nvPr/>
        </p:nvSpPr>
        <p:spPr bwMode="auto">
          <a:xfrm>
            <a:off x="5638800" y="2115344"/>
            <a:ext cx="2289175" cy="24130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 name="Oval 12"/>
          <p:cNvSpPr>
            <a:spLocks noChangeArrowheads="1"/>
          </p:cNvSpPr>
          <p:nvPr/>
        </p:nvSpPr>
        <p:spPr bwMode="auto">
          <a:xfrm>
            <a:off x="4800600" y="4553744"/>
            <a:ext cx="304800" cy="304800"/>
          </a:xfrm>
          <a:prstGeom prst="ellipse">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cs typeface="Arial" charset="0"/>
            </a:endParaRPr>
          </a:p>
        </p:txBody>
      </p:sp>
      <p:sp>
        <p:nvSpPr>
          <p:cNvPr id="20" name="Oval 13"/>
          <p:cNvSpPr>
            <a:spLocks noChangeArrowheads="1"/>
          </p:cNvSpPr>
          <p:nvPr/>
        </p:nvSpPr>
        <p:spPr bwMode="auto">
          <a:xfrm>
            <a:off x="7889875" y="4512469"/>
            <a:ext cx="304800" cy="304800"/>
          </a:xfrm>
          <a:prstGeom prst="ellipse">
            <a:avLst/>
          </a:pr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cs typeface="Arial" charset="0"/>
            </a:endParaRP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0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1000"/>
                                        <p:tgtEl>
                                          <p:spTgt spid="14"/>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1000"/>
                                        <p:tgtEl>
                                          <p:spTgt spid="18"/>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Introduction</a:t>
            </a:r>
          </a:p>
        </p:txBody>
      </p:sp>
      <p:sp>
        <p:nvSpPr>
          <p:cNvPr id="13" name="Text Box 11"/>
          <p:cNvSpPr txBox="1">
            <a:spLocks noChangeArrowheads="1"/>
          </p:cNvSpPr>
          <p:nvPr/>
        </p:nvSpPr>
        <p:spPr bwMode="auto">
          <a:xfrm>
            <a:off x="3600872" y="1137320"/>
            <a:ext cx="3905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dirty="0">
                <a:cs typeface="Arial" charset="0"/>
              </a:rPr>
              <a:t>US Army </a:t>
            </a:r>
            <a:r>
              <a:rPr lang="it-IT" sz="2000" b="1" dirty="0" err="1">
                <a:cs typeface="Arial" charset="0"/>
              </a:rPr>
              <a:t>Corps</a:t>
            </a:r>
            <a:r>
              <a:rPr lang="it-IT" sz="2000" b="1" dirty="0">
                <a:cs typeface="Arial" charset="0"/>
              </a:rPr>
              <a:t> of </a:t>
            </a:r>
            <a:r>
              <a:rPr lang="it-IT" sz="2000" b="1" dirty="0" err="1">
                <a:cs typeface="Arial" charset="0"/>
              </a:rPr>
              <a:t>Engineers</a:t>
            </a:r>
            <a:endParaRPr lang="it-IT" sz="2000" b="1" dirty="0">
              <a:cs typeface="Arial" charset="0"/>
            </a:endParaRPr>
          </a:p>
          <a:p>
            <a:pPr eaLnBrk="1" hangingPunct="1"/>
            <a:r>
              <a:rPr lang="it-IT" b="1" dirty="0" err="1">
                <a:solidFill>
                  <a:srgbClr val="FF0000"/>
                </a:solidFill>
                <a:cs typeface="Arial" charset="0"/>
              </a:rPr>
              <a:t>H</a:t>
            </a:r>
            <a:r>
              <a:rPr lang="it-IT" sz="2000" b="1" dirty="0" err="1">
                <a:cs typeface="Arial" charset="0"/>
              </a:rPr>
              <a:t>ydrologic</a:t>
            </a:r>
            <a:r>
              <a:rPr lang="it-IT" sz="2000" b="1" dirty="0">
                <a:cs typeface="Arial" charset="0"/>
              </a:rPr>
              <a:t> </a:t>
            </a:r>
            <a:r>
              <a:rPr lang="it-IT" b="1" dirty="0">
                <a:solidFill>
                  <a:srgbClr val="FF0000"/>
                </a:solidFill>
                <a:cs typeface="Arial" charset="0"/>
              </a:rPr>
              <a:t>E</a:t>
            </a:r>
            <a:r>
              <a:rPr lang="it-IT" sz="2000" b="1" dirty="0">
                <a:cs typeface="Arial" charset="0"/>
              </a:rPr>
              <a:t>ngineering </a:t>
            </a:r>
            <a:r>
              <a:rPr lang="it-IT" b="1" dirty="0">
                <a:solidFill>
                  <a:srgbClr val="FF0000"/>
                </a:solidFill>
                <a:cs typeface="Arial" charset="0"/>
              </a:rPr>
              <a:t>C</a:t>
            </a:r>
            <a:r>
              <a:rPr lang="it-IT" sz="2000" b="1" dirty="0">
                <a:cs typeface="Arial" charset="0"/>
              </a:rPr>
              <a:t>enter</a:t>
            </a:r>
          </a:p>
          <a:p>
            <a:pPr eaLnBrk="1" hangingPunct="1"/>
            <a:r>
              <a:rPr lang="it-IT" b="1" dirty="0">
                <a:solidFill>
                  <a:srgbClr val="FF0000"/>
                </a:solidFill>
                <a:cs typeface="Arial" charset="0"/>
              </a:rPr>
              <a:t>R</a:t>
            </a:r>
            <a:r>
              <a:rPr lang="it-IT" sz="2000" b="1" dirty="0">
                <a:cs typeface="Arial" charset="0"/>
              </a:rPr>
              <a:t>iver </a:t>
            </a:r>
            <a:r>
              <a:rPr lang="it-IT" b="1" dirty="0">
                <a:solidFill>
                  <a:srgbClr val="FF0000"/>
                </a:solidFill>
                <a:cs typeface="Arial" charset="0"/>
              </a:rPr>
              <a:t>A</a:t>
            </a:r>
            <a:r>
              <a:rPr lang="it-IT" sz="2000" b="1" dirty="0">
                <a:cs typeface="Arial" charset="0"/>
              </a:rPr>
              <a:t>nalysis </a:t>
            </a:r>
            <a:r>
              <a:rPr lang="it-IT" b="1" dirty="0">
                <a:solidFill>
                  <a:srgbClr val="FF0000"/>
                </a:solidFill>
                <a:cs typeface="Arial" charset="0"/>
              </a:rPr>
              <a:t>S</a:t>
            </a:r>
            <a:r>
              <a:rPr lang="it-IT" sz="2000" b="1" dirty="0">
                <a:cs typeface="Arial" charset="0"/>
              </a:rPr>
              <a:t>ystem</a:t>
            </a:r>
          </a:p>
        </p:txBody>
      </p:sp>
      <p:pic>
        <p:nvPicPr>
          <p:cNvPr id="1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178276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BC9903D0-5575-09E6-BE76-FAE757BDD9FB}"/>
              </a:ext>
            </a:extLst>
          </p:cNvPr>
          <p:cNvPicPr>
            <a:picLocks noChangeAspect="1"/>
          </p:cNvPicPr>
          <p:nvPr/>
        </p:nvPicPr>
        <p:blipFill>
          <a:blip r:embed="rId3"/>
          <a:stretch>
            <a:fillRect/>
          </a:stretch>
        </p:blipFill>
        <p:spPr>
          <a:xfrm>
            <a:off x="4467444" y="2780929"/>
            <a:ext cx="4121578" cy="2464420"/>
          </a:xfrm>
          <a:prstGeom prst="rect">
            <a:avLst/>
          </a:prstGeom>
        </p:spPr>
      </p:pic>
      <p:pic>
        <p:nvPicPr>
          <p:cNvPr id="6" name="Immagine 5">
            <a:extLst>
              <a:ext uri="{FF2B5EF4-FFF2-40B4-BE49-F238E27FC236}">
                <a16:creationId xmlns:a16="http://schemas.microsoft.com/office/drawing/2014/main" id="{2833C201-921E-024F-0B3D-99CB8484C6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8161" y="2780928"/>
            <a:ext cx="3715983" cy="2464420"/>
          </a:xfrm>
          <a:prstGeom prst="rect">
            <a:avLst/>
          </a:prstGeom>
        </p:spPr>
      </p:pic>
      <p:pic>
        <p:nvPicPr>
          <p:cNvPr id="8" name="Immagine 7">
            <a:extLst>
              <a:ext uri="{FF2B5EF4-FFF2-40B4-BE49-F238E27FC236}">
                <a16:creationId xmlns:a16="http://schemas.microsoft.com/office/drawing/2014/main" id="{9B9B08DA-FA92-3EBD-FA04-73A10BF0A381}"/>
              </a:ext>
            </a:extLst>
          </p:cNvPr>
          <p:cNvPicPr>
            <a:picLocks noChangeAspect="1"/>
          </p:cNvPicPr>
          <p:nvPr/>
        </p:nvPicPr>
        <p:blipFill>
          <a:blip r:embed="rId5"/>
          <a:stretch>
            <a:fillRect/>
          </a:stretch>
        </p:blipFill>
        <p:spPr>
          <a:xfrm>
            <a:off x="3167332" y="4273240"/>
            <a:ext cx="2809335" cy="1944216"/>
          </a:xfrm>
          <a:prstGeom prst="rect">
            <a:avLst/>
          </a:prstGeom>
        </p:spPr>
      </p:pic>
    </p:spTree>
    <p:extLst>
      <p:ext uri="{BB962C8B-B14F-4D97-AF65-F5344CB8AC3E}">
        <p14:creationId xmlns:p14="http://schemas.microsoft.com/office/powerpoint/2010/main" val="2840020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Cross Section</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7954"/>
            <a:ext cx="91313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2667000" y="764704"/>
            <a:ext cx="32956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latin typeface="Calibri" pitchFamily="34" charset="0"/>
              </a:rPr>
              <a:t>Roughness definition</a:t>
            </a:r>
          </a:p>
        </p:txBody>
      </p:sp>
      <p:sp>
        <p:nvSpPr>
          <p:cNvPr id="14" name="Freeform 6"/>
          <p:cNvSpPr>
            <a:spLocks/>
          </p:cNvSpPr>
          <p:nvPr/>
        </p:nvSpPr>
        <p:spPr bwMode="auto">
          <a:xfrm>
            <a:off x="387350" y="1069504"/>
            <a:ext cx="2203450" cy="3617913"/>
          </a:xfrm>
          <a:custGeom>
            <a:avLst/>
            <a:gdLst>
              <a:gd name="T0" fmla="*/ 2147483647 w 1369"/>
              <a:gd name="T1" fmla="*/ 0 h 2487"/>
              <a:gd name="T2" fmla="*/ 2147483647 w 1369"/>
              <a:gd name="T3" fmla="*/ 2147483647 h 2487"/>
              <a:gd name="T4" fmla="*/ 2147483647 w 1369"/>
              <a:gd name="T5" fmla="*/ 2147483647 h 2487"/>
              <a:gd name="T6" fmla="*/ 2147483647 w 1369"/>
              <a:gd name="T7" fmla="*/ 2147483647 h 2487"/>
              <a:gd name="T8" fmla="*/ 2147483647 w 1369"/>
              <a:gd name="T9" fmla="*/ 2147483647 h 2487"/>
              <a:gd name="T10" fmla="*/ 2147483647 w 1369"/>
              <a:gd name="T11" fmla="*/ 2147483647 h 2487"/>
              <a:gd name="T12" fmla="*/ 2147483647 w 1369"/>
              <a:gd name="T13" fmla="*/ 2147483647 h 2487"/>
              <a:gd name="T14" fmla="*/ 2147483647 w 1369"/>
              <a:gd name="T15" fmla="*/ 2147483647 h 2487"/>
              <a:gd name="T16" fmla="*/ 2147483647 w 1369"/>
              <a:gd name="T17" fmla="*/ 2147483647 h 2487"/>
              <a:gd name="T18" fmla="*/ 2147483647 w 1369"/>
              <a:gd name="T19" fmla="*/ 2147483647 h 2487"/>
              <a:gd name="T20" fmla="*/ 2147483647 w 1369"/>
              <a:gd name="T21" fmla="*/ 2147483647 h 2487"/>
              <a:gd name="T22" fmla="*/ 2147483647 w 1369"/>
              <a:gd name="T23" fmla="*/ 2147483647 h 2487"/>
              <a:gd name="T24" fmla="*/ 2147483647 w 1369"/>
              <a:gd name="T25" fmla="*/ 2147483647 h 2487"/>
              <a:gd name="T26" fmla="*/ 2147483647 w 1369"/>
              <a:gd name="T27" fmla="*/ 2147483647 h 2487"/>
              <a:gd name="T28" fmla="*/ 2147483647 w 1369"/>
              <a:gd name="T29" fmla="*/ 2147483647 h 2487"/>
              <a:gd name="T30" fmla="*/ 2147483647 w 1369"/>
              <a:gd name="T31" fmla="*/ 2147483647 h 2487"/>
              <a:gd name="T32" fmla="*/ 2147483647 w 1369"/>
              <a:gd name="T33" fmla="*/ 2147483647 h 2487"/>
              <a:gd name="T34" fmla="*/ 2147483647 w 1369"/>
              <a:gd name="T35" fmla="*/ 2147483647 h 2487"/>
              <a:gd name="T36" fmla="*/ 2147483647 w 1369"/>
              <a:gd name="T37" fmla="*/ 2147483647 h 2487"/>
              <a:gd name="T38" fmla="*/ 2147483647 w 1369"/>
              <a:gd name="T39" fmla="*/ 2147483647 h 2487"/>
              <a:gd name="T40" fmla="*/ 2147483647 w 1369"/>
              <a:gd name="T41" fmla="*/ 2147483647 h 2487"/>
              <a:gd name="T42" fmla="*/ 2147483647 w 1369"/>
              <a:gd name="T43" fmla="*/ 2147483647 h 2487"/>
              <a:gd name="T44" fmla="*/ 2147483647 w 1369"/>
              <a:gd name="T45" fmla="*/ 2147483647 h 2487"/>
              <a:gd name="T46" fmla="*/ 2147483647 w 1369"/>
              <a:gd name="T47" fmla="*/ 2147483647 h 2487"/>
              <a:gd name="T48" fmla="*/ 2147483647 w 1369"/>
              <a:gd name="T49" fmla="*/ 2147483647 h 2487"/>
              <a:gd name="T50" fmla="*/ 2147483647 w 1369"/>
              <a:gd name="T51" fmla="*/ 2147483647 h 2487"/>
              <a:gd name="T52" fmla="*/ 2147483647 w 1369"/>
              <a:gd name="T53" fmla="*/ 2147483647 h 2487"/>
              <a:gd name="T54" fmla="*/ 2147483647 w 1369"/>
              <a:gd name="T55" fmla="*/ 2147483647 h 2487"/>
              <a:gd name="T56" fmla="*/ 2147483647 w 1369"/>
              <a:gd name="T57" fmla="*/ 2147483647 h 24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69"/>
              <a:gd name="T88" fmla="*/ 0 h 2487"/>
              <a:gd name="T89" fmla="*/ 1369 w 1369"/>
              <a:gd name="T90" fmla="*/ 2487 h 24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69" h="2487">
                <a:moveTo>
                  <a:pt x="1369" y="0"/>
                </a:moveTo>
                <a:cubicBezTo>
                  <a:pt x="1306" y="16"/>
                  <a:pt x="1242" y="22"/>
                  <a:pt x="1179" y="34"/>
                </a:cubicBezTo>
                <a:cubicBezTo>
                  <a:pt x="1092" y="51"/>
                  <a:pt x="1007" y="89"/>
                  <a:pt x="922" y="115"/>
                </a:cubicBezTo>
                <a:cubicBezTo>
                  <a:pt x="901" y="129"/>
                  <a:pt x="885" y="135"/>
                  <a:pt x="861" y="142"/>
                </a:cubicBezTo>
                <a:cubicBezTo>
                  <a:pt x="821" y="169"/>
                  <a:pt x="764" y="195"/>
                  <a:pt x="718" y="210"/>
                </a:cubicBezTo>
                <a:cubicBezTo>
                  <a:pt x="697" y="224"/>
                  <a:pt x="681" y="230"/>
                  <a:pt x="657" y="237"/>
                </a:cubicBezTo>
                <a:cubicBezTo>
                  <a:pt x="611" y="268"/>
                  <a:pt x="632" y="259"/>
                  <a:pt x="596" y="271"/>
                </a:cubicBezTo>
                <a:cubicBezTo>
                  <a:pt x="525" y="319"/>
                  <a:pt x="441" y="354"/>
                  <a:pt x="386" y="420"/>
                </a:cubicBezTo>
                <a:cubicBezTo>
                  <a:pt x="370" y="439"/>
                  <a:pt x="360" y="461"/>
                  <a:pt x="346" y="481"/>
                </a:cubicBezTo>
                <a:cubicBezTo>
                  <a:pt x="323" y="515"/>
                  <a:pt x="291" y="545"/>
                  <a:pt x="271" y="583"/>
                </a:cubicBezTo>
                <a:cubicBezTo>
                  <a:pt x="239" y="644"/>
                  <a:pt x="208" y="710"/>
                  <a:pt x="169" y="766"/>
                </a:cubicBezTo>
                <a:cubicBezTo>
                  <a:pt x="160" y="796"/>
                  <a:pt x="141" y="819"/>
                  <a:pt x="129" y="847"/>
                </a:cubicBezTo>
                <a:cubicBezTo>
                  <a:pt x="113" y="883"/>
                  <a:pt x="104" y="917"/>
                  <a:pt x="81" y="949"/>
                </a:cubicBezTo>
                <a:cubicBezTo>
                  <a:pt x="63" y="1020"/>
                  <a:pt x="35" y="1089"/>
                  <a:pt x="14" y="1159"/>
                </a:cubicBezTo>
                <a:cubicBezTo>
                  <a:pt x="0" y="1266"/>
                  <a:pt x="3" y="1365"/>
                  <a:pt x="14" y="1471"/>
                </a:cubicBezTo>
                <a:cubicBezTo>
                  <a:pt x="18" y="1609"/>
                  <a:pt x="18" y="1797"/>
                  <a:pt x="115" y="1911"/>
                </a:cubicBezTo>
                <a:cubicBezTo>
                  <a:pt x="139" y="1940"/>
                  <a:pt x="143" y="1970"/>
                  <a:pt x="176" y="1992"/>
                </a:cubicBezTo>
                <a:cubicBezTo>
                  <a:pt x="189" y="2031"/>
                  <a:pt x="223" y="2072"/>
                  <a:pt x="257" y="2094"/>
                </a:cubicBezTo>
                <a:cubicBezTo>
                  <a:pt x="278" y="2124"/>
                  <a:pt x="302" y="2148"/>
                  <a:pt x="332" y="2169"/>
                </a:cubicBezTo>
                <a:cubicBezTo>
                  <a:pt x="355" y="2202"/>
                  <a:pt x="339" y="2185"/>
                  <a:pt x="386" y="2216"/>
                </a:cubicBezTo>
                <a:cubicBezTo>
                  <a:pt x="393" y="2221"/>
                  <a:pt x="407" y="2230"/>
                  <a:pt x="407" y="2230"/>
                </a:cubicBezTo>
                <a:cubicBezTo>
                  <a:pt x="442" y="2284"/>
                  <a:pt x="396" y="2222"/>
                  <a:pt x="440" y="2257"/>
                </a:cubicBezTo>
                <a:cubicBezTo>
                  <a:pt x="446" y="2262"/>
                  <a:pt x="448" y="2272"/>
                  <a:pt x="454" y="2277"/>
                </a:cubicBezTo>
                <a:cubicBezTo>
                  <a:pt x="460" y="2281"/>
                  <a:pt x="468" y="2281"/>
                  <a:pt x="474" y="2284"/>
                </a:cubicBezTo>
                <a:cubicBezTo>
                  <a:pt x="481" y="2288"/>
                  <a:pt x="489" y="2292"/>
                  <a:pt x="495" y="2297"/>
                </a:cubicBezTo>
                <a:cubicBezTo>
                  <a:pt x="524" y="2321"/>
                  <a:pt x="559" y="2347"/>
                  <a:pt x="596" y="2358"/>
                </a:cubicBezTo>
                <a:cubicBezTo>
                  <a:pt x="622" y="2375"/>
                  <a:pt x="649" y="2384"/>
                  <a:pt x="678" y="2392"/>
                </a:cubicBezTo>
                <a:cubicBezTo>
                  <a:pt x="709" y="2413"/>
                  <a:pt x="744" y="2421"/>
                  <a:pt x="779" y="2433"/>
                </a:cubicBezTo>
                <a:cubicBezTo>
                  <a:pt x="862" y="2462"/>
                  <a:pt x="941" y="2487"/>
                  <a:pt x="1030" y="2487"/>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latin typeface="Calibri" pitchFamily="34" charset="0"/>
            </a:endParaRPr>
          </a:p>
        </p:txBody>
      </p:sp>
      <p:sp>
        <p:nvSpPr>
          <p:cNvPr id="16" name="Rectangle 7"/>
          <p:cNvSpPr>
            <a:spLocks noChangeArrowheads="1"/>
          </p:cNvSpPr>
          <p:nvPr/>
        </p:nvSpPr>
        <p:spPr bwMode="auto">
          <a:xfrm>
            <a:off x="2044700" y="4342929"/>
            <a:ext cx="1860550" cy="484188"/>
          </a:xfrm>
          <a:prstGeom prst="rect">
            <a:avLst/>
          </a:prstGeom>
          <a:solidFill>
            <a:srgbClr val="0000FF">
              <a:alpha val="25882"/>
            </a:srgbClr>
          </a:solidFill>
          <a:ln w="9525">
            <a:solidFill>
              <a:schemeClr val="tx1"/>
            </a:solidFill>
            <a:miter lim="800000"/>
            <a:headEnd/>
            <a:tailEnd/>
          </a:ln>
        </p:spPr>
        <p:txBody>
          <a:bodyPr wrap="none" anchor="ctr"/>
          <a:lstStyle/>
          <a:p>
            <a:endParaRPr lang="it-IT">
              <a:latin typeface="Calibri" pitchFamily="34" charset="0"/>
            </a:endParaRPr>
          </a:p>
        </p:txBody>
      </p:sp>
      <p:sp>
        <p:nvSpPr>
          <p:cNvPr id="17" name="Freeform 8"/>
          <p:cNvSpPr>
            <a:spLocks/>
          </p:cNvSpPr>
          <p:nvPr/>
        </p:nvSpPr>
        <p:spPr bwMode="auto">
          <a:xfrm>
            <a:off x="2185988" y="1602904"/>
            <a:ext cx="1331912" cy="2730500"/>
          </a:xfrm>
          <a:custGeom>
            <a:avLst/>
            <a:gdLst>
              <a:gd name="T0" fmla="*/ 2147483647 w 839"/>
              <a:gd name="T1" fmla="*/ 2147483647 h 1720"/>
              <a:gd name="T2" fmla="*/ 2147483647 w 839"/>
              <a:gd name="T3" fmla="*/ 2147483647 h 1720"/>
              <a:gd name="T4" fmla="*/ 2147483647 w 839"/>
              <a:gd name="T5" fmla="*/ 2147483647 h 1720"/>
              <a:gd name="T6" fmla="*/ 2147483647 w 839"/>
              <a:gd name="T7" fmla="*/ 2147483647 h 1720"/>
              <a:gd name="T8" fmla="*/ 2147483647 w 839"/>
              <a:gd name="T9" fmla="*/ 2147483647 h 1720"/>
              <a:gd name="T10" fmla="*/ 2147483647 w 839"/>
              <a:gd name="T11" fmla="*/ 2147483647 h 1720"/>
              <a:gd name="T12" fmla="*/ 2147483647 w 839"/>
              <a:gd name="T13" fmla="*/ 2147483647 h 1720"/>
              <a:gd name="T14" fmla="*/ 2147483647 w 839"/>
              <a:gd name="T15" fmla="*/ 2147483647 h 1720"/>
              <a:gd name="T16" fmla="*/ 2147483647 w 839"/>
              <a:gd name="T17" fmla="*/ 2147483647 h 1720"/>
              <a:gd name="T18" fmla="*/ 2147483647 w 839"/>
              <a:gd name="T19" fmla="*/ 2147483647 h 17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9"/>
              <a:gd name="T31" fmla="*/ 0 h 1720"/>
              <a:gd name="T32" fmla="*/ 839 w 839"/>
              <a:gd name="T33" fmla="*/ 1720 h 17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9" h="1720">
                <a:moveTo>
                  <a:pt x="19" y="1720"/>
                </a:moveTo>
                <a:cubicBezTo>
                  <a:pt x="37" y="1667"/>
                  <a:pt x="18" y="1604"/>
                  <a:pt x="12" y="1550"/>
                </a:cubicBezTo>
                <a:cubicBezTo>
                  <a:pt x="5" y="1148"/>
                  <a:pt x="0" y="1126"/>
                  <a:pt x="12" y="717"/>
                </a:cubicBezTo>
                <a:cubicBezTo>
                  <a:pt x="14" y="654"/>
                  <a:pt x="16" y="560"/>
                  <a:pt x="53" y="507"/>
                </a:cubicBezTo>
                <a:cubicBezTo>
                  <a:pt x="63" y="478"/>
                  <a:pt x="70" y="451"/>
                  <a:pt x="87" y="425"/>
                </a:cubicBezTo>
                <a:cubicBezTo>
                  <a:pt x="94" y="403"/>
                  <a:pt x="121" y="364"/>
                  <a:pt x="121" y="364"/>
                </a:cubicBezTo>
                <a:cubicBezTo>
                  <a:pt x="145" y="285"/>
                  <a:pt x="229" y="176"/>
                  <a:pt x="304" y="141"/>
                </a:cubicBezTo>
                <a:cubicBezTo>
                  <a:pt x="324" y="120"/>
                  <a:pt x="337" y="109"/>
                  <a:pt x="365" y="100"/>
                </a:cubicBezTo>
                <a:cubicBezTo>
                  <a:pt x="386" y="86"/>
                  <a:pt x="402" y="81"/>
                  <a:pt x="426" y="73"/>
                </a:cubicBezTo>
                <a:cubicBezTo>
                  <a:pt x="530" y="0"/>
                  <a:pt x="732" y="32"/>
                  <a:pt x="839" y="32"/>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latin typeface="Calibri" pitchFamily="34" charset="0"/>
            </a:endParaRPr>
          </a:p>
        </p:txBody>
      </p:sp>
      <p:sp>
        <p:nvSpPr>
          <p:cNvPr id="18" name="Text Box 9"/>
          <p:cNvSpPr txBox="1">
            <a:spLocks noChangeArrowheads="1"/>
          </p:cNvSpPr>
          <p:nvPr/>
        </p:nvSpPr>
        <p:spPr bwMode="auto">
          <a:xfrm>
            <a:off x="3505200" y="1221904"/>
            <a:ext cx="3067050" cy="12001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rgbClr val="FFFF00"/>
                </a:solidFill>
                <a:cs typeface="Arial" charset="0"/>
              </a:rPr>
              <a:t>Manning n values for:</a:t>
            </a:r>
          </a:p>
          <a:p>
            <a:pPr eaLnBrk="1" hangingPunct="1"/>
            <a:r>
              <a:rPr lang="it-IT" b="1">
                <a:solidFill>
                  <a:srgbClr val="FFFF00"/>
                </a:solidFill>
                <a:cs typeface="Arial" charset="0"/>
              </a:rPr>
              <a:t>Left Overbank (LOB)</a:t>
            </a:r>
          </a:p>
          <a:p>
            <a:pPr eaLnBrk="1" hangingPunct="1"/>
            <a:r>
              <a:rPr lang="it-IT" b="1">
                <a:solidFill>
                  <a:srgbClr val="FFFF00"/>
                </a:solidFill>
                <a:cs typeface="Arial" charset="0"/>
              </a:rPr>
              <a:t>Main Channel (Channel)</a:t>
            </a:r>
          </a:p>
          <a:p>
            <a:pPr eaLnBrk="1" hangingPunct="1"/>
            <a:r>
              <a:rPr lang="it-IT" b="1">
                <a:solidFill>
                  <a:srgbClr val="FFFF00"/>
                </a:solidFill>
                <a:cs typeface="Arial" charset="0"/>
              </a:rPr>
              <a:t>Right Overbank (ROB)</a:t>
            </a:r>
          </a:p>
        </p:txBody>
      </p:sp>
    </p:spTree>
    <p:extLst>
      <p:ext uri="{BB962C8B-B14F-4D97-AF65-F5344CB8AC3E}">
        <p14:creationId xmlns:p14="http://schemas.microsoft.com/office/powerpoint/2010/main" val="10089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2000"/>
                            </p:stCondLst>
                            <p:childTnLst>
                              <p:par>
                                <p:cTn id="17" presetID="18" presetClass="entr" presetSubtype="3"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upRight)">
                                      <p:cBhvr>
                                        <p:cTn id="19" dur="1000"/>
                                        <p:tgtEl>
                                          <p:spTgt spid="17"/>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7954"/>
            <a:ext cx="91313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2033588" y="3795242"/>
            <a:ext cx="1860550" cy="473075"/>
          </a:xfrm>
          <a:prstGeom prst="rect">
            <a:avLst/>
          </a:prstGeom>
          <a:solidFill>
            <a:srgbClr val="FFFF00">
              <a:alpha val="47842"/>
            </a:srgbClr>
          </a:solidFill>
          <a:ln w="9525">
            <a:solidFill>
              <a:schemeClr val="tx1"/>
            </a:solidFill>
            <a:miter lim="800000"/>
            <a:headEnd/>
            <a:tailEnd/>
          </a:ln>
        </p:spPr>
        <p:txBody>
          <a:bodyPr wrap="none" anchor="ctr"/>
          <a:lstStyle/>
          <a:p>
            <a:endParaRPr lang="it-IT">
              <a:latin typeface="Calibri" pitchFamily="34" charset="0"/>
            </a:endParaRPr>
          </a:p>
        </p:txBody>
      </p:sp>
      <p:sp>
        <p:nvSpPr>
          <p:cNvPr id="5" name="Text Box 8"/>
          <p:cNvSpPr txBox="1">
            <a:spLocks noChangeArrowheads="1"/>
          </p:cNvSpPr>
          <p:nvPr/>
        </p:nvSpPr>
        <p:spPr bwMode="auto">
          <a:xfrm>
            <a:off x="3505200" y="1221904"/>
            <a:ext cx="1995488" cy="12001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rgbClr val="FFFF00"/>
                </a:solidFill>
                <a:cs typeface="Arial" charset="0"/>
              </a:rPr>
              <a:t>Distance:</a:t>
            </a:r>
          </a:p>
          <a:p>
            <a:pPr eaLnBrk="1" hangingPunct="1"/>
            <a:r>
              <a:rPr lang="it-IT" b="1">
                <a:solidFill>
                  <a:srgbClr val="FFFF00"/>
                </a:solidFill>
                <a:cs typeface="Arial" charset="0"/>
              </a:rPr>
              <a:t>Left Overbank</a:t>
            </a:r>
          </a:p>
          <a:p>
            <a:pPr eaLnBrk="1" hangingPunct="1"/>
            <a:r>
              <a:rPr lang="it-IT" b="1">
                <a:solidFill>
                  <a:srgbClr val="FFFF00"/>
                </a:solidFill>
                <a:cs typeface="Arial" charset="0"/>
              </a:rPr>
              <a:t>Main Channel</a:t>
            </a:r>
          </a:p>
          <a:p>
            <a:pPr eaLnBrk="1" hangingPunct="1"/>
            <a:r>
              <a:rPr lang="it-IT" b="1">
                <a:solidFill>
                  <a:srgbClr val="FFFF00"/>
                </a:solidFill>
                <a:cs typeface="Arial" charset="0"/>
              </a:rPr>
              <a:t>Right Overbank</a:t>
            </a:r>
          </a:p>
        </p:txBody>
      </p:sp>
      <p:sp>
        <p:nvSpPr>
          <p:cNvPr id="6" name="Line 9"/>
          <p:cNvSpPr>
            <a:spLocks noChangeShapeType="1"/>
          </p:cNvSpPr>
          <p:nvPr/>
        </p:nvSpPr>
        <p:spPr bwMode="auto">
          <a:xfrm flipV="1">
            <a:off x="2362200" y="1815629"/>
            <a:ext cx="1144588" cy="1920875"/>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 name="Text Box 5"/>
          <p:cNvSpPr txBox="1">
            <a:spLocks noChangeArrowheads="1"/>
          </p:cNvSpPr>
          <p:nvPr/>
        </p:nvSpPr>
        <p:spPr bwMode="auto">
          <a:xfrm>
            <a:off x="1295400" y="764704"/>
            <a:ext cx="30114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cs typeface="Arial" charset="0"/>
              </a:rPr>
              <a:t>Downstream length</a:t>
            </a:r>
          </a:p>
        </p:txBody>
      </p:sp>
      <p:sp>
        <p:nvSpPr>
          <p:cNvPr id="8" name="Freeform 6"/>
          <p:cNvSpPr>
            <a:spLocks/>
          </p:cNvSpPr>
          <p:nvPr/>
        </p:nvSpPr>
        <p:spPr bwMode="auto">
          <a:xfrm>
            <a:off x="795338" y="1145704"/>
            <a:ext cx="1566862" cy="2895600"/>
          </a:xfrm>
          <a:custGeom>
            <a:avLst/>
            <a:gdLst>
              <a:gd name="T0" fmla="*/ 2147483647 w 1105"/>
              <a:gd name="T1" fmla="*/ 0 h 2033"/>
              <a:gd name="T2" fmla="*/ 2147483647 w 1105"/>
              <a:gd name="T3" fmla="*/ 2147483647 h 2033"/>
              <a:gd name="T4" fmla="*/ 2147483647 w 1105"/>
              <a:gd name="T5" fmla="*/ 2147483647 h 2033"/>
              <a:gd name="T6" fmla="*/ 2147483647 w 1105"/>
              <a:gd name="T7" fmla="*/ 2147483647 h 2033"/>
              <a:gd name="T8" fmla="*/ 2147483647 w 1105"/>
              <a:gd name="T9" fmla="*/ 2147483647 h 2033"/>
              <a:gd name="T10" fmla="*/ 2147483647 w 1105"/>
              <a:gd name="T11" fmla="*/ 2147483647 h 2033"/>
              <a:gd name="T12" fmla="*/ 2147483647 w 1105"/>
              <a:gd name="T13" fmla="*/ 2147483647 h 2033"/>
              <a:gd name="T14" fmla="*/ 2147483647 w 1105"/>
              <a:gd name="T15" fmla="*/ 2147483647 h 2033"/>
              <a:gd name="T16" fmla="*/ 2147483647 w 1105"/>
              <a:gd name="T17" fmla="*/ 2147483647 h 2033"/>
              <a:gd name="T18" fmla="*/ 2147483647 w 1105"/>
              <a:gd name="T19" fmla="*/ 2147483647 h 2033"/>
              <a:gd name="T20" fmla="*/ 2147483647 w 1105"/>
              <a:gd name="T21" fmla="*/ 2147483647 h 2033"/>
              <a:gd name="T22" fmla="*/ 2147483647 w 1105"/>
              <a:gd name="T23" fmla="*/ 2147483647 h 2033"/>
              <a:gd name="T24" fmla="*/ 2147483647 w 1105"/>
              <a:gd name="T25" fmla="*/ 2147483647 h 2033"/>
              <a:gd name="T26" fmla="*/ 2147483647 w 1105"/>
              <a:gd name="T27" fmla="*/ 2147483647 h 2033"/>
              <a:gd name="T28" fmla="*/ 2147483647 w 1105"/>
              <a:gd name="T29" fmla="*/ 2147483647 h 2033"/>
              <a:gd name="T30" fmla="*/ 2147483647 w 1105"/>
              <a:gd name="T31" fmla="*/ 2147483647 h 2033"/>
              <a:gd name="T32" fmla="*/ 2147483647 w 1105"/>
              <a:gd name="T33" fmla="*/ 2147483647 h 2033"/>
              <a:gd name="T34" fmla="*/ 2147483647 w 1105"/>
              <a:gd name="T35" fmla="*/ 2147483647 h 2033"/>
              <a:gd name="T36" fmla="*/ 2147483647 w 1105"/>
              <a:gd name="T37" fmla="*/ 2147483647 h 2033"/>
              <a:gd name="T38" fmla="*/ 0 w 1105"/>
              <a:gd name="T39" fmla="*/ 2147483647 h 2033"/>
              <a:gd name="T40" fmla="*/ 2147483647 w 1105"/>
              <a:gd name="T41" fmla="*/ 2147483647 h 2033"/>
              <a:gd name="T42" fmla="*/ 2147483647 w 1105"/>
              <a:gd name="T43" fmla="*/ 2147483647 h 2033"/>
              <a:gd name="T44" fmla="*/ 2147483647 w 1105"/>
              <a:gd name="T45" fmla="*/ 2147483647 h 2033"/>
              <a:gd name="T46" fmla="*/ 2147483647 w 1105"/>
              <a:gd name="T47" fmla="*/ 2147483647 h 2033"/>
              <a:gd name="T48" fmla="*/ 2147483647 w 1105"/>
              <a:gd name="T49" fmla="*/ 2147483647 h 2033"/>
              <a:gd name="T50" fmla="*/ 2147483647 w 1105"/>
              <a:gd name="T51" fmla="*/ 2147483647 h 2033"/>
              <a:gd name="T52" fmla="*/ 2147483647 w 1105"/>
              <a:gd name="T53" fmla="*/ 2147483647 h 2033"/>
              <a:gd name="T54" fmla="*/ 2147483647 w 1105"/>
              <a:gd name="T55" fmla="*/ 2147483647 h 2033"/>
              <a:gd name="T56" fmla="*/ 2147483647 w 1105"/>
              <a:gd name="T57" fmla="*/ 2147483647 h 2033"/>
              <a:gd name="T58" fmla="*/ 2147483647 w 1105"/>
              <a:gd name="T59" fmla="*/ 2147483647 h 2033"/>
              <a:gd name="T60" fmla="*/ 2147483647 w 1105"/>
              <a:gd name="T61" fmla="*/ 2147483647 h 2033"/>
              <a:gd name="T62" fmla="*/ 2147483647 w 1105"/>
              <a:gd name="T63" fmla="*/ 2147483647 h 20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5"/>
              <a:gd name="T97" fmla="*/ 0 h 2033"/>
              <a:gd name="T98" fmla="*/ 1105 w 1105"/>
              <a:gd name="T99" fmla="*/ 2033 h 20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5" h="2033">
                <a:moveTo>
                  <a:pt x="1105" y="0"/>
                </a:moveTo>
                <a:cubicBezTo>
                  <a:pt x="1064" y="27"/>
                  <a:pt x="1023" y="45"/>
                  <a:pt x="976" y="61"/>
                </a:cubicBezTo>
                <a:cubicBezTo>
                  <a:pt x="946" y="91"/>
                  <a:pt x="965" y="78"/>
                  <a:pt x="915" y="95"/>
                </a:cubicBezTo>
                <a:cubicBezTo>
                  <a:pt x="900" y="100"/>
                  <a:pt x="888" y="113"/>
                  <a:pt x="875" y="122"/>
                </a:cubicBezTo>
                <a:cubicBezTo>
                  <a:pt x="861" y="132"/>
                  <a:pt x="842" y="133"/>
                  <a:pt x="827" y="142"/>
                </a:cubicBezTo>
                <a:cubicBezTo>
                  <a:pt x="817" y="148"/>
                  <a:pt x="810" y="156"/>
                  <a:pt x="800" y="162"/>
                </a:cubicBezTo>
                <a:cubicBezTo>
                  <a:pt x="783" y="172"/>
                  <a:pt x="764" y="181"/>
                  <a:pt x="746" y="190"/>
                </a:cubicBezTo>
                <a:cubicBezTo>
                  <a:pt x="698" y="215"/>
                  <a:pt x="638" y="274"/>
                  <a:pt x="590" y="291"/>
                </a:cubicBezTo>
                <a:cubicBezTo>
                  <a:pt x="562" y="301"/>
                  <a:pt x="547" y="318"/>
                  <a:pt x="522" y="332"/>
                </a:cubicBezTo>
                <a:cubicBezTo>
                  <a:pt x="458" y="369"/>
                  <a:pt x="549" y="305"/>
                  <a:pt x="482" y="352"/>
                </a:cubicBezTo>
                <a:cubicBezTo>
                  <a:pt x="439" y="382"/>
                  <a:pt x="397" y="425"/>
                  <a:pt x="346" y="440"/>
                </a:cubicBezTo>
                <a:cubicBezTo>
                  <a:pt x="339" y="447"/>
                  <a:pt x="334" y="455"/>
                  <a:pt x="326" y="461"/>
                </a:cubicBezTo>
                <a:cubicBezTo>
                  <a:pt x="318" y="467"/>
                  <a:pt x="307" y="468"/>
                  <a:pt x="299" y="474"/>
                </a:cubicBezTo>
                <a:cubicBezTo>
                  <a:pt x="259" y="508"/>
                  <a:pt x="312" y="487"/>
                  <a:pt x="265" y="501"/>
                </a:cubicBezTo>
                <a:cubicBezTo>
                  <a:pt x="211" y="555"/>
                  <a:pt x="236" y="537"/>
                  <a:pt x="197" y="562"/>
                </a:cubicBezTo>
                <a:cubicBezTo>
                  <a:pt x="180" y="614"/>
                  <a:pt x="205" y="554"/>
                  <a:pt x="170" y="596"/>
                </a:cubicBezTo>
                <a:cubicBezTo>
                  <a:pt x="143" y="629"/>
                  <a:pt x="187" y="608"/>
                  <a:pt x="143" y="623"/>
                </a:cubicBezTo>
                <a:cubicBezTo>
                  <a:pt x="133" y="652"/>
                  <a:pt x="117" y="670"/>
                  <a:pt x="95" y="691"/>
                </a:cubicBezTo>
                <a:cubicBezTo>
                  <a:pt x="82" y="731"/>
                  <a:pt x="65" y="764"/>
                  <a:pt x="41" y="799"/>
                </a:cubicBezTo>
                <a:cubicBezTo>
                  <a:pt x="26" y="844"/>
                  <a:pt x="10" y="888"/>
                  <a:pt x="0" y="935"/>
                </a:cubicBezTo>
                <a:cubicBezTo>
                  <a:pt x="2" y="987"/>
                  <a:pt x="1" y="1039"/>
                  <a:pt x="7" y="1091"/>
                </a:cubicBezTo>
                <a:cubicBezTo>
                  <a:pt x="9" y="1105"/>
                  <a:pt x="19" y="1118"/>
                  <a:pt x="21" y="1132"/>
                </a:cubicBezTo>
                <a:cubicBezTo>
                  <a:pt x="32" y="1197"/>
                  <a:pt x="53" y="1251"/>
                  <a:pt x="82" y="1308"/>
                </a:cubicBezTo>
                <a:cubicBezTo>
                  <a:pt x="96" y="1335"/>
                  <a:pt x="98" y="1363"/>
                  <a:pt x="116" y="1389"/>
                </a:cubicBezTo>
                <a:cubicBezTo>
                  <a:pt x="125" y="1419"/>
                  <a:pt x="144" y="1442"/>
                  <a:pt x="156" y="1470"/>
                </a:cubicBezTo>
                <a:cubicBezTo>
                  <a:pt x="173" y="1509"/>
                  <a:pt x="182" y="1556"/>
                  <a:pt x="204" y="1592"/>
                </a:cubicBezTo>
                <a:cubicBezTo>
                  <a:pt x="221" y="1620"/>
                  <a:pt x="240" y="1647"/>
                  <a:pt x="258" y="1674"/>
                </a:cubicBezTo>
                <a:cubicBezTo>
                  <a:pt x="281" y="1708"/>
                  <a:pt x="298" y="1746"/>
                  <a:pt x="333" y="1768"/>
                </a:cubicBezTo>
                <a:cubicBezTo>
                  <a:pt x="351" y="1798"/>
                  <a:pt x="369" y="1825"/>
                  <a:pt x="393" y="1850"/>
                </a:cubicBezTo>
                <a:cubicBezTo>
                  <a:pt x="402" y="1874"/>
                  <a:pt x="432" y="1903"/>
                  <a:pt x="454" y="1918"/>
                </a:cubicBezTo>
                <a:cubicBezTo>
                  <a:pt x="474" y="1947"/>
                  <a:pt x="535" y="1980"/>
                  <a:pt x="570" y="1992"/>
                </a:cubicBezTo>
                <a:cubicBezTo>
                  <a:pt x="622" y="2029"/>
                  <a:pt x="705" y="2033"/>
                  <a:pt x="766" y="2033"/>
                </a:cubicBezTo>
              </a:path>
            </a:pathLst>
          </a:custGeom>
          <a:noFill/>
          <a:ln w="5715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latin typeface="Calibri" pitchFamily="34" charset="0"/>
            </a:endParaRPr>
          </a:p>
        </p:txBody>
      </p:sp>
      <p:sp>
        <p:nvSpPr>
          <p:cNvPr id="9" name="CasellaDiTesto 8"/>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Cross Section</a:t>
            </a:r>
          </a:p>
        </p:txBody>
      </p:sp>
    </p:spTree>
    <p:extLst>
      <p:ext uri="{BB962C8B-B14F-4D97-AF65-F5344CB8AC3E}">
        <p14:creationId xmlns:p14="http://schemas.microsoft.com/office/powerpoint/2010/main" val="119510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08720"/>
            <a:ext cx="7815263"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806450" y="1791370"/>
            <a:ext cx="461963" cy="398463"/>
          </a:xfrm>
          <a:prstGeom prst="rect">
            <a:avLst/>
          </a:prstGeom>
          <a:solidFill>
            <a:srgbClr val="FFFF00">
              <a:alpha val="50195"/>
            </a:srgbClr>
          </a:solidFill>
          <a:ln w="28575">
            <a:solidFill>
              <a:srgbClr val="FF0000"/>
            </a:solidFill>
            <a:miter lim="800000"/>
            <a:headEnd/>
            <a:tailEnd/>
          </a:ln>
        </p:spPr>
        <p:txBody>
          <a:bodyPr wrap="none" anchor="ctr"/>
          <a:lstStyle/>
          <a:p>
            <a:endParaRPr lang="it-IT"/>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508920"/>
            <a:ext cx="52768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Junctions</a:t>
            </a:r>
          </a:p>
        </p:txBody>
      </p:sp>
    </p:spTree>
    <p:extLst>
      <p:ext uri="{BB962C8B-B14F-4D97-AF65-F5344CB8AC3E}">
        <p14:creationId xmlns:p14="http://schemas.microsoft.com/office/powerpoint/2010/main" val="28041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65513"/>
            <a:ext cx="3568700"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84263"/>
            <a:ext cx="51054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2362200" y="2379663"/>
            <a:ext cx="701675" cy="190500"/>
          </a:xfrm>
          <a:prstGeom prst="rect">
            <a:avLst/>
          </a:prstGeom>
          <a:solidFill>
            <a:srgbClr val="3366FF">
              <a:alpha val="50195"/>
            </a:srgbClr>
          </a:solidFill>
          <a:ln w="9525">
            <a:solidFill>
              <a:schemeClr val="tx1"/>
            </a:solidFill>
            <a:miter lim="800000"/>
            <a:headEnd/>
            <a:tailEnd/>
          </a:ln>
        </p:spPr>
        <p:txBody>
          <a:bodyPr wrap="none" anchor="ctr"/>
          <a:lstStyle/>
          <a:p>
            <a:endParaRPr lang="it-IT"/>
          </a:p>
        </p:txBody>
      </p:sp>
      <p:sp>
        <p:nvSpPr>
          <p:cNvPr id="6" name="Rectangle 6"/>
          <p:cNvSpPr>
            <a:spLocks noChangeArrowheads="1"/>
          </p:cNvSpPr>
          <p:nvPr/>
        </p:nvSpPr>
        <p:spPr bwMode="auto">
          <a:xfrm>
            <a:off x="2381250" y="2578100"/>
            <a:ext cx="701675" cy="190500"/>
          </a:xfrm>
          <a:prstGeom prst="rect">
            <a:avLst/>
          </a:prstGeom>
          <a:solidFill>
            <a:srgbClr val="FF0000">
              <a:alpha val="50195"/>
            </a:srgbClr>
          </a:solidFill>
          <a:ln w="9525">
            <a:solidFill>
              <a:schemeClr val="tx1"/>
            </a:solidFill>
            <a:miter lim="800000"/>
            <a:headEnd/>
            <a:tailEnd/>
          </a:ln>
        </p:spPr>
        <p:txBody>
          <a:bodyPr wrap="none" anchor="ctr"/>
          <a:lstStyle/>
          <a:p>
            <a:endParaRPr lang="it-IT"/>
          </a:p>
        </p:txBody>
      </p:sp>
      <p:sp>
        <p:nvSpPr>
          <p:cNvPr id="7" name="Freeform 7"/>
          <p:cNvSpPr>
            <a:spLocks/>
          </p:cNvSpPr>
          <p:nvPr/>
        </p:nvSpPr>
        <p:spPr bwMode="auto">
          <a:xfrm>
            <a:off x="2289175" y="4754563"/>
            <a:ext cx="174625" cy="511175"/>
          </a:xfrm>
          <a:custGeom>
            <a:avLst/>
            <a:gdLst>
              <a:gd name="T0" fmla="*/ 2147483647 w 110"/>
              <a:gd name="T1" fmla="*/ 2147483647 h 322"/>
              <a:gd name="T2" fmla="*/ 2147483647 w 110"/>
              <a:gd name="T3" fmla="*/ 2147483647 h 322"/>
              <a:gd name="T4" fmla="*/ 2147483647 w 110"/>
              <a:gd name="T5" fmla="*/ 2147483647 h 322"/>
              <a:gd name="T6" fmla="*/ 2147483647 w 110"/>
              <a:gd name="T7" fmla="*/ 2147483647 h 322"/>
              <a:gd name="T8" fmla="*/ 0 w 110"/>
              <a:gd name="T9" fmla="*/ 0 h 322"/>
              <a:gd name="T10" fmla="*/ 0 60000 65536"/>
              <a:gd name="T11" fmla="*/ 0 60000 65536"/>
              <a:gd name="T12" fmla="*/ 0 60000 65536"/>
              <a:gd name="T13" fmla="*/ 0 60000 65536"/>
              <a:gd name="T14" fmla="*/ 0 60000 65536"/>
              <a:gd name="T15" fmla="*/ 0 w 110"/>
              <a:gd name="T16" fmla="*/ 0 h 322"/>
              <a:gd name="T17" fmla="*/ 110 w 110"/>
              <a:gd name="T18" fmla="*/ 322 h 322"/>
            </a:gdLst>
            <a:ahLst/>
            <a:cxnLst>
              <a:cxn ang="T10">
                <a:pos x="T0" y="T1"/>
              </a:cxn>
              <a:cxn ang="T11">
                <a:pos x="T2" y="T3"/>
              </a:cxn>
              <a:cxn ang="T12">
                <a:pos x="T4" y="T5"/>
              </a:cxn>
              <a:cxn ang="T13">
                <a:pos x="T6" y="T7"/>
              </a:cxn>
              <a:cxn ang="T14">
                <a:pos x="T8" y="T9"/>
              </a:cxn>
            </a:cxnLst>
            <a:rect l="T15" t="T16" r="T17" b="T18"/>
            <a:pathLst>
              <a:path w="110" h="322">
                <a:moveTo>
                  <a:pt x="110" y="322"/>
                </a:moveTo>
                <a:cubicBezTo>
                  <a:pt x="108" y="306"/>
                  <a:pt x="108" y="290"/>
                  <a:pt x="105" y="274"/>
                </a:cubicBezTo>
                <a:cubicBezTo>
                  <a:pt x="101" y="251"/>
                  <a:pt x="79" y="220"/>
                  <a:pt x="67" y="202"/>
                </a:cubicBezTo>
                <a:cubicBezTo>
                  <a:pt x="59" y="189"/>
                  <a:pt x="57" y="169"/>
                  <a:pt x="52" y="154"/>
                </a:cubicBezTo>
                <a:cubicBezTo>
                  <a:pt x="45" y="112"/>
                  <a:pt x="28" y="34"/>
                  <a:pt x="0" y="0"/>
                </a:cubicBezTo>
              </a:path>
            </a:pathLst>
          </a:custGeom>
          <a:noFill/>
          <a:ln w="38100">
            <a:solidFill>
              <a:srgbClr val="3366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 name="Freeform 8"/>
          <p:cNvSpPr>
            <a:spLocks/>
          </p:cNvSpPr>
          <p:nvPr/>
        </p:nvSpPr>
        <p:spPr bwMode="auto">
          <a:xfrm>
            <a:off x="2746375" y="4876800"/>
            <a:ext cx="288925" cy="358775"/>
          </a:xfrm>
          <a:custGeom>
            <a:avLst/>
            <a:gdLst>
              <a:gd name="T0" fmla="*/ 0 w 144"/>
              <a:gd name="T1" fmla="*/ 2147483647 h 269"/>
              <a:gd name="T2" fmla="*/ 2147483647 w 144"/>
              <a:gd name="T3" fmla="*/ 2147483647 h 269"/>
              <a:gd name="T4" fmla="*/ 2147483647 w 144"/>
              <a:gd name="T5" fmla="*/ 2147483647 h 269"/>
              <a:gd name="T6" fmla="*/ 2147483647 w 144"/>
              <a:gd name="T7" fmla="*/ 2147483647 h 269"/>
              <a:gd name="T8" fmla="*/ 2147483647 w 144"/>
              <a:gd name="T9" fmla="*/ 2147483647 h 269"/>
              <a:gd name="T10" fmla="*/ 2147483647 w 144"/>
              <a:gd name="T11" fmla="*/ 0 h 269"/>
              <a:gd name="T12" fmla="*/ 0 60000 65536"/>
              <a:gd name="T13" fmla="*/ 0 60000 65536"/>
              <a:gd name="T14" fmla="*/ 0 60000 65536"/>
              <a:gd name="T15" fmla="*/ 0 60000 65536"/>
              <a:gd name="T16" fmla="*/ 0 60000 65536"/>
              <a:gd name="T17" fmla="*/ 0 60000 65536"/>
              <a:gd name="T18" fmla="*/ 0 w 144"/>
              <a:gd name="T19" fmla="*/ 0 h 269"/>
              <a:gd name="T20" fmla="*/ 144 w 144"/>
              <a:gd name="T21" fmla="*/ 269 h 269"/>
            </a:gdLst>
            <a:ahLst/>
            <a:cxnLst>
              <a:cxn ang="T12">
                <a:pos x="T0" y="T1"/>
              </a:cxn>
              <a:cxn ang="T13">
                <a:pos x="T2" y="T3"/>
              </a:cxn>
              <a:cxn ang="T14">
                <a:pos x="T4" y="T5"/>
              </a:cxn>
              <a:cxn ang="T15">
                <a:pos x="T6" y="T7"/>
              </a:cxn>
              <a:cxn ang="T16">
                <a:pos x="T8" y="T9"/>
              </a:cxn>
              <a:cxn ang="T17">
                <a:pos x="T10" y="T11"/>
              </a:cxn>
            </a:cxnLst>
            <a:rect l="T18" t="T19" r="T20" b="T21"/>
            <a:pathLst>
              <a:path w="144" h="269">
                <a:moveTo>
                  <a:pt x="0" y="269"/>
                </a:moveTo>
                <a:cubicBezTo>
                  <a:pt x="5" y="209"/>
                  <a:pt x="20" y="186"/>
                  <a:pt x="38" y="134"/>
                </a:cubicBezTo>
                <a:cubicBezTo>
                  <a:pt x="40" y="128"/>
                  <a:pt x="48" y="125"/>
                  <a:pt x="52" y="120"/>
                </a:cubicBezTo>
                <a:cubicBezTo>
                  <a:pt x="59" y="111"/>
                  <a:pt x="72" y="91"/>
                  <a:pt x="72" y="91"/>
                </a:cubicBezTo>
                <a:cubicBezTo>
                  <a:pt x="79" y="66"/>
                  <a:pt x="94" y="52"/>
                  <a:pt x="115" y="38"/>
                </a:cubicBezTo>
                <a:cubicBezTo>
                  <a:pt x="136" y="5"/>
                  <a:pt x="125" y="17"/>
                  <a:pt x="144"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9" name="Text Box 9"/>
          <p:cNvSpPr txBox="1">
            <a:spLocks noChangeArrowheads="1"/>
          </p:cNvSpPr>
          <p:nvPr/>
        </p:nvSpPr>
        <p:spPr bwMode="auto">
          <a:xfrm>
            <a:off x="5410200" y="3200400"/>
            <a:ext cx="3521075" cy="1323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1600" b="1" dirty="0">
                <a:solidFill>
                  <a:srgbClr val="FF0000"/>
                </a:solidFill>
              </a:rPr>
              <a:t>The </a:t>
            </a:r>
            <a:r>
              <a:rPr lang="it-IT" sz="1600" b="1" dirty="0" err="1">
                <a:solidFill>
                  <a:srgbClr val="FF0000"/>
                </a:solidFill>
              </a:rPr>
              <a:t>length</a:t>
            </a:r>
            <a:r>
              <a:rPr lang="it-IT" sz="1600" b="1" dirty="0">
                <a:solidFill>
                  <a:srgbClr val="FF0000"/>
                </a:solidFill>
              </a:rPr>
              <a:t> </a:t>
            </a:r>
            <a:r>
              <a:rPr lang="it-IT" sz="1600" b="1" dirty="0" err="1">
                <a:solidFill>
                  <a:srgbClr val="FF0000"/>
                </a:solidFill>
              </a:rPr>
              <a:t>across</a:t>
            </a:r>
            <a:r>
              <a:rPr lang="it-IT" sz="1600" b="1" dirty="0">
                <a:solidFill>
                  <a:srgbClr val="FF0000"/>
                </a:solidFill>
              </a:rPr>
              <a:t> the </a:t>
            </a:r>
            <a:r>
              <a:rPr lang="it-IT" sz="1600" b="1" dirty="0" err="1">
                <a:solidFill>
                  <a:srgbClr val="FF0000"/>
                </a:solidFill>
              </a:rPr>
              <a:t>junction</a:t>
            </a:r>
            <a:r>
              <a:rPr lang="it-IT" sz="1600" b="1" dirty="0">
                <a:solidFill>
                  <a:srgbClr val="FF0000"/>
                </a:solidFill>
              </a:rPr>
              <a:t> </a:t>
            </a:r>
            <a:r>
              <a:rPr lang="it-IT" sz="1600" b="1" dirty="0" err="1">
                <a:solidFill>
                  <a:srgbClr val="FF0000"/>
                </a:solidFill>
              </a:rPr>
              <a:t>has</a:t>
            </a:r>
            <a:r>
              <a:rPr lang="it-IT" sz="1600" b="1" dirty="0">
                <a:solidFill>
                  <a:srgbClr val="FF0000"/>
                </a:solidFill>
              </a:rPr>
              <a:t> to be </a:t>
            </a:r>
            <a:r>
              <a:rPr lang="it-IT" sz="1600" b="1" dirty="0" err="1">
                <a:solidFill>
                  <a:srgbClr val="FF0000"/>
                </a:solidFill>
              </a:rPr>
              <a:t>defined</a:t>
            </a:r>
            <a:r>
              <a:rPr lang="it-IT" sz="1600" b="1" dirty="0">
                <a:solidFill>
                  <a:srgbClr val="FF0000"/>
                </a:solidFill>
              </a:rPr>
              <a:t>, in </a:t>
            </a:r>
            <a:r>
              <a:rPr lang="it-IT" sz="1600" b="1" dirty="0" err="1">
                <a:solidFill>
                  <a:srgbClr val="FF0000"/>
                </a:solidFill>
              </a:rPr>
              <a:t>terms</a:t>
            </a:r>
            <a:r>
              <a:rPr lang="it-IT" sz="1600" b="1" dirty="0">
                <a:solidFill>
                  <a:srgbClr val="FF0000"/>
                </a:solidFill>
              </a:rPr>
              <a:t> of </a:t>
            </a:r>
            <a:r>
              <a:rPr lang="it-IT" sz="1600" b="1" dirty="0" err="1">
                <a:solidFill>
                  <a:srgbClr val="FF0000"/>
                </a:solidFill>
              </a:rPr>
              <a:t>distance</a:t>
            </a:r>
            <a:r>
              <a:rPr lang="it-IT" sz="1600" b="1" dirty="0">
                <a:solidFill>
                  <a:srgbClr val="FF0000"/>
                </a:solidFill>
              </a:rPr>
              <a:t> </a:t>
            </a:r>
            <a:r>
              <a:rPr lang="it-IT" sz="1600" b="1" dirty="0" err="1">
                <a:solidFill>
                  <a:srgbClr val="FF0000"/>
                </a:solidFill>
              </a:rPr>
              <a:t>between</a:t>
            </a:r>
            <a:r>
              <a:rPr lang="it-IT" sz="1600" b="1" dirty="0">
                <a:solidFill>
                  <a:srgbClr val="FF0000"/>
                </a:solidFill>
              </a:rPr>
              <a:t> </a:t>
            </a:r>
            <a:r>
              <a:rPr lang="it-IT" sz="1600" b="1" dirty="0" err="1">
                <a:solidFill>
                  <a:srgbClr val="FF0000"/>
                </a:solidFill>
              </a:rPr>
              <a:t>theXS</a:t>
            </a:r>
            <a:r>
              <a:rPr lang="it-IT" sz="1600" b="1" dirty="0">
                <a:solidFill>
                  <a:srgbClr val="FF0000"/>
                </a:solidFill>
              </a:rPr>
              <a:t> in the </a:t>
            </a:r>
            <a:r>
              <a:rPr lang="it-IT" sz="1600" b="1" dirty="0" err="1">
                <a:solidFill>
                  <a:srgbClr val="FF0000"/>
                </a:solidFill>
              </a:rPr>
              <a:t>reaches</a:t>
            </a:r>
            <a:r>
              <a:rPr lang="it-IT" sz="1600" b="1" dirty="0">
                <a:solidFill>
                  <a:srgbClr val="FF0000"/>
                </a:solidFill>
              </a:rPr>
              <a:t>. The </a:t>
            </a:r>
            <a:r>
              <a:rPr lang="it-IT" sz="1600" b="1" dirty="0" err="1">
                <a:solidFill>
                  <a:srgbClr val="FF0000"/>
                </a:solidFill>
              </a:rPr>
              <a:t>distance</a:t>
            </a:r>
            <a:r>
              <a:rPr lang="it-IT" sz="1600" b="1" dirty="0">
                <a:solidFill>
                  <a:srgbClr val="FF0000"/>
                </a:solidFill>
              </a:rPr>
              <a:t> </a:t>
            </a:r>
            <a:r>
              <a:rPr lang="it-IT" sz="1600" b="1" dirty="0" err="1">
                <a:solidFill>
                  <a:srgbClr val="FF0000"/>
                </a:solidFill>
              </a:rPr>
              <a:t>assigned</a:t>
            </a:r>
            <a:r>
              <a:rPr lang="it-IT" sz="1600" b="1" dirty="0">
                <a:solidFill>
                  <a:srgbClr val="FF0000"/>
                </a:solidFill>
              </a:rPr>
              <a:t> in the XS editor </a:t>
            </a:r>
            <a:r>
              <a:rPr lang="it-IT" sz="1600" b="1" dirty="0" err="1">
                <a:solidFill>
                  <a:srgbClr val="FF0000"/>
                </a:solidFill>
              </a:rPr>
              <a:t>is</a:t>
            </a:r>
            <a:r>
              <a:rPr lang="it-IT" sz="1600" b="1" dirty="0">
                <a:solidFill>
                  <a:srgbClr val="FF0000"/>
                </a:solidFill>
              </a:rPr>
              <a:t> </a:t>
            </a:r>
            <a:r>
              <a:rPr lang="it-IT" sz="1600" b="1" dirty="0" err="1">
                <a:solidFill>
                  <a:srgbClr val="FF0000"/>
                </a:solidFill>
              </a:rPr>
              <a:t>not</a:t>
            </a:r>
            <a:r>
              <a:rPr lang="it-IT" sz="1600" b="1" dirty="0">
                <a:solidFill>
                  <a:srgbClr val="FF0000"/>
                </a:solidFill>
              </a:rPr>
              <a:t> </a:t>
            </a:r>
            <a:r>
              <a:rPr lang="it-IT" sz="1600" b="1" dirty="0" err="1">
                <a:solidFill>
                  <a:srgbClr val="FF0000"/>
                </a:solidFill>
              </a:rPr>
              <a:t>valid</a:t>
            </a:r>
            <a:r>
              <a:rPr lang="it-IT" sz="1600" b="1" dirty="0">
                <a:solidFill>
                  <a:srgbClr val="FF0000"/>
                </a:solidFill>
              </a:rPr>
              <a:t>.</a:t>
            </a:r>
            <a:endParaRPr lang="it-IT" sz="1600" dirty="0"/>
          </a:p>
        </p:txBody>
      </p:sp>
      <p:sp>
        <p:nvSpPr>
          <p:cNvPr id="10" name="Freeform 10"/>
          <p:cNvSpPr>
            <a:spLocks/>
          </p:cNvSpPr>
          <p:nvPr/>
        </p:nvSpPr>
        <p:spPr bwMode="auto">
          <a:xfrm>
            <a:off x="773113" y="2471738"/>
            <a:ext cx="1560512" cy="2706687"/>
          </a:xfrm>
          <a:custGeom>
            <a:avLst/>
            <a:gdLst>
              <a:gd name="T0" fmla="*/ 2147483647 w 983"/>
              <a:gd name="T1" fmla="*/ 0 h 1705"/>
              <a:gd name="T2" fmla="*/ 2147483647 w 983"/>
              <a:gd name="T3" fmla="*/ 2147483647 h 1705"/>
              <a:gd name="T4" fmla="*/ 2147483647 w 983"/>
              <a:gd name="T5" fmla="*/ 2147483647 h 1705"/>
              <a:gd name="T6" fmla="*/ 2147483647 w 983"/>
              <a:gd name="T7" fmla="*/ 2147483647 h 1705"/>
              <a:gd name="T8" fmla="*/ 2147483647 w 983"/>
              <a:gd name="T9" fmla="*/ 2147483647 h 1705"/>
              <a:gd name="T10" fmla="*/ 2147483647 w 983"/>
              <a:gd name="T11" fmla="*/ 2147483647 h 1705"/>
              <a:gd name="T12" fmla="*/ 2147483647 w 983"/>
              <a:gd name="T13" fmla="*/ 2147483647 h 1705"/>
              <a:gd name="T14" fmla="*/ 2147483647 w 983"/>
              <a:gd name="T15" fmla="*/ 2147483647 h 1705"/>
              <a:gd name="T16" fmla="*/ 2147483647 w 983"/>
              <a:gd name="T17" fmla="*/ 2147483647 h 1705"/>
              <a:gd name="T18" fmla="*/ 2147483647 w 983"/>
              <a:gd name="T19" fmla="*/ 2147483647 h 1705"/>
              <a:gd name="T20" fmla="*/ 2147483647 w 983"/>
              <a:gd name="T21" fmla="*/ 2147483647 h 1705"/>
              <a:gd name="T22" fmla="*/ 2147483647 w 983"/>
              <a:gd name="T23" fmla="*/ 2147483647 h 1705"/>
              <a:gd name="T24" fmla="*/ 2147483647 w 983"/>
              <a:gd name="T25" fmla="*/ 2147483647 h 1705"/>
              <a:gd name="T26" fmla="*/ 2147483647 w 983"/>
              <a:gd name="T27" fmla="*/ 2147483647 h 1705"/>
              <a:gd name="T28" fmla="*/ 2147483647 w 983"/>
              <a:gd name="T29" fmla="*/ 2147483647 h 1705"/>
              <a:gd name="T30" fmla="*/ 2147483647 w 983"/>
              <a:gd name="T31" fmla="*/ 2147483647 h 1705"/>
              <a:gd name="T32" fmla="*/ 2147483647 w 983"/>
              <a:gd name="T33" fmla="*/ 2147483647 h 1705"/>
              <a:gd name="T34" fmla="*/ 2147483647 w 983"/>
              <a:gd name="T35" fmla="*/ 2147483647 h 1705"/>
              <a:gd name="T36" fmla="*/ 2147483647 w 983"/>
              <a:gd name="T37" fmla="*/ 2147483647 h 1705"/>
              <a:gd name="T38" fmla="*/ 2147483647 w 983"/>
              <a:gd name="T39" fmla="*/ 2147483647 h 1705"/>
              <a:gd name="T40" fmla="*/ 2147483647 w 983"/>
              <a:gd name="T41" fmla="*/ 2147483647 h 1705"/>
              <a:gd name="T42" fmla="*/ 2147483647 w 983"/>
              <a:gd name="T43" fmla="*/ 2147483647 h 17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3"/>
              <a:gd name="T67" fmla="*/ 0 h 1705"/>
              <a:gd name="T68" fmla="*/ 983 w 983"/>
              <a:gd name="T69" fmla="*/ 1705 h 17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3" h="1705">
                <a:moveTo>
                  <a:pt x="983" y="0"/>
                </a:moveTo>
                <a:cubicBezTo>
                  <a:pt x="927" y="17"/>
                  <a:pt x="882" y="53"/>
                  <a:pt x="821" y="67"/>
                </a:cubicBezTo>
                <a:cubicBezTo>
                  <a:pt x="764" y="96"/>
                  <a:pt x="700" y="109"/>
                  <a:pt x="638" y="122"/>
                </a:cubicBezTo>
                <a:cubicBezTo>
                  <a:pt x="606" y="143"/>
                  <a:pt x="566" y="160"/>
                  <a:pt x="529" y="169"/>
                </a:cubicBezTo>
                <a:cubicBezTo>
                  <a:pt x="497" y="186"/>
                  <a:pt x="462" y="206"/>
                  <a:pt x="428" y="216"/>
                </a:cubicBezTo>
                <a:cubicBezTo>
                  <a:pt x="380" y="253"/>
                  <a:pt x="314" y="294"/>
                  <a:pt x="272" y="338"/>
                </a:cubicBezTo>
                <a:cubicBezTo>
                  <a:pt x="251" y="360"/>
                  <a:pt x="240" y="383"/>
                  <a:pt x="211" y="393"/>
                </a:cubicBezTo>
                <a:cubicBezTo>
                  <a:pt x="193" y="443"/>
                  <a:pt x="219" y="383"/>
                  <a:pt x="184" y="427"/>
                </a:cubicBezTo>
                <a:cubicBezTo>
                  <a:pt x="180" y="433"/>
                  <a:pt x="181" y="441"/>
                  <a:pt x="177" y="447"/>
                </a:cubicBezTo>
                <a:cubicBezTo>
                  <a:pt x="164" y="470"/>
                  <a:pt x="148" y="483"/>
                  <a:pt x="130" y="501"/>
                </a:cubicBezTo>
                <a:cubicBezTo>
                  <a:pt x="112" y="553"/>
                  <a:pt x="74" y="597"/>
                  <a:pt x="55" y="650"/>
                </a:cubicBezTo>
                <a:cubicBezTo>
                  <a:pt x="37" y="701"/>
                  <a:pt x="39" y="755"/>
                  <a:pt x="21" y="806"/>
                </a:cubicBezTo>
                <a:cubicBezTo>
                  <a:pt x="0" y="930"/>
                  <a:pt x="2" y="947"/>
                  <a:pt x="14" y="1131"/>
                </a:cubicBezTo>
                <a:cubicBezTo>
                  <a:pt x="15" y="1150"/>
                  <a:pt x="28" y="1185"/>
                  <a:pt x="28" y="1185"/>
                </a:cubicBezTo>
                <a:cubicBezTo>
                  <a:pt x="33" y="1225"/>
                  <a:pt x="33" y="1285"/>
                  <a:pt x="55" y="1321"/>
                </a:cubicBezTo>
                <a:cubicBezTo>
                  <a:pt x="83" y="1366"/>
                  <a:pt x="119" y="1408"/>
                  <a:pt x="150" y="1450"/>
                </a:cubicBezTo>
                <a:cubicBezTo>
                  <a:pt x="156" y="1458"/>
                  <a:pt x="169" y="1457"/>
                  <a:pt x="177" y="1463"/>
                </a:cubicBezTo>
                <a:cubicBezTo>
                  <a:pt x="198" y="1478"/>
                  <a:pt x="218" y="1495"/>
                  <a:pt x="238" y="1511"/>
                </a:cubicBezTo>
                <a:cubicBezTo>
                  <a:pt x="270" y="1536"/>
                  <a:pt x="304" y="1568"/>
                  <a:pt x="340" y="1585"/>
                </a:cubicBezTo>
                <a:cubicBezTo>
                  <a:pt x="412" y="1660"/>
                  <a:pt x="511" y="1678"/>
                  <a:pt x="611" y="1687"/>
                </a:cubicBezTo>
                <a:cubicBezTo>
                  <a:pt x="712" y="1705"/>
                  <a:pt x="810" y="1688"/>
                  <a:pt x="909" y="1673"/>
                </a:cubicBezTo>
                <a:cubicBezTo>
                  <a:pt x="946" y="1662"/>
                  <a:pt x="922" y="1667"/>
                  <a:pt x="983" y="1667"/>
                </a:cubicBezTo>
              </a:path>
            </a:pathLst>
          </a:custGeom>
          <a:noFill/>
          <a:ln w="28575">
            <a:solidFill>
              <a:srgbClr val="3366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 name="Freeform 11"/>
          <p:cNvSpPr>
            <a:spLocks/>
          </p:cNvSpPr>
          <p:nvPr/>
        </p:nvSpPr>
        <p:spPr bwMode="auto">
          <a:xfrm>
            <a:off x="2898775" y="2674938"/>
            <a:ext cx="1501775" cy="2754312"/>
          </a:xfrm>
          <a:custGeom>
            <a:avLst/>
            <a:gdLst/>
            <a:ahLst/>
            <a:cxnLst>
              <a:cxn ang="0">
                <a:pos x="126" y="0"/>
              </a:cxn>
              <a:cxn ang="0">
                <a:pos x="417" y="27"/>
              </a:cxn>
              <a:cxn ang="0">
                <a:pos x="546" y="82"/>
              </a:cxn>
              <a:cxn ang="0">
                <a:pos x="654" y="170"/>
              </a:cxn>
              <a:cxn ang="0">
                <a:pos x="776" y="305"/>
              </a:cxn>
              <a:cxn ang="0">
                <a:pos x="844" y="454"/>
              </a:cxn>
              <a:cxn ang="0">
                <a:pos x="912" y="685"/>
              </a:cxn>
              <a:cxn ang="0">
                <a:pos x="946" y="936"/>
              </a:cxn>
              <a:cxn ang="0">
                <a:pos x="817" y="1478"/>
              </a:cxn>
              <a:cxn ang="0">
                <a:pos x="736" y="1593"/>
              </a:cxn>
              <a:cxn ang="0">
                <a:pos x="668" y="1640"/>
              </a:cxn>
              <a:cxn ang="0">
                <a:pos x="627" y="1667"/>
              </a:cxn>
              <a:cxn ang="0">
                <a:pos x="410" y="1735"/>
              </a:cxn>
              <a:cxn ang="0">
                <a:pos x="234" y="1728"/>
              </a:cxn>
              <a:cxn ang="0">
                <a:pos x="180" y="1708"/>
              </a:cxn>
              <a:cxn ang="0">
                <a:pos x="132" y="1654"/>
              </a:cxn>
              <a:cxn ang="0">
                <a:pos x="65" y="1579"/>
              </a:cxn>
              <a:cxn ang="0">
                <a:pos x="31" y="1545"/>
              </a:cxn>
              <a:cxn ang="0">
                <a:pos x="4" y="1532"/>
              </a:cxn>
            </a:cxnLst>
            <a:rect l="0" t="0" r="r" b="b"/>
            <a:pathLst>
              <a:path w="946" h="1735">
                <a:moveTo>
                  <a:pt x="126" y="0"/>
                </a:moveTo>
                <a:cubicBezTo>
                  <a:pt x="251" y="5"/>
                  <a:pt x="304" y="12"/>
                  <a:pt x="417" y="27"/>
                </a:cubicBezTo>
                <a:cubicBezTo>
                  <a:pt x="461" y="42"/>
                  <a:pt x="502" y="67"/>
                  <a:pt x="546" y="82"/>
                </a:cubicBezTo>
                <a:cubicBezTo>
                  <a:pt x="576" y="112"/>
                  <a:pt x="613" y="156"/>
                  <a:pt x="654" y="170"/>
                </a:cubicBezTo>
                <a:cubicBezTo>
                  <a:pt x="691" y="217"/>
                  <a:pt x="733" y="262"/>
                  <a:pt x="776" y="305"/>
                </a:cubicBezTo>
                <a:cubicBezTo>
                  <a:pt x="801" y="354"/>
                  <a:pt x="819" y="406"/>
                  <a:pt x="844" y="454"/>
                </a:cubicBezTo>
                <a:cubicBezTo>
                  <a:pt x="861" y="533"/>
                  <a:pt x="896" y="605"/>
                  <a:pt x="912" y="685"/>
                </a:cubicBezTo>
                <a:cubicBezTo>
                  <a:pt x="919" y="770"/>
                  <a:pt x="937" y="851"/>
                  <a:pt x="946" y="936"/>
                </a:cubicBezTo>
                <a:cubicBezTo>
                  <a:pt x="936" y="1082"/>
                  <a:pt x="935" y="1360"/>
                  <a:pt x="817" y="1478"/>
                </a:cubicBezTo>
                <a:cubicBezTo>
                  <a:pt x="806" y="1519"/>
                  <a:pt x="769" y="1565"/>
                  <a:pt x="736" y="1593"/>
                </a:cubicBezTo>
                <a:cubicBezTo>
                  <a:pt x="688" y="1633"/>
                  <a:pt x="746" y="1562"/>
                  <a:pt x="668" y="1640"/>
                </a:cubicBezTo>
                <a:cubicBezTo>
                  <a:pt x="642" y="1666"/>
                  <a:pt x="656" y="1658"/>
                  <a:pt x="627" y="1667"/>
                </a:cubicBezTo>
                <a:cubicBezTo>
                  <a:pt x="549" y="1715"/>
                  <a:pt x="500" y="1720"/>
                  <a:pt x="410" y="1735"/>
                </a:cubicBezTo>
                <a:cubicBezTo>
                  <a:pt x="351" y="1733"/>
                  <a:pt x="292" y="1735"/>
                  <a:pt x="234" y="1728"/>
                </a:cubicBezTo>
                <a:cubicBezTo>
                  <a:pt x="215" y="1726"/>
                  <a:pt x="180" y="1708"/>
                  <a:pt x="180" y="1708"/>
                </a:cubicBezTo>
                <a:cubicBezTo>
                  <a:pt x="164" y="1685"/>
                  <a:pt x="156" y="1669"/>
                  <a:pt x="132" y="1654"/>
                </a:cubicBezTo>
                <a:cubicBezTo>
                  <a:pt x="113" y="1623"/>
                  <a:pt x="95" y="1600"/>
                  <a:pt x="65" y="1579"/>
                </a:cubicBezTo>
                <a:cubicBezTo>
                  <a:pt x="52" y="1561"/>
                  <a:pt x="52" y="1555"/>
                  <a:pt x="31" y="1545"/>
                </a:cubicBezTo>
                <a:cubicBezTo>
                  <a:pt x="0" y="1530"/>
                  <a:pt x="18" y="1548"/>
                  <a:pt x="4" y="1532"/>
                </a:cubicBezTo>
              </a:path>
            </a:pathLst>
          </a:custGeom>
          <a:noFill/>
          <a:ln w="28575">
            <a:solidFill>
              <a:srgbClr val="FF0000"/>
            </a:solidFill>
            <a:round/>
            <a:headEnd type="none" w="med" len="med"/>
            <a:tailEnd type="triangle" w="med" len="med"/>
          </a:ln>
          <a:effectLst/>
        </p:spPr>
        <p:txBody>
          <a:bodyPr/>
          <a:lstStyle/>
          <a:p>
            <a:pPr>
              <a:defRPr/>
            </a:pPr>
            <a:endParaRPr lang="it-IT">
              <a:ln w="28575">
                <a:solidFill>
                  <a:schemeClr val="tx1"/>
                </a:solidFill>
              </a:ln>
            </a:endParaRPr>
          </a:p>
        </p:txBody>
      </p:sp>
      <p:sp>
        <p:nvSpPr>
          <p:cNvPr id="12" name="CasellaDiTesto 11"/>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Junctions</a:t>
            </a:r>
          </a:p>
        </p:txBody>
      </p:sp>
    </p:spTree>
    <p:extLst>
      <p:ext uri="{BB962C8B-B14F-4D97-AF65-F5344CB8AC3E}">
        <p14:creationId xmlns:p14="http://schemas.microsoft.com/office/powerpoint/2010/main" val="196625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1000"/>
                                        <p:tgtEl>
                                          <p:spTgt spid="10"/>
                                        </p:tgtEl>
                                      </p:cBhvr>
                                    </p:animEffec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505200"/>
            <a:ext cx="31908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120775"/>
            <a:ext cx="5091112"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810000" y="1506538"/>
            <a:ext cx="1066800" cy="533400"/>
          </a:xfrm>
          <a:prstGeom prst="rect">
            <a:avLst/>
          </a:prstGeom>
          <a:solidFill>
            <a:srgbClr val="FFFF00">
              <a:alpha val="50195"/>
            </a:srgbClr>
          </a:solidFill>
          <a:ln w="9525">
            <a:solidFill>
              <a:schemeClr val="tx1"/>
            </a:solidFill>
            <a:miter lim="800000"/>
            <a:headEnd/>
            <a:tailEnd/>
          </a:ln>
        </p:spPr>
        <p:txBody>
          <a:bodyPr wrap="none" anchor="ctr"/>
          <a:lstStyle/>
          <a:p>
            <a:endParaRPr lang="it-IT"/>
          </a:p>
        </p:txBody>
      </p:sp>
      <p:sp>
        <p:nvSpPr>
          <p:cNvPr id="6" name="Text Box 5"/>
          <p:cNvSpPr txBox="1">
            <a:spLocks noChangeArrowheads="1"/>
          </p:cNvSpPr>
          <p:nvPr/>
        </p:nvSpPr>
        <p:spPr bwMode="auto">
          <a:xfrm>
            <a:off x="5334000" y="1066800"/>
            <a:ext cx="3657600" cy="1077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b="1">
                <a:solidFill>
                  <a:srgbClr val="FF0000"/>
                </a:solidFill>
              </a:rPr>
              <a:t>Computation mode in the junctions:</a:t>
            </a:r>
          </a:p>
          <a:p>
            <a:pPr eaLnBrk="1" hangingPunct="1">
              <a:buFontTx/>
              <a:buChar char="•"/>
            </a:pPr>
            <a:r>
              <a:rPr lang="it-IT" sz="1600"/>
              <a:t> energy balance</a:t>
            </a:r>
          </a:p>
          <a:p>
            <a:pPr eaLnBrk="1" hangingPunct="1">
              <a:buFontTx/>
              <a:buChar char="•"/>
            </a:pPr>
            <a:r>
              <a:rPr lang="it-IT" sz="1600"/>
              <a:t> momentum balance</a:t>
            </a:r>
          </a:p>
        </p:txBody>
      </p:sp>
      <p:sp>
        <p:nvSpPr>
          <p:cNvPr id="7" name="Text Box 7"/>
          <p:cNvSpPr txBox="1">
            <a:spLocks noChangeArrowheads="1"/>
          </p:cNvSpPr>
          <p:nvPr/>
        </p:nvSpPr>
        <p:spPr bwMode="auto">
          <a:xfrm>
            <a:off x="5334000" y="3581400"/>
            <a:ext cx="3521075" cy="1016000"/>
          </a:xfrm>
          <a:prstGeom prst="rect">
            <a:avLst/>
          </a:prstGeom>
          <a:solidFill>
            <a:schemeClr val="accent3">
              <a:lumMod val="60000"/>
              <a:lumOff val="40000"/>
            </a:schemeClr>
          </a:solidFill>
          <a:ln w="9525" algn="ctr">
            <a:noFill/>
            <a:miter lim="800000"/>
            <a:headEnd/>
            <a:tailEnd/>
          </a:ln>
          <a:effectLst/>
        </p:spPr>
        <p:txBody>
          <a:bodyPr>
            <a:spAutoFit/>
          </a:bodyPr>
          <a:lstStyle/>
          <a:p>
            <a:pPr algn="ctr">
              <a:defRPr/>
            </a:pPr>
            <a:r>
              <a:rPr lang="it-IT" sz="2000" b="1" dirty="0" err="1"/>
              <a:t>For</a:t>
            </a:r>
            <a:r>
              <a:rPr lang="it-IT" sz="2000" b="1" dirty="0"/>
              <a:t> the </a:t>
            </a:r>
            <a:r>
              <a:rPr lang="it-IT" sz="2000" b="1" dirty="0" err="1"/>
              <a:t>momentum</a:t>
            </a:r>
            <a:r>
              <a:rPr lang="it-IT" sz="2000" b="1" dirty="0"/>
              <a:t> </a:t>
            </a:r>
            <a:r>
              <a:rPr lang="it-IT" sz="2000" b="1" dirty="0" err="1"/>
              <a:t>balance</a:t>
            </a:r>
            <a:r>
              <a:rPr lang="it-IT" sz="2000" b="1" dirty="0"/>
              <a:t> the </a:t>
            </a:r>
            <a:r>
              <a:rPr lang="it-IT" sz="2000" b="1" dirty="0" err="1"/>
              <a:t>angles</a:t>
            </a:r>
            <a:r>
              <a:rPr lang="it-IT" sz="2000" b="1" dirty="0"/>
              <a:t> </a:t>
            </a:r>
            <a:r>
              <a:rPr lang="it-IT" sz="2000" b="1" dirty="0" err="1"/>
              <a:t>between</a:t>
            </a:r>
            <a:r>
              <a:rPr lang="it-IT" sz="2000" b="1" dirty="0"/>
              <a:t> the </a:t>
            </a:r>
            <a:r>
              <a:rPr lang="it-IT" sz="2000" b="1" dirty="0" err="1"/>
              <a:t>reaches</a:t>
            </a:r>
            <a:r>
              <a:rPr lang="it-IT" sz="2000" b="1" dirty="0"/>
              <a:t> </a:t>
            </a:r>
            <a:r>
              <a:rPr lang="it-IT" sz="2000" b="1" dirty="0" err="1"/>
              <a:t>have</a:t>
            </a:r>
            <a:r>
              <a:rPr lang="it-IT" sz="2000" b="1" dirty="0"/>
              <a:t> </a:t>
            </a:r>
            <a:r>
              <a:rPr lang="it-IT" sz="2000" b="1" dirty="0" err="1"/>
              <a:t>to</a:t>
            </a:r>
            <a:r>
              <a:rPr lang="it-IT" sz="2000" b="1" dirty="0"/>
              <a:t> </a:t>
            </a:r>
            <a:r>
              <a:rPr lang="it-IT" sz="2000" b="1" dirty="0" err="1"/>
              <a:t>be</a:t>
            </a:r>
            <a:r>
              <a:rPr lang="it-IT" sz="2000" b="1" dirty="0"/>
              <a:t> </a:t>
            </a:r>
            <a:r>
              <a:rPr lang="it-IT" sz="2000" b="1" dirty="0" err="1"/>
              <a:t>defined</a:t>
            </a:r>
            <a:endParaRPr lang="it-IT" sz="2000" b="1" dirty="0"/>
          </a:p>
        </p:txBody>
      </p:sp>
      <p:sp>
        <p:nvSpPr>
          <p:cNvPr id="8" name="Rectangle 8"/>
          <p:cNvSpPr>
            <a:spLocks noChangeArrowheads="1"/>
          </p:cNvSpPr>
          <p:nvPr/>
        </p:nvSpPr>
        <p:spPr bwMode="auto">
          <a:xfrm>
            <a:off x="3078163" y="2436813"/>
            <a:ext cx="701675" cy="174625"/>
          </a:xfrm>
          <a:prstGeom prst="rect">
            <a:avLst/>
          </a:prstGeom>
          <a:solidFill>
            <a:srgbClr val="99CC00">
              <a:alpha val="50195"/>
            </a:srgbClr>
          </a:solidFill>
          <a:ln w="9525">
            <a:solidFill>
              <a:schemeClr val="tx1"/>
            </a:solidFill>
            <a:miter lim="800000"/>
            <a:headEnd/>
            <a:tailEnd/>
          </a:ln>
        </p:spPr>
        <p:txBody>
          <a:bodyPr wrap="none" anchor="ctr"/>
          <a:lstStyle/>
          <a:p>
            <a:endParaRPr lang="it-IT"/>
          </a:p>
        </p:txBody>
      </p:sp>
      <p:sp>
        <p:nvSpPr>
          <p:cNvPr id="9" name="Rectangle 9"/>
          <p:cNvSpPr>
            <a:spLocks noChangeArrowheads="1"/>
          </p:cNvSpPr>
          <p:nvPr/>
        </p:nvSpPr>
        <p:spPr bwMode="auto">
          <a:xfrm>
            <a:off x="3078163" y="2611438"/>
            <a:ext cx="701675" cy="152400"/>
          </a:xfrm>
          <a:prstGeom prst="rect">
            <a:avLst/>
          </a:prstGeom>
          <a:solidFill>
            <a:srgbClr val="808000">
              <a:alpha val="50195"/>
            </a:srgbClr>
          </a:solidFill>
          <a:ln w="9525">
            <a:solidFill>
              <a:schemeClr val="tx1"/>
            </a:solidFill>
            <a:miter lim="800000"/>
            <a:headEnd/>
            <a:tailEnd/>
          </a:ln>
        </p:spPr>
        <p:txBody>
          <a:bodyPr wrap="none" anchor="ctr"/>
          <a:lstStyle/>
          <a:p>
            <a:endParaRPr lang="it-IT"/>
          </a:p>
        </p:txBody>
      </p:sp>
      <p:sp>
        <p:nvSpPr>
          <p:cNvPr id="10" name="Freeform 10"/>
          <p:cNvSpPr>
            <a:spLocks/>
          </p:cNvSpPr>
          <p:nvPr/>
        </p:nvSpPr>
        <p:spPr bwMode="auto">
          <a:xfrm>
            <a:off x="2590800" y="2500313"/>
            <a:ext cx="457200" cy="1309687"/>
          </a:xfrm>
          <a:custGeom>
            <a:avLst/>
            <a:gdLst>
              <a:gd name="T0" fmla="*/ 2147483647 w 288"/>
              <a:gd name="T1" fmla="*/ 0 h 912"/>
              <a:gd name="T2" fmla="*/ 2147483647 w 288"/>
              <a:gd name="T3" fmla="*/ 2147483647 h 912"/>
              <a:gd name="T4" fmla="*/ 0 w 288"/>
              <a:gd name="T5" fmla="*/ 2147483647 h 912"/>
              <a:gd name="T6" fmla="*/ 2147483647 w 288"/>
              <a:gd name="T7" fmla="*/ 2147483647 h 912"/>
              <a:gd name="T8" fmla="*/ 0 60000 65536"/>
              <a:gd name="T9" fmla="*/ 0 60000 65536"/>
              <a:gd name="T10" fmla="*/ 0 60000 65536"/>
              <a:gd name="T11" fmla="*/ 0 60000 65536"/>
              <a:gd name="T12" fmla="*/ 0 w 288"/>
              <a:gd name="T13" fmla="*/ 0 h 912"/>
              <a:gd name="T14" fmla="*/ 288 w 288"/>
              <a:gd name="T15" fmla="*/ 912 h 912"/>
            </a:gdLst>
            <a:ahLst/>
            <a:cxnLst>
              <a:cxn ang="T8">
                <a:pos x="T0" y="T1"/>
              </a:cxn>
              <a:cxn ang="T9">
                <a:pos x="T2" y="T3"/>
              </a:cxn>
              <a:cxn ang="T10">
                <a:pos x="T4" y="T5"/>
              </a:cxn>
              <a:cxn ang="T11">
                <a:pos x="T6" y="T7"/>
              </a:cxn>
            </a:cxnLst>
            <a:rect l="T12" t="T13" r="T14" b="T15"/>
            <a:pathLst>
              <a:path w="288" h="912">
                <a:moveTo>
                  <a:pt x="288" y="0"/>
                </a:moveTo>
                <a:cubicBezTo>
                  <a:pt x="240" y="56"/>
                  <a:pt x="192" y="112"/>
                  <a:pt x="144" y="192"/>
                </a:cubicBezTo>
                <a:cubicBezTo>
                  <a:pt x="96" y="272"/>
                  <a:pt x="0" y="360"/>
                  <a:pt x="0" y="480"/>
                </a:cubicBezTo>
                <a:cubicBezTo>
                  <a:pt x="0" y="600"/>
                  <a:pt x="72" y="756"/>
                  <a:pt x="144" y="912"/>
                </a:cubicBezTo>
              </a:path>
            </a:pathLst>
          </a:custGeom>
          <a:noFill/>
          <a:ln w="19050">
            <a:solidFill>
              <a:srgbClr val="99CC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 name="Freeform 11"/>
          <p:cNvSpPr>
            <a:spLocks/>
          </p:cNvSpPr>
          <p:nvPr/>
        </p:nvSpPr>
        <p:spPr bwMode="auto">
          <a:xfrm>
            <a:off x="3505200" y="2714625"/>
            <a:ext cx="457200" cy="1171575"/>
          </a:xfrm>
          <a:custGeom>
            <a:avLst/>
            <a:gdLst>
              <a:gd name="T0" fmla="*/ 2147483647 w 288"/>
              <a:gd name="T1" fmla="*/ 0 h 816"/>
              <a:gd name="T2" fmla="*/ 2147483647 w 288"/>
              <a:gd name="T3" fmla="*/ 2147483647 h 816"/>
              <a:gd name="T4" fmla="*/ 2147483647 w 288"/>
              <a:gd name="T5" fmla="*/ 2147483647 h 816"/>
              <a:gd name="T6" fmla="*/ 0 w 288"/>
              <a:gd name="T7" fmla="*/ 2147483647 h 816"/>
              <a:gd name="T8" fmla="*/ 0 60000 65536"/>
              <a:gd name="T9" fmla="*/ 0 60000 65536"/>
              <a:gd name="T10" fmla="*/ 0 60000 65536"/>
              <a:gd name="T11" fmla="*/ 0 60000 65536"/>
              <a:gd name="T12" fmla="*/ 0 w 288"/>
              <a:gd name="T13" fmla="*/ 0 h 816"/>
              <a:gd name="T14" fmla="*/ 288 w 288"/>
              <a:gd name="T15" fmla="*/ 816 h 816"/>
            </a:gdLst>
            <a:ahLst/>
            <a:cxnLst>
              <a:cxn ang="T8">
                <a:pos x="T0" y="T1"/>
              </a:cxn>
              <a:cxn ang="T9">
                <a:pos x="T2" y="T3"/>
              </a:cxn>
              <a:cxn ang="T10">
                <a:pos x="T4" y="T5"/>
              </a:cxn>
              <a:cxn ang="T11">
                <a:pos x="T6" y="T7"/>
              </a:cxn>
            </a:cxnLst>
            <a:rect l="T12" t="T13" r="T14" b="T15"/>
            <a:pathLst>
              <a:path w="288" h="816">
                <a:moveTo>
                  <a:pt x="192" y="0"/>
                </a:moveTo>
                <a:cubicBezTo>
                  <a:pt x="240" y="76"/>
                  <a:pt x="288" y="152"/>
                  <a:pt x="288" y="240"/>
                </a:cubicBezTo>
                <a:cubicBezTo>
                  <a:pt x="288" y="328"/>
                  <a:pt x="240" y="432"/>
                  <a:pt x="192" y="528"/>
                </a:cubicBezTo>
                <a:cubicBezTo>
                  <a:pt x="144" y="624"/>
                  <a:pt x="72" y="720"/>
                  <a:pt x="0" y="816"/>
                </a:cubicBezTo>
              </a:path>
            </a:pathLst>
          </a:custGeom>
          <a:noFill/>
          <a:ln w="19050">
            <a:solidFill>
              <a:srgbClr val="8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 name="CasellaDiTesto 11"/>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Junctions</a:t>
            </a:r>
          </a:p>
        </p:txBody>
      </p:sp>
    </p:spTree>
    <p:extLst>
      <p:ext uri="{BB962C8B-B14F-4D97-AF65-F5344CB8AC3E}">
        <p14:creationId xmlns:p14="http://schemas.microsoft.com/office/powerpoint/2010/main" val="23136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20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124744"/>
            <a:ext cx="771366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267619"/>
            <a:ext cx="45243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685800" y="3261519"/>
            <a:ext cx="461963" cy="398462"/>
          </a:xfrm>
          <a:prstGeom prst="rect">
            <a:avLst/>
          </a:prstGeom>
          <a:solidFill>
            <a:srgbClr val="FFFF00">
              <a:alpha val="50195"/>
            </a:srgbClr>
          </a:solidFill>
          <a:ln w="28575">
            <a:solidFill>
              <a:srgbClr val="FF0000"/>
            </a:solidFill>
            <a:miter lim="800000"/>
            <a:headEnd/>
            <a:tailEnd/>
          </a:ln>
        </p:spPr>
        <p:txBody>
          <a:bodyPr wrap="none" anchor="ctr"/>
          <a:lstStyle/>
          <a:p>
            <a:endParaRPr lang="it-IT"/>
          </a:p>
        </p:txBody>
      </p:sp>
      <p:sp>
        <p:nvSpPr>
          <p:cNvPr id="7" name="CasellaDiTesto 6">
            <a:extLst>
              <a:ext uri="{FF2B5EF4-FFF2-40B4-BE49-F238E27FC236}">
                <a16:creationId xmlns:a16="http://schemas.microsoft.com/office/drawing/2014/main" id="{78921CDD-0610-2642-E7C0-A09DE64100F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Inline Structures</a:t>
            </a:r>
          </a:p>
        </p:txBody>
      </p:sp>
    </p:spTree>
    <p:extLst>
      <p:ext uri="{BB962C8B-B14F-4D97-AF65-F5344CB8AC3E}">
        <p14:creationId xmlns:p14="http://schemas.microsoft.com/office/powerpoint/2010/main" val="70582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00188"/>
            <a:ext cx="45243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6096000" y="1417638"/>
            <a:ext cx="2362200" cy="1323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b="1">
                <a:solidFill>
                  <a:srgbClr val="FF0000"/>
                </a:solidFill>
              </a:rPr>
              <a:t>Like XS and bridges, Inline Structures are defined by:</a:t>
            </a:r>
          </a:p>
        </p:txBody>
      </p:sp>
      <p:sp>
        <p:nvSpPr>
          <p:cNvPr id="5" name="Text Box 9"/>
          <p:cNvSpPr txBox="1">
            <a:spLocks noChangeArrowheads="1"/>
          </p:cNvSpPr>
          <p:nvPr/>
        </p:nvSpPr>
        <p:spPr bwMode="auto">
          <a:xfrm>
            <a:off x="6400800" y="3322638"/>
            <a:ext cx="1752600" cy="396875"/>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a:solidFill>
                  <a:srgbClr val="FF0000"/>
                </a:solidFill>
              </a:rPr>
              <a:t>River</a:t>
            </a:r>
          </a:p>
        </p:txBody>
      </p:sp>
      <p:sp>
        <p:nvSpPr>
          <p:cNvPr id="6" name="Text Box 10"/>
          <p:cNvSpPr txBox="1">
            <a:spLocks noChangeArrowheads="1"/>
          </p:cNvSpPr>
          <p:nvPr/>
        </p:nvSpPr>
        <p:spPr bwMode="auto">
          <a:xfrm>
            <a:off x="6400800" y="3856038"/>
            <a:ext cx="1752600" cy="396875"/>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a:solidFill>
                  <a:srgbClr val="FF0000"/>
                </a:solidFill>
              </a:rPr>
              <a:t>Reach</a:t>
            </a:r>
          </a:p>
        </p:txBody>
      </p:sp>
      <p:sp>
        <p:nvSpPr>
          <p:cNvPr id="7" name="Text Box 11"/>
          <p:cNvSpPr txBox="1">
            <a:spLocks noChangeArrowheads="1"/>
          </p:cNvSpPr>
          <p:nvPr/>
        </p:nvSpPr>
        <p:spPr bwMode="auto">
          <a:xfrm>
            <a:off x="6400800" y="4389438"/>
            <a:ext cx="1752600" cy="396875"/>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a:solidFill>
                  <a:srgbClr val="FF0000"/>
                </a:solidFill>
              </a:rPr>
              <a:t>River Station</a:t>
            </a:r>
          </a:p>
        </p:txBody>
      </p:sp>
      <p:sp>
        <p:nvSpPr>
          <p:cNvPr id="8" name="Rectangle 12"/>
          <p:cNvSpPr>
            <a:spLocks noChangeArrowheads="1"/>
          </p:cNvSpPr>
          <p:nvPr/>
        </p:nvSpPr>
        <p:spPr bwMode="auto">
          <a:xfrm>
            <a:off x="901700" y="2008188"/>
            <a:ext cx="1379538" cy="192087"/>
          </a:xfrm>
          <a:prstGeom prst="rect">
            <a:avLst/>
          </a:prstGeom>
          <a:solidFill>
            <a:srgbClr val="0000FF">
              <a:alpha val="50195"/>
            </a:srgbClr>
          </a:solidFill>
          <a:ln w="9525">
            <a:solidFill>
              <a:schemeClr val="tx1"/>
            </a:solidFill>
            <a:miter lim="800000"/>
            <a:headEnd/>
            <a:tailEnd/>
          </a:ln>
        </p:spPr>
        <p:txBody>
          <a:bodyPr wrap="none" anchor="ctr"/>
          <a:lstStyle/>
          <a:p>
            <a:endParaRPr lang="it-IT"/>
          </a:p>
        </p:txBody>
      </p:sp>
      <p:sp>
        <p:nvSpPr>
          <p:cNvPr id="9" name="Rectangle 13"/>
          <p:cNvSpPr>
            <a:spLocks noChangeArrowheads="1"/>
          </p:cNvSpPr>
          <p:nvPr/>
        </p:nvSpPr>
        <p:spPr bwMode="auto">
          <a:xfrm>
            <a:off x="885825" y="2219325"/>
            <a:ext cx="1377950" cy="185738"/>
          </a:xfrm>
          <a:prstGeom prst="rect">
            <a:avLst/>
          </a:prstGeom>
          <a:solidFill>
            <a:srgbClr val="0000FF">
              <a:alpha val="50195"/>
            </a:srgbClr>
          </a:solidFill>
          <a:ln w="9525">
            <a:solidFill>
              <a:schemeClr val="tx1"/>
            </a:solidFill>
            <a:miter lim="800000"/>
            <a:headEnd/>
            <a:tailEnd/>
          </a:ln>
        </p:spPr>
        <p:txBody>
          <a:bodyPr wrap="none" anchor="ctr"/>
          <a:lstStyle/>
          <a:p>
            <a:endParaRPr lang="it-IT"/>
          </a:p>
        </p:txBody>
      </p:sp>
      <p:sp>
        <p:nvSpPr>
          <p:cNvPr id="10" name="Rectangle 14"/>
          <p:cNvSpPr>
            <a:spLocks noChangeArrowheads="1"/>
          </p:cNvSpPr>
          <p:nvPr/>
        </p:nvSpPr>
        <p:spPr bwMode="auto">
          <a:xfrm>
            <a:off x="2841625" y="2217738"/>
            <a:ext cx="1131888" cy="198437"/>
          </a:xfrm>
          <a:prstGeom prst="rect">
            <a:avLst/>
          </a:prstGeom>
          <a:solidFill>
            <a:srgbClr val="0000FF">
              <a:alpha val="50195"/>
            </a:srgbClr>
          </a:solidFill>
          <a:ln w="9525">
            <a:solidFill>
              <a:schemeClr val="tx1"/>
            </a:solidFill>
            <a:miter lim="800000"/>
            <a:headEnd/>
            <a:tailEnd/>
          </a:ln>
        </p:spPr>
        <p:txBody>
          <a:bodyPr wrap="none" anchor="ctr"/>
          <a:lstStyle/>
          <a:p>
            <a:endParaRPr lang="it-IT"/>
          </a:p>
        </p:txBody>
      </p:sp>
      <p:sp>
        <p:nvSpPr>
          <p:cNvPr id="11" name="CasellaDiTesto 10"/>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Inline Structures</a:t>
            </a:r>
          </a:p>
        </p:txBody>
      </p:sp>
    </p:spTree>
    <p:extLst>
      <p:ext uri="{BB962C8B-B14F-4D97-AF65-F5344CB8AC3E}">
        <p14:creationId xmlns:p14="http://schemas.microsoft.com/office/powerpoint/2010/main" val="366188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7"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ppt_x"/>
                                          </p:val>
                                        </p:tav>
                                        <p:tav tm="100000">
                                          <p:val>
                                            <p:strVal val="#ppt_x"/>
                                          </p:val>
                                        </p:tav>
                                      </p:tavLst>
                                    </p:anim>
                                    <p:anim calcmode="lin" valueType="num">
                                      <p:cBhvr additive="base">
                                        <p:cTn id="23" dur="1000" fill="hold"/>
                                        <p:tgtEl>
                                          <p:spTgt spid="6"/>
                                        </p:tgtEl>
                                        <p:attrNameLst>
                                          <p:attrName>ppt_y</p:attrName>
                                        </p:attrNameLst>
                                      </p:cBhvr>
                                      <p:tavLst>
                                        <p:tav tm="0">
                                          <p:val>
                                            <p:strVal val="1+#ppt_h/2"/>
                                          </p:val>
                                        </p:tav>
                                        <p:tav tm="100000">
                                          <p:val>
                                            <p:strVal val="#ppt_y"/>
                                          </p:val>
                                        </p:tav>
                                      </p:tavLst>
                                    </p:anim>
                                  </p:childTnLst>
                                </p:cTn>
                              </p:par>
                              <p:par>
                                <p:cTn id="24" presetID="7"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1000" fill="hold"/>
                                        <p:tgtEl>
                                          <p:spTgt spid="7"/>
                                        </p:tgtEl>
                                        <p:attrNameLst>
                                          <p:attrName>ppt_x</p:attrName>
                                        </p:attrNameLst>
                                      </p:cBhvr>
                                      <p:tavLst>
                                        <p:tav tm="0">
                                          <p:val>
                                            <p:strVal val="#ppt_x"/>
                                          </p:val>
                                        </p:tav>
                                        <p:tav tm="100000">
                                          <p:val>
                                            <p:strVal val="#ppt_x"/>
                                          </p:val>
                                        </p:tav>
                                      </p:tavLst>
                                    </p:anim>
                                    <p:anim calcmode="lin" valueType="num">
                                      <p:cBhvr additive="base">
                                        <p:cTn id="33" dur="1000" fill="hold"/>
                                        <p:tgtEl>
                                          <p:spTgt spid="7"/>
                                        </p:tgtEl>
                                        <p:attrNameLst>
                                          <p:attrName>ppt_y</p:attrName>
                                        </p:attrNameLst>
                                      </p:cBhvr>
                                      <p:tavLst>
                                        <p:tav tm="0">
                                          <p:val>
                                            <p:strVal val="1+#ppt_h/2"/>
                                          </p:val>
                                        </p:tav>
                                        <p:tav tm="100000">
                                          <p:val>
                                            <p:strVal val="#ppt_y"/>
                                          </p:val>
                                        </p:tav>
                                      </p:tavLst>
                                    </p:anim>
                                  </p:childTnLst>
                                </p:cTn>
                              </p:par>
                              <p:par>
                                <p:cTn id="34" presetID="7" presetClass="entr" presetSubtype="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fill="hold"/>
                                        <p:tgtEl>
                                          <p:spTgt spid="10"/>
                                        </p:tgtEl>
                                        <p:attrNameLst>
                                          <p:attrName>ppt_x</p:attrName>
                                        </p:attrNameLst>
                                      </p:cBhvr>
                                      <p:tavLst>
                                        <p:tav tm="0">
                                          <p:val>
                                            <p:strVal val="1+#ppt_w/2"/>
                                          </p:val>
                                        </p:tav>
                                        <p:tav tm="100000">
                                          <p:val>
                                            <p:strVal val="#ppt_x"/>
                                          </p:val>
                                        </p:tav>
                                      </p:tavLst>
                                    </p:anim>
                                    <p:anim calcmode="lin" valueType="num">
                                      <p:cBhvr additive="base">
                                        <p:cTn id="37"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00188"/>
            <a:ext cx="45243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454025" y="3116263"/>
            <a:ext cx="461963" cy="398462"/>
          </a:xfrm>
          <a:prstGeom prst="rect">
            <a:avLst/>
          </a:prstGeom>
          <a:solidFill>
            <a:srgbClr val="FFFF00">
              <a:alpha val="50195"/>
            </a:srgbClr>
          </a:solidFill>
          <a:ln w="28575">
            <a:solidFill>
              <a:srgbClr val="FF0000"/>
            </a:solidFill>
            <a:miter lim="800000"/>
            <a:headEnd/>
            <a:tailEnd/>
          </a:ln>
        </p:spPr>
        <p:txBody>
          <a:bodyPr wrap="none" anchor="ctr"/>
          <a:lstStyle/>
          <a:p>
            <a:endParaRPr lang="it-IT"/>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2357438"/>
            <a:ext cx="372427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06B84830-88F0-E03D-4D16-364EADC4E61E}"/>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Inline Structures</a:t>
            </a:r>
          </a:p>
        </p:txBody>
      </p:sp>
    </p:spTree>
    <p:extLst>
      <p:ext uri="{BB962C8B-B14F-4D97-AF65-F5344CB8AC3E}">
        <p14:creationId xmlns:p14="http://schemas.microsoft.com/office/powerpoint/2010/main" val="1715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00188"/>
            <a:ext cx="45243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469900" y="3541713"/>
            <a:ext cx="461963" cy="398462"/>
          </a:xfrm>
          <a:prstGeom prst="rect">
            <a:avLst/>
          </a:prstGeom>
          <a:solidFill>
            <a:srgbClr val="FFFF00">
              <a:alpha val="50195"/>
            </a:srgbClr>
          </a:solidFill>
          <a:ln w="28575">
            <a:solidFill>
              <a:srgbClr val="FF0000"/>
            </a:solidFill>
            <a:miter lim="800000"/>
            <a:headEnd/>
            <a:tailEnd/>
          </a:ln>
        </p:spPr>
        <p:txBody>
          <a:bodyPr wrap="none" anchor="ctr"/>
          <a:lstStyle/>
          <a:p>
            <a:endParaRPr lang="it-IT"/>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71688"/>
            <a:ext cx="43910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7E4DE70F-90EE-A0BB-4220-1CC2829C5A9F}"/>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Inline Structures</a:t>
            </a:r>
          </a:p>
        </p:txBody>
      </p:sp>
    </p:spTree>
    <p:extLst>
      <p:ext uri="{BB962C8B-B14F-4D97-AF65-F5344CB8AC3E}">
        <p14:creationId xmlns:p14="http://schemas.microsoft.com/office/powerpoint/2010/main" val="32061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570547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5786438" y="1046833"/>
            <a:ext cx="3357562"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rgbClr val="FF0000"/>
                </a:solidFill>
              </a:rPr>
              <a:t>If gates are present</a:t>
            </a:r>
            <a:br>
              <a:rPr lang="it-IT" b="1">
                <a:solidFill>
                  <a:srgbClr val="FF0000"/>
                </a:solidFill>
              </a:rPr>
            </a:br>
            <a:r>
              <a:rPr lang="it-IT" b="1">
                <a:solidFill>
                  <a:srgbClr val="FF0000"/>
                </a:solidFill>
              </a:rPr>
              <a:t>Time Series Gate Openings</a:t>
            </a:r>
          </a:p>
          <a:p>
            <a:pPr eaLnBrk="1" hangingPunct="1"/>
            <a:r>
              <a:rPr lang="it-IT" b="1">
                <a:solidFill>
                  <a:srgbClr val="FF0000"/>
                </a:solidFill>
              </a:rPr>
              <a:t>MUST be defined in Unsteady Flow Data </a:t>
            </a:r>
          </a:p>
        </p:txBody>
      </p:sp>
      <p:sp>
        <p:nvSpPr>
          <p:cNvPr id="6" name="Rettangolo 5"/>
          <p:cNvSpPr/>
          <p:nvPr/>
        </p:nvSpPr>
        <p:spPr>
          <a:xfrm>
            <a:off x="369888" y="4644108"/>
            <a:ext cx="4594225" cy="1682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Rettangolo 6"/>
          <p:cNvSpPr/>
          <p:nvPr/>
        </p:nvSpPr>
        <p:spPr>
          <a:xfrm>
            <a:off x="142875" y="2904208"/>
            <a:ext cx="1217613" cy="227012"/>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CasellaDiTesto 7">
            <a:extLst>
              <a:ext uri="{FF2B5EF4-FFF2-40B4-BE49-F238E27FC236}">
                <a16:creationId xmlns:a16="http://schemas.microsoft.com/office/drawing/2014/main" id="{DF7C4193-50FF-9C99-7936-97A784ADAEED}"/>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Inline Structures</a:t>
            </a:r>
          </a:p>
        </p:txBody>
      </p:sp>
    </p:spTree>
    <p:extLst>
      <p:ext uri="{BB962C8B-B14F-4D97-AF65-F5344CB8AC3E}">
        <p14:creationId xmlns:p14="http://schemas.microsoft.com/office/powerpoint/2010/main" val="90609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2000"/>
                                        <p:tgtEl>
                                          <p:spTgt spid="6"/>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Introduction</a:t>
            </a:r>
          </a:p>
        </p:txBody>
      </p:sp>
      <p:sp>
        <p:nvSpPr>
          <p:cNvPr id="3" name="CasellaDiTesto 2">
            <a:extLst>
              <a:ext uri="{FF2B5EF4-FFF2-40B4-BE49-F238E27FC236}">
                <a16:creationId xmlns:a16="http://schemas.microsoft.com/office/drawing/2014/main" id="{157A88A3-FD82-2686-D196-6A7B1CD42BC0}"/>
              </a:ext>
            </a:extLst>
          </p:cNvPr>
          <p:cNvSpPr txBox="1"/>
          <p:nvPr/>
        </p:nvSpPr>
        <p:spPr>
          <a:xfrm>
            <a:off x="683568" y="1844824"/>
            <a:ext cx="7344816" cy="1631216"/>
          </a:xfrm>
          <a:prstGeom prst="rect">
            <a:avLst/>
          </a:prstGeom>
          <a:noFill/>
        </p:spPr>
        <p:txBody>
          <a:bodyPr wrap="square" rtlCol="0">
            <a:spAutoFit/>
          </a:bodyPr>
          <a:lstStyle/>
          <a:p>
            <a:r>
              <a:rPr lang="en-US" sz="2000" b="0" i="0" dirty="0">
                <a:solidFill>
                  <a:srgbClr val="000000"/>
                </a:solidFill>
                <a:effectLst/>
                <a:latin typeface="Open Sans" panose="020B0606030504020204" pitchFamily="34" charset="0"/>
              </a:rPr>
              <a:t>This software allows the user to perform:</a:t>
            </a:r>
          </a:p>
          <a:p>
            <a:pPr marL="285750" indent="-285750">
              <a:buFont typeface="Arial" panose="020B0604020202020204" pitchFamily="34" charset="0"/>
              <a:buChar char="•"/>
            </a:pPr>
            <a:r>
              <a:rPr lang="en-US" sz="2000" b="0" i="0" dirty="0">
                <a:solidFill>
                  <a:srgbClr val="000000"/>
                </a:solidFill>
                <a:effectLst/>
                <a:latin typeface="Open Sans" panose="020B0606030504020204" pitchFamily="34" charset="0"/>
              </a:rPr>
              <a:t>one-dimensional steady flow calculations</a:t>
            </a:r>
          </a:p>
          <a:p>
            <a:pPr marL="285750" indent="-285750">
              <a:buFont typeface="Arial" panose="020B0604020202020204" pitchFamily="34" charset="0"/>
              <a:buChar char="•"/>
            </a:pPr>
            <a:r>
              <a:rPr lang="en-US" sz="2000" b="0" i="0" dirty="0">
                <a:solidFill>
                  <a:srgbClr val="000000"/>
                </a:solidFill>
                <a:effectLst/>
                <a:latin typeface="Open Sans" panose="020B0606030504020204" pitchFamily="34" charset="0"/>
              </a:rPr>
              <a:t>one and two-dimensional unsteady flow calculations</a:t>
            </a:r>
          </a:p>
          <a:p>
            <a:pPr marL="285750" indent="-285750">
              <a:buFont typeface="Arial" panose="020B0604020202020204" pitchFamily="34" charset="0"/>
              <a:buChar char="•"/>
            </a:pPr>
            <a:r>
              <a:rPr lang="en-US" sz="2000" b="0" i="0" dirty="0">
                <a:solidFill>
                  <a:srgbClr val="000000"/>
                </a:solidFill>
                <a:effectLst/>
                <a:latin typeface="Open Sans" panose="020B0606030504020204" pitchFamily="34" charset="0"/>
              </a:rPr>
              <a:t>sediment transport/mobile bed computations</a:t>
            </a:r>
          </a:p>
          <a:p>
            <a:pPr marL="285750" indent="-285750">
              <a:buFont typeface="Arial" panose="020B0604020202020204" pitchFamily="34" charset="0"/>
              <a:buChar char="•"/>
            </a:pPr>
            <a:r>
              <a:rPr lang="en-US" sz="2000" b="0" i="0" dirty="0">
                <a:solidFill>
                  <a:srgbClr val="000000"/>
                </a:solidFill>
                <a:effectLst/>
                <a:latin typeface="Open Sans" panose="020B0606030504020204" pitchFamily="34" charset="0"/>
              </a:rPr>
              <a:t>water temperature/water quality modeling</a:t>
            </a:r>
            <a:endParaRPr lang="it-IT" sz="2000" dirty="0"/>
          </a:p>
        </p:txBody>
      </p:sp>
    </p:spTree>
    <p:extLst>
      <p:ext uri="{BB962C8B-B14F-4D97-AF65-F5344CB8AC3E}">
        <p14:creationId xmlns:p14="http://schemas.microsoft.com/office/powerpoint/2010/main" val="3137776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Introduction</a:t>
            </a:r>
          </a:p>
        </p:txBody>
      </p:sp>
      <p:sp>
        <p:nvSpPr>
          <p:cNvPr id="13" name="Text Box 11"/>
          <p:cNvSpPr txBox="1">
            <a:spLocks noChangeArrowheads="1"/>
          </p:cNvSpPr>
          <p:nvPr/>
        </p:nvSpPr>
        <p:spPr bwMode="auto">
          <a:xfrm>
            <a:off x="827584" y="3028890"/>
            <a:ext cx="70750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dirty="0">
                <a:cs typeface="Arial" charset="0"/>
              </a:rPr>
              <a:t>Part 2</a:t>
            </a:r>
          </a:p>
        </p:txBody>
      </p:sp>
    </p:spTree>
    <p:extLst>
      <p:ext uri="{BB962C8B-B14F-4D97-AF65-F5344CB8AC3E}">
        <p14:creationId xmlns:p14="http://schemas.microsoft.com/office/powerpoint/2010/main" val="3521410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Introduction</a:t>
            </a:r>
          </a:p>
        </p:txBody>
      </p:sp>
      <p:sp>
        <p:nvSpPr>
          <p:cNvPr id="13" name="Text Box 11"/>
          <p:cNvSpPr txBox="1">
            <a:spLocks noChangeArrowheads="1"/>
          </p:cNvSpPr>
          <p:nvPr/>
        </p:nvSpPr>
        <p:spPr bwMode="auto">
          <a:xfrm>
            <a:off x="737297" y="1340768"/>
            <a:ext cx="707506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dirty="0" err="1">
                <a:cs typeface="Arial" charset="0"/>
              </a:rPr>
              <a:t>This</a:t>
            </a:r>
            <a:r>
              <a:rPr lang="it-IT" sz="2000" dirty="0">
                <a:cs typeface="Arial" charset="0"/>
              </a:rPr>
              <a:t> </a:t>
            </a:r>
            <a:r>
              <a:rPr lang="it-IT" sz="2000" dirty="0" err="1">
                <a:cs typeface="Arial" charset="0"/>
              </a:rPr>
              <a:t>exercise</a:t>
            </a:r>
            <a:r>
              <a:rPr lang="it-IT" sz="2000" dirty="0">
                <a:cs typeface="Arial" charset="0"/>
              </a:rPr>
              <a:t> </a:t>
            </a:r>
            <a:r>
              <a:rPr lang="it-IT" sz="2000" dirty="0" err="1">
                <a:cs typeface="Arial" charset="0"/>
              </a:rPr>
              <a:t>will</a:t>
            </a:r>
            <a:r>
              <a:rPr lang="it-IT" sz="2000" dirty="0">
                <a:cs typeface="Arial" charset="0"/>
              </a:rPr>
              <a:t> </a:t>
            </a:r>
            <a:r>
              <a:rPr lang="it-IT" sz="2000" dirty="0" err="1">
                <a:cs typeface="Arial" charset="0"/>
              </a:rPr>
              <a:t>explain</a:t>
            </a:r>
            <a:r>
              <a:rPr lang="it-IT" sz="2000" dirty="0">
                <a:cs typeface="Arial" charset="0"/>
              </a:rPr>
              <a:t> </a:t>
            </a:r>
            <a:r>
              <a:rPr lang="it-IT" sz="2000" dirty="0" err="1">
                <a:cs typeface="Arial" charset="0"/>
              </a:rPr>
              <a:t>how</a:t>
            </a:r>
            <a:r>
              <a:rPr lang="it-IT" sz="2000" dirty="0">
                <a:cs typeface="Arial" charset="0"/>
              </a:rPr>
              <a:t> to create a </a:t>
            </a:r>
            <a:r>
              <a:rPr lang="it-IT" sz="2000" dirty="0" err="1">
                <a:cs typeface="Arial" charset="0"/>
              </a:rPr>
              <a:t>geometry</a:t>
            </a:r>
            <a:r>
              <a:rPr lang="it-IT" sz="2000" dirty="0">
                <a:cs typeface="Arial" charset="0"/>
              </a:rPr>
              <a:t> </a:t>
            </a:r>
            <a:r>
              <a:rPr lang="it-IT" sz="2000" dirty="0" err="1">
                <a:cs typeface="Arial" charset="0"/>
              </a:rPr>
              <a:t>based</a:t>
            </a:r>
            <a:r>
              <a:rPr lang="it-IT" sz="2000" dirty="0">
                <a:cs typeface="Arial" charset="0"/>
              </a:rPr>
              <a:t> on </a:t>
            </a:r>
            <a:r>
              <a:rPr lang="it-IT" sz="2000" dirty="0" err="1">
                <a:cs typeface="Arial" charset="0"/>
              </a:rPr>
              <a:t>topographic</a:t>
            </a:r>
            <a:r>
              <a:rPr lang="it-IT" sz="2000" dirty="0">
                <a:cs typeface="Arial" charset="0"/>
              </a:rPr>
              <a:t> information (es DTM). </a:t>
            </a:r>
          </a:p>
          <a:p>
            <a:pPr eaLnBrk="1" hangingPunct="1"/>
            <a:r>
              <a:rPr lang="it-IT" sz="2000" dirty="0" err="1">
                <a:cs typeface="Arial" charset="0"/>
              </a:rPr>
              <a:t>This</a:t>
            </a:r>
            <a:r>
              <a:rPr lang="it-IT" sz="2000" dirty="0">
                <a:cs typeface="Arial" charset="0"/>
              </a:rPr>
              <a:t> </a:t>
            </a:r>
            <a:r>
              <a:rPr lang="it-IT" sz="2000" dirty="0" err="1">
                <a:cs typeface="Arial" charset="0"/>
              </a:rPr>
              <a:t>operation</a:t>
            </a:r>
            <a:r>
              <a:rPr lang="it-IT" sz="2000" dirty="0">
                <a:cs typeface="Arial" charset="0"/>
              </a:rPr>
              <a:t> can be </a:t>
            </a:r>
            <a:r>
              <a:rPr lang="it-IT" sz="2000" dirty="0" err="1">
                <a:cs typeface="Arial" charset="0"/>
              </a:rPr>
              <a:t>done</a:t>
            </a:r>
            <a:r>
              <a:rPr lang="it-IT" sz="2000" dirty="0">
                <a:cs typeface="Arial" charset="0"/>
              </a:rPr>
              <a:t> </a:t>
            </a:r>
            <a:r>
              <a:rPr lang="it-IT" sz="2000" dirty="0" err="1">
                <a:cs typeface="Arial" charset="0"/>
              </a:rPr>
              <a:t>using</a:t>
            </a:r>
            <a:r>
              <a:rPr lang="it-IT" sz="2000" dirty="0">
                <a:cs typeface="Arial" charset="0"/>
              </a:rPr>
              <a:t> </a:t>
            </a:r>
            <a:r>
              <a:rPr lang="it-IT" sz="2000" b="1" dirty="0">
                <a:cs typeface="Arial" charset="0"/>
              </a:rPr>
              <a:t>RAS Mapper</a:t>
            </a:r>
          </a:p>
          <a:p>
            <a:pPr eaLnBrk="1" hangingPunct="1"/>
            <a:endParaRPr lang="it-IT" sz="2000" dirty="0">
              <a:cs typeface="Arial" charset="0"/>
            </a:endParaRPr>
          </a:p>
          <a:p>
            <a:pPr eaLnBrk="1" hangingPunct="1"/>
            <a:r>
              <a:rPr lang="it-IT" sz="2000" dirty="0">
                <a:cs typeface="Arial" charset="0"/>
              </a:rPr>
              <a:t>The </a:t>
            </a:r>
            <a:r>
              <a:rPr lang="it-IT" sz="2000" dirty="0" err="1">
                <a:cs typeface="Arial" charset="0"/>
              </a:rPr>
              <a:t>main</a:t>
            </a:r>
            <a:r>
              <a:rPr lang="it-IT" sz="2000" dirty="0">
                <a:cs typeface="Arial" charset="0"/>
              </a:rPr>
              <a:t> steps are:</a:t>
            </a:r>
          </a:p>
          <a:p>
            <a:pPr marL="342900" indent="-342900" eaLnBrk="1" hangingPunct="1">
              <a:buFont typeface="Arial" panose="020B0604020202020204" pitchFamily="34" charset="0"/>
              <a:buChar char="•"/>
            </a:pPr>
            <a:r>
              <a:rPr lang="it-IT" sz="2000" dirty="0">
                <a:cs typeface="Arial" charset="0"/>
              </a:rPr>
              <a:t>Import a DTM (</a:t>
            </a:r>
            <a:r>
              <a:rPr lang="it-IT" sz="2000" dirty="0" err="1">
                <a:cs typeface="Arial" charset="0"/>
              </a:rPr>
              <a:t>raster</a:t>
            </a:r>
            <a:r>
              <a:rPr lang="it-IT" sz="2000" dirty="0">
                <a:cs typeface="Arial" charset="0"/>
              </a:rPr>
              <a:t> format) </a:t>
            </a:r>
            <a:r>
              <a:rPr lang="it-IT" sz="2000" dirty="0" err="1">
                <a:cs typeface="Arial" charset="0"/>
              </a:rPr>
              <a:t>as</a:t>
            </a:r>
            <a:r>
              <a:rPr lang="it-IT" sz="2000" dirty="0">
                <a:cs typeface="Arial" charset="0"/>
              </a:rPr>
              <a:t> a </a:t>
            </a:r>
            <a:r>
              <a:rPr lang="it-IT" sz="2000" dirty="0" err="1">
                <a:cs typeface="Arial" charset="0"/>
              </a:rPr>
              <a:t>terrain</a:t>
            </a:r>
            <a:endParaRPr lang="it-IT" sz="2000" dirty="0">
              <a:cs typeface="Arial" charset="0"/>
            </a:endParaRPr>
          </a:p>
          <a:p>
            <a:pPr marL="342900" indent="-342900" eaLnBrk="1" hangingPunct="1">
              <a:buFont typeface="Arial" panose="020B0604020202020204" pitchFamily="34" charset="0"/>
              <a:buChar char="•"/>
            </a:pPr>
            <a:r>
              <a:rPr lang="it-IT" sz="2000" dirty="0">
                <a:cs typeface="Arial" charset="0"/>
              </a:rPr>
              <a:t>Import River Reach (</a:t>
            </a:r>
            <a:r>
              <a:rPr lang="it-IT" sz="2000" dirty="0" err="1">
                <a:cs typeface="Arial" charset="0"/>
              </a:rPr>
              <a:t>shp</a:t>
            </a:r>
            <a:r>
              <a:rPr lang="it-IT" sz="2000" dirty="0">
                <a:cs typeface="Arial" charset="0"/>
              </a:rPr>
              <a:t> format)</a:t>
            </a:r>
          </a:p>
          <a:p>
            <a:pPr marL="342900" indent="-342900" eaLnBrk="1" hangingPunct="1">
              <a:buFont typeface="Arial" panose="020B0604020202020204" pitchFamily="34" charset="0"/>
              <a:buChar char="•"/>
            </a:pPr>
            <a:r>
              <a:rPr lang="it-IT" sz="2000" dirty="0">
                <a:cs typeface="Arial" charset="0"/>
              </a:rPr>
              <a:t>Import Cross </a:t>
            </a:r>
            <a:r>
              <a:rPr lang="it-IT" sz="2000" dirty="0" err="1">
                <a:cs typeface="Arial" charset="0"/>
              </a:rPr>
              <a:t>Sections</a:t>
            </a:r>
            <a:r>
              <a:rPr lang="it-IT" sz="2000" dirty="0">
                <a:cs typeface="Arial" charset="0"/>
              </a:rPr>
              <a:t> location</a:t>
            </a:r>
          </a:p>
          <a:p>
            <a:pPr marL="342900" indent="-342900" eaLnBrk="1" hangingPunct="1">
              <a:buFont typeface="Arial" panose="020B0604020202020204" pitchFamily="34" charset="0"/>
              <a:buChar char="•"/>
            </a:pPr>
            <a:r>
              <a:rPr lang="it-IT" sz="2000" dirty="0" err="1">
                <a:cs typeface="Arial" charset="0"/>
              </a:rPr>
              <a:t>Extract</a:t>
            </a:r>
            <a:r>
              <a:rPr lang="it-IT" sz="2000" dirty="0">
                <a:cs typeface="Arial" charset="0"/>
              </a:rPr>
              <a:t> Cross </a:t>
            </a:r>
            <a:r>
              <a:rPr lang="it-IT" sz="2000" dirty="0" err="1">
                <a:cs typeface="Arial" charset="0"/>
              </a:rPr>
              <a:t>Sections</a:t>
            </a:r>
            <a:r>
              <a:rPr lang="it-IT" sz="2000" dirty="0">
                <a:cs typeface="Arial" charset="0"/>
              </a:rPr>
              <a:t> </a:t>
            </a:r>
            <a:r>
              <a:rPr lang="it-IT" sz="2000" dirty="0" err="1">
                <a:cs typeface="Arial" charset="0"/>
              </a:rPr>
              <a:t>profiles</a:t>
            </a:r>
            <a:r>
              <a:rPr lang="it-IT" sz="2000" dirty="0">
                <a:cs typeface="Arial" charset="0"/>
              </a:rPr>
              <a:t> from the </a:t>
            </a:r>
            <a:r>
              <a:rPr lang="it-IT" sz="2000" dirty="0" err="1">
                <a:cs typeface="Arial" charset="0"/>
              </a:rPr>
              <a:t>terrain</a:t>
            </a:r>
            <a:endParaRPr lang="it-IT" sz="2000" dirty="0">
              <a:cs typeface="Arial" charset="0"/>
            </a:endParaRPr>
          </a:p>
          <a:p>
            <a:pPr marL="342900" indent="-342900" eaLnBrk="1" hangingPunct="1">
              <a:buFont typeface="Arial" panose="020B0604020202020204" pitchFamily="34" charset="0"/>
              <a:buChar char="•"/>
            </a:pPr>
            <a:r>
              <a:rPr lang="it-IT" sz="2000" dirty="0">
                <a:cs typeface="Arial" charset="0"/>
              </a:rPr>
              <a:t>Import Banks location (</a:t>
            </a:r>
            <a:r>
              <a:rPr lang="it-IT" sz="2000" dirty="0" err="1">
                <a:cs typeface="Arial" charset="0"/>
              </a:rPr>
              <a:t>shp</a:t>
            </a:r>
            <a:r>
              <a:rPr lang="it-IT" sz="2000" dirty="0">
                <a:cs typeface="Arial" charset="0"/>
              </a:rPr>
              <a:t> format)</a:t>
            </a:r>
          </a:p>
          <a:p>
            <a:pPr marL="342900" indent="-342900" eaLnBrk="1" hangingPunct="1">
              <a:buFont typeface="Arial" panose="020B0604020202020204" pitchFamily="34" charset="0"/>
              <a:buChar char="•"/>
            </a:pPr>
            <a:r>
              <a:rPr lang="it-IT" sz="2000" dirty="0">
                <a:cs typeface="Arial" charset="0"/>
              </a:rPr>
              <a:t>Set </a:t>
            </a:r>
            <a:r>
              <a:rPr lang="it-IT" sz="2000" dirty="0" err="1">
                <a:cs typeface="Arial" charset="0"/>
              </a:rPr>
              <a:t>roughness</a:t>
            </a:r>
            <a:r>
              <a:rPr lang="it-IT" sz="2000" dirty="0">
                <a:cs typeface="Arial" charset="0"/>
              </a:rPr>
              <a:t> </a:t>
            </a:r>
            <a:r>
              <a:rPr lang="it-IT" sz="2000" dirty="0" err="1">
                <a:cs typeface="Arial" charset="0"/>
              </a:rPr>
              <a:t>coefficient</a:t>
            </a:r>
            <a:endParaRPr lang="it-IT" sz="2000" dirty="0">
              <a:cs typeface="Arial" charset="0"/>
            </a:endParaRPr>
          </a:p>
          <a:p>
            <a:pPr marL="342900" indent="-342900" eaLnBrk="1" hangingPunct="1">
              <a:buFont typeface="Arial" panose="020B0604020202020204" pitchFamily="34" charset="0"/>
              <a:buChar char="•"/>
            </a:pPr>
            <a:r>
              <a:rPr lang="it-IT" sz="2000" dirty="0" err="1">
                <a:cs typeface="Arial" charset="0"/>
              </a:rPr>
              <a:t>Add</a:t>
            </a:r>
            <a:r>
              <a:rPr lang="it-IT" sz="2000" dirty="0">
                <a:cs typeface="Arial" charset="0"/>
              </a:rPr>
              <a:t> </a:t>
            </a:r>
            <a:r>
              <a:rPr lang="it-IT" sz="2000" dirty="0" err="1">
                <a:cs typeface="Arial" charset="0"/>
              </a:rPr>
              <a:t>terrain</a:t>
            </a:r>
            <a:r>
              <a:rPr lang="it-IT" sz="2000" dirty="0">
                <a:cs typeface="Arial" charset="0"/>
              </a:rPr>
              <a:t> </a:t>
            </a:r>
            <a:r>
              <a:rPr lang="it-IT" sz="2000" dirty="0" err="1">
                <a:cs typeface="Arial" charset="0"/>
              </a:rPr>
              <a:t>modifications</a:t>
            </a:r>
            <a:endParaRPr lang="it-IT" sz="2000" dirty="0">
              <a:cs typeface="Arial" charset="0"/>
            </a:endParaRPr>
          </a:p>
          <a:p>
            <a:pPr marL="342900" indent="-342900" eaLnBrk="1" hangingPunct="1">
              <a:buFont typeface="Arial" panose="020B0604020202020204" pitchFamily="34" charset="0"/>
              <a:buChar char="•"/>
            </a:pPr>
            <a:endParaRPr lang="it-IT" sz="2000" dirty="0">
              <a:cs typeface="Arial" charset="0"/>
            </a:endParaRPr>
          </a:p>
          <a:p>
            <a:pPr marL="342900" indent="-342900" eaLnBrk="1" hangingPunct="1">
              <a:buFont typeface="Arial" panose="020B0604020202020204" pitchFamily="34" charset="0"/>
              <a:buChar char="•"/>
            </a:pPr>
            <a:endParaRPr lang="it-IT" sz="2000" dirty="0">
              <a:cs typeface="Arial" charset="0"/>
            </a:endParaRPr>
          </a:p>
          <a:p>
            <a:pPr eaLnBrk="1" hangingPunct="1"/>
            <a:endParaRPr lang="it-IT" sz="2000" dirty="0">
              <a:cs typeface="Arial" charset="0"/>
            </a:endParaRPr>
          </a:p>
          <a:p>
            <a:pPr marL="342900" indent="-342900" eaLnBrk="1" hangingPunct="1">
              <a:buFont typeface="Arial" panose="020B0604020202020204" pitchFamily="34" charset="0"/>
              <a:buChar char="•"/>
            </a:pPr>
            <a:endParaRPr lang="it-IT" sz="2000" dirty="0">
              <a:cs typeface="Arial" charset="0"/>
            </a:endParaRPr>
          </a:p>
        </p:txBody>
      </p:sp>
    </p:spTree>
    <p:extLst>
      <p:ext uri="{BB962C8B-B14F-4D97-AF65-F5344CB8AC3E}">
        <p14:creationId xmlns:p14="http://schemas.microsoft.com/office/powerpoint/2010/main" val="2296589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New project</a:t>
            </a:r>
          </a:p>
        </p:txBody>
      </p:sp>
      <p:sp>
        <p:nvSpPr>
          <p:cNvPr id="13" name="Text Box 11"/>
          <p:cNvSpPr txBox="1">
            <a:spLocks noChangeArrowheads="1"/>
          </p:cNvSpPr>
          <p:nvPr/>
        </p:nvSpPr>
        <p:spPr bwMode="auto">
          <a:xfrm>
            <a:off x="755576" y="1036127"/>
            <a:ext cx="54473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a:cs typeface="Arial" charset="0"/>
              </a:rPr>
              <a:t>From the </a:t>
            </a:r>
            <a:r>
              <a:rPr lang="it-IT" sz="1600" b="1" dirty="0">
                <a:cs typeface="Arial" charset="0"/>
              </a:rPr>
              <a:t>File Menu </a:t>
            </a:r>
            <a:r>
              <a:rPr lang="it-IT" sz="1600" dirty="0">
                <a:cs typeface="Arial" charset="0"/>
                <a:sym typeface="Wingdings" panose="05000000000000000000" pitchFamily="2" charset="2"/>
              </a:rPr>
              <a:t> </a:t>
            </a:r>
            <a:r>
              <a:rPr lang="it-IT" sz="1600" b="1" dirty="0">
                <a:cs typeface="Arial" charset="0"/>
                <a:sym typeface="Wingdings" panose="05000000000000000000" pitchFamily="2" charset="2"/>
              </a:rPr>
              <a:t>New Project</a:t>
            </a:r>
          </a:p>
          <a:p>
            <a:pPr marL="342900" indent="-342900" eaLnBrk="1" hangingPunct="1">
              <a:buFont typeface="Arial" panose="020B0604020202020204" pitchFamily="34" charset="0"/>
              <a:buChar char="•"/>
            </a:pPr>
            <a:r>
              <a:rPr lang="it-IT" sz="1600" dirty="0" err="1">
                <a:cs typeface="Arial" charset="0"/>
                <a:sym typeface="Wingdings" panose="05000000000000000000" pitchFamily="2" charset="2"/>
              </a:rPr>
              <a:t>Chose</a:t>
            </a:r>
            <a:r>
              <a:rPr lang="it-IT" sz="1600" dirty="0">
                <a:cs typeface="Arial" charset="0"/>
                <a:sym typeface="Wingdings" panose="05000000000000000000" pitchFamily="2" charset="2"/>
              </a:rPr>
              <a:t> the folder in </a:t>
            </a:r>
            <a:r>
              <a:rPr lang="it-IT" sz="1600" dirty="0" err="1">
                <a:cs typeface="Arial" charset="0"/>
                <a:sym typeface="Wingdings" panose="05000000000000000000" pitchFamily="2" charset="2"/>
              </a:rPr>
              <a:t>which</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you</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want</a:t>
            </a:r>
            <a:r>
              <a:rPr lang="it-IT" sz="1600" dirty="0">
                <a:cs typeface="Arial" charset="0"/>
                <a:sym typeface="Wingdings" panose="05000000000000000000" pitchFamily="2" charset="2"/>
              </a:rPr>
              <a:t> to </a:t>
            </a:r>
            <a:r>
              <a:rPr lang="it-IT" sz="1600" dirty="0" err="1">
                <a:cs typeface="Arial" charset="0"/>
                <a:sym typeface="Wingdings" panose="05000000000000000000" pitchFamily="2" charset="2"/>
              </a:rPr>
              <a:t>save</a:t>
            </a:r>
            <a:r>
              <a:rPr lang="it-IT" sz="1600" dirty="0">
                <a:cs typeface="Arial" charset="0"/>
                <a:sym typeface="Wingdings" panose="05000000000000000000" pitchFamily="2" charset="2"/>
              </a:rPr>
              <a:t> the project</a:t>
            </a: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Set the </a:t>
            </a:r>
            <a:r>
              <a:rPr lang="it-IT" sz="1600" b="1" dirty="0">
                <a:cs typeface="Arial" charset="0"/>
                <a:sym typeface="Wingdings" panose="05000000000000000000" pitchFamily="2" charset="2"/>
              </a:rPr>
              <a:t>Title</a:t>
            </a:r>
            <a:r>
              <a:rPr lang="it-IT" sz="1600" dirty="0">
                <a:cs typeface="Arial" charset="0"/>
                <a:sym typeface="Wingdings" panose="05000000000000000000" pitchFamily="2" charset="2"/>
              </a:rPr>
              <a:t> of the Project  ‘Exercise1’</a:t>
            </a: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Click OK</a:t>
            </a:r>
            <a:endParaRPr lang="it-IT" sz="1600" dirty="0">
              <a:cs typeface="Arial" charset="0"/>
            </a:endParaRPr>
          </a:p>
          <a:p>
            <a:pPr marL="342900" indent="-342900" eaLnBrk="1" hangingPunct="1">
              <a:buFont typeface="Arial" panose="020B0604020202020204" pitchFamily="34" charset="0"/>
              <a:buChar char="•"/>
            </a:pPr>
            <a:endParaRPr lang="it-IT" sz="2000" dirty="0">
              <a:cs typeface="Arial" charset="0"/>
            </a:endParaRPr>
          </a:p>
        </p:txBody>
      </p:sp>
      <p:pic>
        <p:nvPicPr>
          <p:cNvPr id="3" name="Immagine 2">
            <a:extLst>
              <a:ext uri="{FF2B5EF4-FFF2-40B4-BE49-F238E27FC236}">
                <a16:creationId xmlns:a16="http://schemas.microsoft.com/office/drawing/2014/main" id="{2F9AA10C-154F-89D1-EA50-EBF6F3B9CE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860" y="2060848"/>
            <a:ext cx="4762279" cy="4176464"/>
          </a:xfrm>
          <a:prstGeom prst="rect">
            <a:avLst/>
          </a:prstGeom>
        </p:spPr>
      </p:pic>
    </p:spTree>
    <p:extLst>
      <p:ext uri="{BB962C8B-B14F-4D97-AF65-F5344CB8AC3E}">
        <p14:creationId xmlns:p14="http://schemas.microsoft.com/office/powerpoint/2010/main" val="418076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New project</a:t>
            </a:r>
          </a:p>
        </p:txBody>
      </p:sp>
      <p:sp>
        <p:nvSpPr>
          <p:cNvPr id="13" name="Text Box 11"/>
          <p:cNvSpPr txBox="1">
            <a:spLocks noChangeArrowheads="1"/>
          </p:cNvSpPr>
          <p:nvPr/>
        </p:nvSpPr>
        <p:spPr bwMode="auto">
          <a:xfrm>
            <a:off x="668195" y="928474"/>
            <a:ext cx="53439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a:cs typeface="Arial" charset="0"/>
              </a:rPr>
              <a:t>Check </a:t>
            </a:r>
            <a:r>
              <a:rPr lang="it-IT" sz="1600" dirty="0" err="1">
                <a:cs typeface="Arial" charset="0"/>
              </a:rPr>
              <a:t>if</a:t>
            </a:r>
            <a:r>
              <a:rPr lang="it-IT" sz="1600" dirty="0">
                <a:cs typeface="Arial" charset="0"/>
              </a:rPr>
              <a:t> the </a:t>
            </a:r>
            <a:r>
              <a:rPr lang="it-IT" sz="1600" dirty="0" err="1">
                <a:cs typeface="Arial" charset="0"/>
              </a:rPr>
              <a:t>units</a:t>
            </a:r>
            <a:r>
              <a:rPr lang="it-IT" sz="1600" dirty="0">
                <a:cs typeface="Arial" charset="0"/>
              </a:rPr>
              <a:t> system are ‘</a:t>
            </a:r>
            <a:r>
              <a:rPr lang="it-IT" sz="1600" b="1" dirty="0">
                <a:cs typeface="Arial" charset="0"/>
              </a:rPr>
              <a:t>SI Units</a:t>
            </a:r>
            <a:r>
              <a:rPr lang="it-IT" sz="1600" dirty="0">
                <a:cs typeface="Arial" charset="0"/>
              </a:rPr>
              <a:t>’</a:t>
            </a:r>
          </a:p>
          <a:p>
            <a:pPr marL="342900" indent="-342900" eaLnBrk="1" hangingPunct="1">
              <a:buFont typeface="Arial" panose="020B0604020202020204" pitchFamily="34" charset="0"/>
              <a:buChar char="•"/>
            </a:pPr>
            <a:r>
              <a:rPr lang="it-IT" sz="1600" dirty="0" err="1">
                <a:cs typeface="Arial" charset="0"/>
              </a:rPr>
              <a:t>Confirm</a:t>
            </a:r>
            <a:endParaRPr lang="it-IT" sz="2000" dirty="0">
              <a:cs typeface="Arial" charset="0"/>
            </a:endParaRPr>
          </a:p>
        </p:txBody>
      </p:sp>
      <p:pic>
        <p:nvPicPr>
          <p:cNvPr id="6" name="Immagine 5">
            <a:extLst>
              <a:ext uri="{FF2B5EF4-FFF2-40B4-BE49-F238E27FC236}">
                <a16:creationId xmlns:a16="http://schemas.microsoft.com/office/drawing/2014/main" id="{137F9D3E-6A54-7511-0834-E98963445364}"/>
              </a:ext>
            </a:extLst>
          </p:cNvPr>
          <p:cNvPicPr>
            <a:picLocks noChangeAspect="1"/>
          </p:cNvPicPr>
          <p:nvPr/>
        </p:nvPicPr>
        <p:blipFill>
          <a:blip r:embed="rId2"/>
          <a:stretch>
            <a:fillRect/>
          </a:stretch>
        </p:blipFill>
        <p:spPr>
          <a:xfrm>
            <a:off x="2797794" y="1514281"/>
            <a:ext cx="3548411" cy="1732623"/>
          </a:xfrm>
          <a:prstGeom prst="rect">
            <a:avLst/>
          </a:prstGeom>
        </p:spPr>
      </p:pic>
      <p:sp>
        <p:nvSpPr>
          <p:cNvPr id="7" name="Text Box 11">
            <a:extLst>
              <a:ext uri="{FF2B5EF4-FFF2-40B4-BE49-F238E27FC236}">
                <a16:creationId xmlns:a16="http://schemas.microsoft.com/office/drawing/2014/main" id="{908A4A59-FB3B-7DFB-A5D5-AF3AAAA03FB8}"/>
              </a:ext>
            </a:extLst>
          </p:cNvPr>
          <p:cNvSpPr txBox="1">
            <a:spLocks noChangeArrowheads="1"/>
          </p:cNvSpPr>
          <p:nvPr/>
        </p:nvSpPr>
        <p:spPr bwMode="auto">
          <a:xfrm>
            <a:off x="668195" y="3429000"/>
            <a:ext cx="67841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err="1">
                <a:cs typeface="Arial" charset="0"/>
              </a:rPr>
              <a:t>If</a:t>
            </a:r>
            <a:r>
              <a:rPr lang="it-IT" sz="1600" dirty="0">
                <a:cs typeface="Arial" charset="0"/>
              </a:rPr>
              <a:t> </a:t>
            </a:r>
            <a:r>
              <a:rPr lang="it-IT" sz="1600" dirty="0" err="1">
                <a:cs typeface="Arial" charset="0"/>
              </a:rPr>
              <a:t>they</a:t>
            </a:r>
            <a:r>
              <a:rPr lang="it-IT" sz="1600" dirty="0">
                <a:cs typeface="Arial" charset="0"/>
              </a:rPr>
              <a:t> are </a:t>
            </a:r>
            <a:r>
              <a:rPr lang="it-IT" sz="1600" dirty="0" err="1">
                <a:cs typeface="Arial" charset="0"/>
              </a:rPr>
              <a:t>not</a:t>
            </a:r>
            <a:r>
              <a:rPr lang="it-IT" sz="1600" dirty="0">
                <a:cs typeface="Arial" charset="0"/>
              </a:rPr>
              <a:t>, </a:t>
            </a:r>
            <a:r>
              <a:rPr lang="it-IT" sz="1600" dirty="0" err="1">
                <a:cs typeface="Arial" charset="0"/>
              </a:rPr>
              <a:t>confirm</a:t>
            </a:r>
            <a:r>
              <a:rPr lang="it-IT" sz="1600" dirty="0">
                <a:cs typeface="Arial" charset="0"/>
              </a:rPr>
              <a:t> and </a:t>
            </a:r>
            <a:r>
              <a:rPr lang="it-IT" sz="1600" dirty="0" err="1">
                <a:cs typeface="Arial" charset="0"/>
              </a:rPr>
              <a:t>then</a:t>
            </a:r>
            <a:r>
              <a:rPr lang="it-IT" sz="1600" dirty="0">
                <a:cs typeface="Arial" charset="0"/>
              </a:rPr>
              <a:t> </a:t>
            </a:r>
            <a:r>
              <a:rPr lang="it-IT" sz="1600" dirty="0" err="1">
                <a:cs typeface="Arial" charset="0"/>
              </a:rPr>
              <a:t>change</a:t>
            </a:r>
            <a:r>
              <a:rPr lang="it-IT" sz="1600" dirty="0">
                <a:cs typeface="Arial" charset="0"/>
              </a:rPr>
              <a:t> </a:t>
            </a:r>
            <a:r>
              <a:rPr lang="it-IT" sz="1600" dirty="0" err="1">
                <a:cs typeface="Arial" charset="0"/>
              </a:rPr>
              <a:t>them</a:t>
            </a:r>
            <a:r>
              <a:rPr lang="it-IT" sz="1600" dirty="0">
                <a:cs typeface="Arial" charset="0"/>
              </a:rPr>
              <a:t>:</a:t>
            </a:r>
          </a:p>
          <a:p>
            <a:pPr marL="285750" indent="-285750" eaLnBrk="1" hangingPunct="1">
              <a:buFont typeface="Arial" panose="020B0604020202020204" pitchFamily="34" charset="0"/>
              <a:buChar char="•"/>
            </a:pPr>
            <a:r>
              <a:rPr lang="it-IT" sz="1600" dirty="0">
                <a:cs typeface="Arial" charset="0"/>
              </a:rPr>
              <a:t>From the </a:t>
            </a:r>
            <a:r>
              <a:rPr lang="it-IT" sz="1600" b="1" dirty="0">
                <a:cs typeface="Arial" charset="0"/>
              </a:rPr>
              <a:t>Option Menu </a:t>
            </a:r>
            <a:r>
              <a:rPr lang="it-IT" sz="1600" dirty="0">
                <a:cs typeface="Arial" charset="0"/>
                <a:sym typeface="Wingdings" panose="05000000000000000000" pitchFamily="2" charset="2"/>
              </a:rPr>
              <a:t> </a:t>
            </a:r>
            <a:r>
              <a:rPr lang="it-IT" sz="1600" b="1" dirty="0">
                <a:cs typeface="Arial" charset="0"/>
                <a:sym typeface="Wingdings" panose="05000000000000000000" pitchFamily="2" charset="2"/>
              </a:rPr>
              <a:t>Units System (US </a:t>
            </a:r>
            <a:r>
              <a:rPr lang="it-IT" sz="1600" b="1" dirty="0" err="1">
                <a:cs typeface="Arial" charset="0"/>
                <a:sym typeface="Wingdings" panose="05000000000000000000" pitchFamily="2" charset="2"/>
              </a:rPr>
              <a:t>Custumary</a:t>
            </a:r>
            <a:r>
              <a:rPr lang="it-IT" sz="1600" b="1" dirty="0">
                <a:cs typeface="Arial" charset="0"/>
                <a:sym typeface="Wingdings" panose="05000000000000000000" pitchFamily="2" charset="2"/>
              </a:rPr>
              <a:t>/SI)</a:t>
            </a:r>
          </a:p>
          <a:p>
            <a:pPr marL="285750" indent="-285750" eaLnBrk="1" hangingPunct="1">
              <a:buFont typeface="Arial" panose="020B0604020202020204" pitchFamily="34" charset="0"/>
              <a:buChar char="•"/>
            </a:pPr>
            <a:r>
              <a:rPr lang="it-IT" sz="1600" dirty="0">
                <a:cs typeface="Arial" charset="0"/>
              </a:rPr>
              <a:t> Set System International (</a:t>
            </a:r>
            <a:r>
              <a:rPr lang="it-IT" sz="1600" dirty="0" err="1">
                <a:cs typeface="Arial" charset="0"/>
              </a:rPr>
              <a:t>Metric</a:t>
            </a:r>
            <a:r>
              <a:rPr lang="it-IT" sz="1600" dirty="0">
                <a:cs typeface="Arial" charset="0"/>
              </a:rPr>
              <a:t> System)</a:t>
            </a:r>
          </a:p>
          <a:p>
            <a:pPr marL="285750" indent="-285750" eaLnBrk="1" hangingPunct="1">
              <a:buFont typeface="Arial" panose="020B0604020202020204" pitchFamily="34" charset="0"/>
              <a:buChar char="•"/>
            </a:pPr>
            <a:r>
              <a:rPr lang="it-IT" sz="1600" dirty="0">
                <a:cs typeface="Arial" charset="0"/>
              </a:rPr>
              <a:t>Check the tab ‘Set </a:t>
            </a:r>
            <a:r>
              <a:rPr lang="it-IT" sz="1600" dirty="0" err="1">
                <a:cs typeface="Arial" charset="0"/>
              </a:rPr>
              <a:t>as</a:t>
            </a:r>
            <a:r>
              <a:rPr lang="it-IT" sz="1600" dirty="0">
                <a:cs typeface="Arial" charset="0"/>
              </a:rPr>
              <a:t> default for new projects’</a:t>
            </a:r>
            <a:endParaRPr lang="it-IT" sz="2000" dirty="0">
              <a:cs typeface="Arial" charset="0"/>
            </a:endParaRPr>
          </a:p>
        </p:txBody>
      </p:sp>
      <p:pic>
        <p:nvPicPr>
          <p:cNvPr id="9" name="Immagine 8">
            <a:extLst>
              <a:ext uri="{FF2B5EF4-FFF2-40B4-BE49-F238E27FC236}">
                <a16:creationId xmlns:a16="http://schemas.microsoft.com/office/drawing/2014/main" id="{EE7D5187-856A-6650-469A-5DA9750D86DB}"/>
              </a:ext>
            </a:extLst>
          </p:cNvPr>
          <p:cNvPicPr>
            <a:picLocks noChangeAspect="1"/>
          </p:cNvPicPr>
          <p:nvPr/>
        </p:nvPicPr>
        <p:blipFill>
          <a:blip r:embed="rId3"/>
          <a:stretch>
            <a:fillRect/>
          </a:stretch>
        </p:blipFill>
        <p:spPr>
          <a:xfrm>
            <a:off x="3162177" y="4646180"/>
            <a:ext cx="2819644" cy="1272650"/>
          </a:xfrm>
          <a:prstGeom prst="rect">
            <a:avLst/>
          </a:prstGeom>
        </p:spPr>
      </p:pic>
    </p:spTree>
    <p:extLst>
      <p:ext uri="{BB962C8B-B14F-4D97-AF65-F5344CB8AC3E}">
        <p14:creationId xmlns:p14="http://schemas.microsoft.com/office/powerpoint/2010/main" val="3147975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New project</a:t>
            </a:r>
          </a:p>
        </p:txBody>
      </p:sp>
      <p:sp>
        <p:nvSpPr>
          <p:cNvPr id="13" name="Text Box 11"/>
          <p:cNvSpPr txBox="1">
            <a:spLocks noChangeArrowheads="1"/>
          </p:cNvSpPr>
          <p:nvPr/>
        </p:nvSpPr>
        <p:spPr bwMode="auto">
          <a:xfrm>
            <a:off x="683568" y="1124744"/>
            <a:ext cx="72881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err="1">
                <a:cs typeface="Arial" charset="0"/>
              </a:rPr>
              <a:t>You</a:t>
            </a:r>
            <a:r>
              <a:rPr lang="it-IT" sz="1600" dirty="0">
                <a:cs typeface="Arial" charset="0"/>
              </a:rPr>
              <a:t> can </a:t>
            </a:r>
            <a:r>
              <a:rPr lang="it-IT" sz="1600" dirty="0" err="1">
                <a:cs typeface="Arial" charset="0"/>
              </a:rPr>
              <a:t>easily</a:t>
            </a:r>
            <a:r>
              <a:rPr lang="it-IT" sz="1600" dirty="0">
                <a:cs typeface="Arial" charset="0"/>
              </a:rPr>
              <a:t> check the </a:t>
            </a:r>
            <a:r>
              <a:rPr lang="it-IT" sz="1600" dirty="0" err="1">
                <a:cs typeface="Arial" charset="0"/>
              </a:rPr>
              <a:t>units</a:t>
            </a:r>
            <a:r>
              <a:rPr lang="it-IT" sz="1600" dirty="0">
                <a:cs typeface="Arial" charset="0"/>
              </a:rPr>
              <a:t> system of the </a:t>
            </a:r>
            <a:r>
              <a:rPr lang="it-IT" sz="1600" dirty="0" err="1">
                <a:cs typeface="Arial" charset="0"/>
              </a:rPr>
              <a:t>current</a:t>
            </a:r>
            <a:r>
              <a:rPr lang="it-IT" sz="1600" dirty="0">
                <a:cs typeface="Arial" charset="0"/>
              </a:rPr>
              <a:t> project </a:t>
            </a:r>
            <a:r>
              <a:rPr lang="it-IT" sz="1600" dirty="0" err="1">
                <a:cs typeface="Arial" charset="0"/>
              </a:rPr>
              <a:t>at</a:t>
            </a:r>
            <a:r>
              <a:rPr lang="it-IT" sz="1600" dirty="0">
                <a:cs typeface="Arial" charset="0"/>
              </a:rPr>
              <a:t> </a:t>
            </a:r>
            <a:r>
              <a:rPr lang="it-IT" sz="1600" dirty="0" err="1">
                <a:cs typeface="Arial" charset="0"/>
              </a:rPr>
              <a:t>any</a:t>
            </a:r>
            <a:r>
              <a:rPr lang="it-IT" sz="1600" dirty="0">
                <a:cs typeface="Arial" charset="0"/>
              </a:rPr>
              <a:t> time</a:t>
            </a:r>
          </a:p>
        </p:txBody>
      </p:sp>
      <p:pic>
        <p:nvPicPr>
          <p:cNvPr id="3" name="Immagine 2">
            <a:extLst>
              <a:ext uri="{FF2B5EF4-FFF2-40B4-BE49-F238E27FC236}">
                <a16:creationId xmlns:a16="http://schemas.microsoft.com/office/drawing/2014/main" id="{33EA4274-7996-D9E5-8918-00899764D5F2}"/>
              </a:ext>
            </a:extLst>
          </p:cNvPr>
          <p:cNvPicPr>
            <a:picLocks noChangeAspect="1"/>
          </p:cNvPicPr>
          <p:nvPr/>
        </p:nvPicPr>
        <p:blipFill>
          <a:blip r:embed="rId2"/>
          <a:stretch>
            <a:fillRect/>
          </a:stretch>
        </p:blipFill>
        <p:spPr>
          <a:xfrm>
            <a:off x="683568" y="2132856"/>
            <a:ext cx="7538855" cy="1872208"/>
          </a:xfrm>
          <a:prstGeom prst="rect">
            <a:avLst/>
          </a:prstGeom>
        </p:spPr>
      </p:pic>
      <p:sp>
        <p:nvSpPr>
          <p:cNvPr id="8" name="Rettangolo 7">
            <a:extLst>
              <a:ext uri="{FF2B5EF4-FFF2-40B4-BE49-F238E27FC236}">
                <a16:creationId xmlns:a16="http://schemas.microsoft.com/office/drawing/2014/main" id="{37EEAAB5-235A-2ABA-E454-E677E3E96539}"/>
              </a:ext>
            </a:extLst>
          </p:cNvPr>
          <p:cNvSpPr/>
          <p:nvPr/>
        </p:nvSpPr>
        <p:spPr>
          <a:xfrm>
            <a:off x="7142303" y="3730942"/>
            <a:ext cx="1080120" cy="3279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33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Ras Mapper</a:t>
            </a:r>
          </a:p>
        </p:txBody>
      </p:sp>
      <p:sp>
        <p:nvSpPr>
          <p:cNvPr id="13" name="Text Box 11"/>
          <p:cNvSpPr txBox="1">
            <a:spLocks noChangeArrowheads="1"/>
          </p:cNvSpPr>
          <p:nvPr/>
        </p:nvSpPr>
        <p:spPr bwMode="auto">
          <a:xfrm>
            <a:off x="899592" y="1124744"/>
            <a:ext cx="698477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Arial" charset="0"/>
                <a:cs typeface="Arial" charset="0"/>
              </a:rPr>
              <a:t>The HEC-RAS Mapper module is an interface accessed from the main HEC-RAS program and provides a geospatial visualization of HEC-RAS geometry, simulation results, and other pertinent geospatial data to assist users to efficiently create river hydraulic models.</a:t>
            </a:r>
          </a:p>
          <a:p>
            <a:pPr eaLnBrk="1" hangingPunct="1"/>
            <a:endParaRPr lang="en-US" sz="1600" dirty="0">
              <a:cs typeface="Arial" charset="0"/>
            </a:endParaRPr>
          </a:p>
          <a:p>
            <a:pPr eaLnBrk="1" hangingPunct="1"/>
            <a:r>
              <a:rPr lang="en-US" sz="1600" dirty="0">
                <a:latin typeface="Arial" charset="0"/>
                <a:cs typeface="Arial" charset="0"/>
              </a:rPr>
              <a:t>RAS Mapper provide the user with tools </a:t>
            </a:r>
          </a:p>
          <a:p>
            <a:pPr marL="285750" indent="-285750" eaLnBrk="1" hangingPunct="1">
              <a:buFont typeface="Arial" panose="020B0604020202020204" pitchFamily="34" charset="0"/>
              <a:buChar char="•"/>
            </a:pPr>
            <a:r>
              <a:rPr lang="en-US" sz="1600" dirty="0">
                <a:latin typeface="Arial" charset="0"/>
                <a:cs typeface="Arial" charset="0"/>
              </a:rPr>
              <a:t>To edit HEC-RAS data layers</a:t>
            </a:r>
          </a:p>
          <a:p>
            <a:pPr marL="285750" indent="-285750" eaLnBrk="1" hangingPunct="1">
              <a:buFont typeface="Arial" panose="020B0604020202020204" pitchFamily="34" charset="0"/>
              <a:buChar char="•"/>
            </a:pPr>
            <a:r>
              <a:rPr lang="en-US" sz="1600" dirty="0">
                <a:cs typeface="Arial" charset="0"/>
              </a:rPr>
              <a:t>To edit generic shapefiles</a:t>
            </a:r>
          </a:p>
          <a:p>
            <a:pPr marL="285750" indent="-285750" eaLnBrk="1" hangingPunct="1">
              <a:buFont typeface="Arial" panose="020B0604020202020204" pitchFamily="34" charset="0"/>
              <a:buChar char="•"/>
            </a:pPr>
            <a:r>
              <a:rPr lang="en-US" sz="1600" dirty="0">
                <a:latin typeface="Arial" charset="0"/>
                <a:cs typeface="Arial" charset="0"/>
              </a:rPr>
              <a:t>To visualize results</a:t>
            </a:r>
          </a:p>
          <a:p>
            <a:pPr eaLnBrk="1" hangingPunct="1"/>
            <a:endParaRPr lang="en-US" sz="1600" dirty="0">
              <a:latin typeface="Arial" charset="0"/>
              <a:cs typeface="Arial" charset="0"/>
            </a:endParaRPr>
          </a:p>
          <a:p>
            <a:pPr eaLnBrk="1" hangingPunct="1"/>
            <a:endParaRPr lang="it-IT" sz="1600" b="1" dirty="0">
              <a:cs typeface="Arial" charset="0"/>
            </a:endParaRPr>
          </a:p>
        </p:txBody>
      </p:sp>
    </p:spTree>
    <p:extLst>
      <p:ext uri="{BB962C8B-B14F-4D97-AF65-F5344CB8AC3E}">
        <p14:creationId xmlns:p14="http://schemas.microsoft.com/office/powerpoint/2010/main" val="1720136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Ras Mapper</a:t>
            </a:r>
          </a:p>
        </p:txBody>
      </p:sp>
      <p:sp>
        <p:nvSpPr>
          <p:cNvPr id="13" name="Text Box 11"/>
          <p:cNvSpPr txBox="1">
            <a:spLocks noChangeArrowheads="1"/>
          </p:cNvSpPr>
          <p:nvPr/>
        </p:nvSpPr>
        <p:spPr bwMode="auto">
          <a:xfrm>
            <a:off x="678148" y="823084"/>
            <a:ext cx="26532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a:cs typeface="Arial" charset="0"/>
              </a:rPr>
              <a:t>Open the </a:t>
            </a:r>
            <a:r>
              <a:rPr lang="it-IT" sz="1600" b="1" dirty="0">
                <a:cs typeface="Arial" charset="0"/>
              </a:rPr>
              <a:t>Ras Mapper </a:t>
            </a:r>
          </a:p>
        </p:txBody>
      </p:sp>
      <p:pic>
        <p:nvPicPr>
          <p:cNvPr id="11" name="Immagine 10">
            <a:extLst>
              <a:ext uri="{FF2B5EF4-FFF2-40B4-BE49-F238E27FC236}">
                <a16:creationId xmlns:a16="http://schemas.microsoft.com/office/drawing/2014/main" id="{368BE869-39B1-D7AC-1117-61CB8366F723}"/>
              </a:ext>
            </a:extLst>
          </p:cNvPr>
          <p:cNvPicPr>
            <a:picLocks noChangeAspect="1"/>
          </p:cNvPicPr>
          <p:nvPr/>
        </p:nvPicPr>
        <p:blipFill>
          <a:blip r:embed="rId2"/>
          <a:stretch>
            <a:fillRect/>
          </a:stretch>
        </p:blipFill>
        <p:spPr>
          <a:xfrm>
            <a:off x="564651" y="1268760"/>
            <a:ext cx="8039797" cy="2019475"/>
          </a:xfrm>
          <a:prstGeom prst="rect">
            <a:avLst/>
          </a:prstGeom>
        </p:spPr>
      </p:pic>
      <p:sp>
        <p:nvSpPr>
          <p:cNvPr id="12" name="Rettangolo 11">
            <a:extLst>
              <a:ext uri="{FF2B5EF4-FFF2-40B4-BE49-F238E27FC236}">
                <a16:creationId xmlns:a16="http://schemas.microsoft.com/office/drawing/2014/main" id="{39D4CF09-5302-1877-53AF-607A1BA6AE28}"/>
              </a:ext>
            </a:extLst>
          </p:cNvPr>
          <p:cNvSpPr/>
          <p:nvPr/>
        </p:nvSpPr>
        <p:spPr>
          <a:xfrm>
            <a:off x="3995936" y="1700808"/>
            <a:ext cx="317596"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EED3B5AD-6DEC-9D37-5AAC-42FA8CDE4981}"/>
              </a:ext>
            </a:extLst>
          </p:cNvPr>
          <p:cNvPicPr>
            <a:picLocks noChangeAspect="1"/>
          </p:cNvPicPr>
          <p:nvPr/>
        </p:nvPicPr>
        <p:blipFill>
          <a:blip r:embed="rId3"/>
          <a:stretch>
            <a:fillRect/>
          </a:stretch>
        </p:blipFill>
        <p:spPr>
          <a:xfrm>
            <a:off x="1929352" y="2393320"/>
            <a:ext cx="7014880" cy="3721957"/>
          </a:xfrm>
          <a:prstGeom prst="rect">
            <a:avLst/>
          </a:prstGeom>
        </p:spPr>
      </p:pic>
    </p:spTree>
    <p:extLst>
      <p:ext uri="{BB962C8B-B14F-4D97-AF65-F5344CB8AC3E}">
        <p14:creationId xmlns:p14="http://schemas.microsoft.com/office/powerpoint/2010/main" val="2688753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Ras Mapper</a:t>
            </a:r>
          </a:p>
        </p:txBody>
      </p:sp>
      <p:sp>
        <p:nvSpPr>
          <p:cNvPr id="8" name="CasellaDiTesto 7">
            <a:extLst>
              <a:ext uri="{FF2B5EF4-FFF2-40B4-BE49-F238E27FC236}">
                <a16:creationId xmlns:a16="http://schemas.microsoft.com/office/drawing/2014/main" id="{D8A94038-283C-5620-CA23-A05C36841359}"/>
              </a:ext>
            </a:extLst>
          </p:cNvPr>
          <p:cNvSpPr txBox="1"/>
          <p:nvPr/>
        </p:nvSpPr>
        <p:spPr>
          <a:xfrm>
            <a:off x="572845" y="860971"/>
            <a:ext cx="7998308" cy="584775"/>
          </a:xfrm>
          <a:prstGeom prst="rect">
            <a:avLst/>
          </a:prstGeom>
          <a:noFill/>
        </p:spPr>
        <p:txBody>
          <a:bodyPr wrap="square">
            <a:spAutoFit/>
          </a:bodyPr>
          <a:lstStyle/>
          <a:p>
            <a:r>
              <a:rPr lang="en-US" sz="1600" dirty="0">
                <a:latin typeface="Arial" charset="0"/>
                <a:cs typeface="Arial" charset="0"/>
              </a:rPr>
              <a:t>The RAS Mapper interface, shown below, is comprised of a menu system, data layers list, status window and the mapping window.</a:t>
            </a:r>
          </a:p>
        </p:txBody>
      </p:sp>
      <p:pic>
        <p:nvPicPr>
          <p:cNvPr id="5" name="Immagine 4">
            <a:extLst>
              <a:ext uri="{FF2B5EF4-FFF2-40B4-BE49-F238E27FC236}">
                <a16:creationId xmlns:a16="http://schemas.microsoft.com/office/drawing/2014/main" id="{06CFD75C-684D-5587-8D20-18F62208A108}"/>
              </a:ext>
            </a:extLst>
          </p:cNvPr>
          <p:cNvPicPr>
            <a:picLocks noChangeAspect="1"/>
          </p:cNvPicPr>
          <p:nvPr/>
        </p:nvPicPr>
        <p:blipFill>
          <a:blip r:embed="rId2"/>
          <a:stretch>
            <a:fillRect/>
          </a:stretch>
        </p:blipFill>
        <p:spPr>
          <a:xfrm>
            <a:off x="914973" y="1675649"/>
            <a:ext cx="7314053" cy="4417647"/>
          </a:xfrm>
          <a:prstGeom prst="rect">
            <a:avLst/>
          </a:prstGeom>
        </p:spPr>
      </p:pic>
      <p:sp>
        <p:nvSpPr>
          <p:cNvPr id="6" name="Rettangolo 5">
            <a:extLst>
              <a:ext uri="{FF2B5EF4-FFF2-40B4-BE49-F238E27FC236}">
                <a16:creationId xmlns:a16="http://schemas.microsoft.com/office/drawing/2014/main" id="{9D292FF1-CC69-EC2A-5FE1-A3B40502AEBE}"/>
              </a:ext>
            </a:extLst>
          </p:cNvPr>
          <p:cNvSpPr/>
          <p:nvPr/>
        </p:nvSpPr>
        <p:spPr>
          <a:xfrm>
            <a:off x="914973" y="1709519"/>
            <a:ext cx="7314053" cy="4953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a:extLst>
              <a:ext uri="{FF2B5EF4-FFF2-40B4-BE49-F238E27FC236}">
                <a16:creationId xmlns:a16="http://schemas.microsoft.com/office/drawing/2014/main" id="{97A7DEFC-74E0-B74E-3A7D-C0A53EB56A9F}"/>
              </a:ext>
            </a:extLst>
          </p:cNvPr>
          <p:cNvSpPr/>
          <p:nvPr/>
        </p:nvSpPr>
        <p:spPr>
          <a:xfrm>
            <a:off x="914973" y="2276872"/>
            <a:ext cx="1712812" cy="28628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a:extLst>
              <a:ext uri="{FF2B5EF4-FFF2-40B4-BE49-F238E27FC236}">
                <a16:creationId xmlns:a16="http://schemas.microsoft.com/office/drawing/2014/main" id="{A99DC64C-7132-1426-DD4D-8AF308FC1AAF}"/>
              </a:ext>
            </a:extLst>
          </p:cNvPr>
          <p:cNvSpPr/>
          <p:nvPr/>
        </p:nvSpPr>
        <p:spPr>
          <a:xfrm>
            <a:off x="914973" y="5229200"/>
            <a:ext cx="1712812" cy="7678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9">
            <a:extLst>
              <a:ext uri="{FF2B5EF4-FFF2-40B4-BE49-F238E27FC236}">
                <a16:creationId xmlns:a16="http://schemas.microsoft.com/office/drawing/2014/main" id="{786367AE-2B14-450F-4F5C-FD18CEAA797B}"/>
              </a:ext>
            </a:extLst>
          </p:cNvPr>
          <p:cNvSpPr/>
          <p:nvPr/>
        </p:nvSpPr>
        <p:spPr>
          <a:xfrm>
            <a:off x="2699792" y="2276872"/>
            <a:ext cx="5529234" cy="37201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a:extLst>
              <a:ext uri="{FF2B5EF4-FFF2-40B4-BE49-F238E27FC236}">
                <a16:creationId xmlns:a16="http://schemas.microsoft.com/office/drawing/2014/main" id="{D33FF075-0436-C3E1-CD49-0163254ECA84}"/>
              </a:ext>
            </a:extLst>
          </p:cNvPr>
          <p:cNvSpPr txBox="1"/>
          <p:nvPr/>
        </p:nvSpPr>
        <p:spPr>
          <a:xfrm>
            <a:off x="6712523" y="1818691"/>
            <a:ext cx="1507831" cy="276999"/>
          </a:xfrm>
          <a:prstGeom prst="rect">
            <a:avLst/>
          </a:prstGeom>
          <a:noFill/>
        </p:spPr>
        <p:txBody>
          <a:bodyPr wrap="square">
            <a:spAutoFit/>
          </a:bodyPr>
          <a:lstStyle/>
          <a:p>
            <a:r>
              <a:rPr lang="it-IT" sz="1200" dirty="0">
                <a:solidFill>
                  <a:srgbClr val="FF0000"/>
                </a:solidFill>
                <a:latin typeface="Arial" charset="0"/>
                <a:cs typeface="Arial" charset="0"/>
              </a:rPr>
              <a:t>Menu system</a:t>
            </a:r>
            <a:endParaRPr lang="en-US" sz="1200" dirty="0">
              <a:solidFill>
                <a:srgbClr val="FF0000"/>
              </a:solidFill>
              <a:latin typeface="Arial" charset="0"/>
              <a:cs typeface="Arial" charset="0"/>
            </a:endParaRPr>
          </a:p>
        </p:txBody>
      </p:sp>
      <p:sp>
        <p:nvSpPr>
          <p:cNvPr id="12" name="CasellaDiTesto 11">
            <a:extLst>
              <a:ext uri="{FF2B5EF4-FFF2-40B4-BE49-F238E27FC236}">
                <a16:creationId xmlns:a16="http://schemas.microsoft.com/office/drawing/2014/main" id="{C0176EDD-2D45-8AD3-6ADD-6E4CE1ACD703}"/>
              </a:ext>
            </a:extLst>
          </p:cNvPr>
          <p:cNvSpPr txBox="1"/>
          <p:nvPr/>
        </p:nvSpPr>
        <p:spPr>
          <a:xfrm>
            <a:off x="6444208" y="5474614"/>
            <a:ext cx="1507831" cy="276999"/>
          </a:xfrm>
          <a:prstGeom prst="rect">
            <a:avLst/>
          </a:prstGeom>
          <a:noFill/>
        </p:spPr>
        <p:txBody>
          <a:bodyPr wrap="square">
            <a:spAutoFit/>
          </a:bodyPr>
          <a:lstStyle/>
          <a:p>
            <a:r>
              <a:rPr lang="it-IT" sz="1200" dirty="0">
                <a:solidFill>
                  <a:srgbClr val="FF0000"/>
                </a:solidFill>
                <a:latin typeface="Arial" charset="0"/>
                <a:cs typeface="Arial" charset="0"/>
              </a:rPr>
              <a:t>Mapping Window</a:t>
            </a:r>
            <a:endParaRPr lang="en-US" sz="1200" dirty="0">
              <a:solidFill>
                <a:srgbClr val="FF0000"/>
              </a:solidFill>
              <a:latin typeface="Arial" charset="0"/>
              <a:cs typeface="Arial" charset="0"/>
            </a:endParaRPr>
          </a:p>
        </p:txBody>
      </p:sp>
      <p:sp>
        <p:nvSpPr>
          <p:cNvPr id="14" name="CasellaDiTesto 13">
            <a:extLst>
              <a:ext uri="{FF2B5EF4-FFF2-40B4-BE49-F238E27FC236}">
                <a16:creationId xmlns:a16="http://schemas.microsoft.com/office/drawing/2014/main" id="{9F15669F-F951-FC6E-522A-6A3EF45E99D2}"/>
              </a:ext>
            </a:extLst>
          </p:cNvPr>
          <p:cNvSpPr txBox="1"/>
          <p:nvPr/>
        </p:nvSpPr>
        <p:spPr>
          <a:xfrm>
            <a:off x="1053467" y="5456277"/>
            <a:ext cx="1507831" cy="276999"/>
          </a:xfrm>
          <a:prstGeom prst="rect">
            <a:avLst/>
          </a:prstGeom>
          <a:noFill/>
        </p:spPr>
        <p:txBody>
          <a:bodyPr wrap="square">
            <a:spAutoFit/>
          </a:bodyPr>
          <a:lstStyle/>
          <a:p>
            <a:r>
              <a:rPr lang="it-IT" sz="1200" dirty="0">
                <a:solidFill>
                  <a:srgbClr val="FF0000"/>
                </a:solidFill>
                <a:latin typeface="Arial" charset="0"/>
                <a:cs typeface="Arial" charset="0"/>
              </a:rPr>
              <a:t>Status Window</a:t>
            </a:r>
            <a:endParaRPr lang="en-US" sz="1200" dirty="0">
              <a:solidFill>
                <a:srgbClr val="FF0000"/>
              </a:solidFill>
              <a:latin typeface="Arial" charset="0"/>
              <a:cs typeface="Arial" charset="0"/>
            </a:endParaRPr>
          </a:p>
        </p:txBody>
      </p:sp>
      <p:sp>
        <p:nvSpPr>
          <p:cNvPr id="15" name="CasellaDiTesto 14">
            <a:extLst>
              <a:ext uri="{FF2B5EF4-FFF2-40B4-BE49-F238E27FC236}">
                <a16:creationId xmlns:a16="http://schemas.microsoft.com/office/drawing/2014/main" id="{608EBDB3-241F-D96E-3369-2DBFB28B1D32}"/>
              </a:ext>
            </a:extLst>
          </p:cNvPr>
          <p:cNvSpPr txBox="1"/>
          <p:nvPr/>
        </p:nvSpPr>
        <p:spPr>
          <a:xfrm>
            <a:off x="1097388" y="4221088"/>
            <a:ext cx="1507831" cy="276999"/>
          </a:xfrm>
          <a:prstGeom prst="rect">
            <a:avLst/>
          </a:prstGeom>
          <a:noFill/>
        </p:spPr>
        <p:txBody>
          <a:bodyPr wrap="square">
            <a:spAutoFit/>
          </a:bodyPr>
          <a:lstStyle/>
          <a:p>
            <a:r>
              <a:rPr lang="it-IT" sz="1200" dirty="0">
                <a:solidFill>
                  <a:srgbClr val="FF0000"/>
                </a:solidFill>
                <a:latin typeface="Arial" charset="0"/>
                <a:cs typeface="Arial" charset="0"/>
              </a:rPr>
              <a:t>Data Layer List</a:t>
            </a:r>
            <a:endParaRPr lang="en-US" sz="1200" dirty="0">
              <a:solidFill>
                <a:srgbClr val="FF0000"/>
              </a:solidFill>
              <a:latin typeface="Arial" charset="0"/>
              <a:cs typeface="Arial" charset="0"/>
            </a:endParaRPr>
          </a:p>
        </p:txBody>
      </p:sp>
    </p:spTree>
    <p:extLst>
      <p:ext uri="{BB962C8B-B14F-4D97-AF65-F5344CB8AC3E}">
        <p14:creationId xmlns:p14="http://schemas.microsoft.com/office/powerpoint/2010/main" val="4168194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Creation of a Terrain</a:t>
            </a:r>
          </a:p>
        </p:txBody>
      </p:sp>
      <p:sp>
        <p:nvSpPr>
          <p:cNvPr id="13" name="Text Box 11"/>
          <p:cNvSpPr txBox="1">
            <a:spLocks noChangeArrowheads="1"/>
          </p:cNvSpPr>
          <p:nvPr/>
        </p:nvSpPr>
        <p:spPr bwMode="auto">
          <a:xfrm>
            <a:off x="899592" y="1484784"/>
            <a:ext cx="73448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err="1">
                <a:cs typeface="Arial" charset="0"/>
              </a:rPr>
              <a:t>Before</a:t>
            </a:r>
            <a:r>
              <a:rPr lang="it-IT" sz="1600" dirty="0">
                <a:cs typeface="Arial" charset="0"/>
              </a:rPr>
              <a:t> </a:t>
            </a:r>
            <a:r>
              <a:rPr lang="it-IT" sz="1600" dirty="0" err="1">
                <a:cs typeface="Arial" charset="0"/>
              </a:rPr>
              <a:t>creating</a:t>
            </a:r>
            <a:r>
              <a:rPr lang="it-IT" sz="1600" dirty="0">
                <a:cs typeface="Arial" charset="0"/>
              </a:rPr>
              <a:t> a </a:t>
            </a:r>
            <a:r>
              <a:rPr lang="it-IT" sz="1600" dirty="0" err="1">
                <a:cs typeface="Arial" charset="0"/>
              </a:rPr>
              <a:t>terrain</a:t>
            </a:r>
            <a:r>
              <a:rPr lang="it-IT" sz="1600" dirty="0">
                <a:cs typeface="Arial" charset="0"/>
              </a:rPr>
              <a:t>, </a:t>
            </a:r>
            <a:r>
              <a:rPr lang="it-IT" sz="1600" dirty="0" err="1">
                <a:cs typeface="Arial" charset="0"/>
              </a:rPr>
              <a:t>move</a:t>
            </a:r>
            <a:r>
              <a:rPr lang="it-IT" sz="1600" dirty="0">
                <a:cs typeface="Arial" charset="0"/>
              </a:rPr>
              <a:t> to the folder in </a:t>
            </a:r>
            <a:r>
              <a:rPr lang="it-IT" sz="1600" dirty="0" err="1">
                <a:cs typeface="Arial" charset="0"/>
              </a:rPr>
              <a:t>which</a:t>
            </a:r>
            <a:r>
              <a:rPr lang="it-IT" sz="1600" dirty="0">
                <a:cs typeface="Arial" charset="0"/>
              </a:rPr>
              <a:t> </a:t>
            </a:r>
            <a:r>
              <a:rPr lang="it-IT" sz="1600" dirty="0" err="1">
                <a:cs typeface="Arial" charset="0"/>
              </a:rPr>
              <a:t>you</a:t>
            </a:r>
            <a:r>
              <a:rPr lang="it-IT" sz="1600" dirty="0">
                <a:cs typeface="Arial" charset="0"/>
              </a:rPr>
              <a:t> just create the RAS project «Exercise1»</a:t>
            </a:r>
          </a:p>
          <a:p>
            <a:pPr marL="342900" indent="-342900" eaLnBrk="1" hangingPunct="1">
              <a:buFont typeface="Arial" panose="020B0604020202020204" pitchFamily="34" charset="0"/>
              <a:buChar char="•"/>
            </a:pPr>
            <a:r>
              <a:rPr lang="it-IT" sz="1600" dirty="0">
                <a:cs typeface="Arial" charset="0"/>
              </a:rPr>
              <a:t>Create a new folder </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Terrain</a:t>
            </a:r>
            <a:endParaRPr lang="it-IT" sz="1600" dirty="0">
              <a:cs typeface="Arial" charset="0"/>
              <a:sym typeface="Wingdings" panose="05000000000000000000" pitchFamily="2" charset="2"/>
            </a:endParaRP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Copy the «</a:t>
            </a:r>
            <a:r>
              <a:rPr lang="it-IT" sz="1600" dirty="0" err="1">
                <a:cs typeface="Arial" charset="0"/>
                <a:sym typeface="Wingdings" panose="05000000000000000000" pitchFamily="2" charset="2"/>
              </a:rPr>
              <a:t>DTM.tif</a:t>
            </a:r>
            <a:r>
              <a:rPr lang="it-IT" sz="1600" dirty="0">
                <a:cs typeface="Arial" charset="0"/>
                <a:sym typeface="Wingdings" panose="05000000000000000000" pitchFamily="2" charset="2"/>
              </a:rPr>
              <a:t>» file </a:t>
            </a:r>
            <a:r>
              <a:rPr lang="it-IT" sz="1600" dirty="0" err="1">
                <a:cs typeface="Arial" charset="0"/>
                <a:sym typeface="Wingdings" panose="05000000000000000000" pitchFamily="2" charset="2"/>
              </a:rPr>
              <a:t>you</a:t>
            </a:r>
            <a:r>
              <a:rPr lang="it-IT" sz="1600" dirty="0">
                <a:cs typeface="Arial" charset="0"/>
                <a:sym typeface="Wingdings" panose="05000000000000000000" pitchFamily="2" charset="2"/>
              </a:rPr>
              <a:t> can </a:t>
            </a:r>
            <a:r>
              <a:rPr lang="it-IT" sz="1600" dirty="0" err="1">
                <a:cs typeface="Arial" charset="0"/>
                <a:sym typeface="Wingdings" panose="05000000000000000000" pitchFamily="2" charset="2"/>
              </a:rPr>
              <a:t>find</a:t>
            </a:r>
            <a:r>
              <a:rPr lang="it-IT" sz="1600" dirty="0">
                <a:cs typeface="Arial" charset="0"/>
                <a:sym typeface="Wingdings" panose="05000000000000000000" pitchFamily="2" charset="2"/>
              </a:rPr>
              <a:t> in the </a:t>
            </a:r>
            <a:r>
              <a:rPr lang="it-IT" sz="1600" dirty="0" err="1">
                <a:cs typeface="Arial" charset="0"/>
                <a:sym typeface="Wingdings" panose="05000000000000000000" pitchFamily="2" charset="2"/>
              </a:rPr>
              <a:t>shared</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materials</a:t>
            </a:r>
            <a:r>
              <a:rPr lang="it-IT" sz="1600" dirty="0">
                <a:cs typeface="Arial" charset="0"/>
                <a:sym typeface="Wingdings" panose="05000000000000000000" pitchFamily="2" charset="2"/>
              </a:rPr>
              <a:t> in </a:t>
            </a:r>
            <a:r>
              <a:rPr lang="it-IT" sz="1600" dirty="0" err="1">
                <a:cs typeface="Arial" charset="0"/>
                <a:sym typeface="Wingdings" panose="05000000000000000000" pitchFamily="2" charset="2"/>
              </a:rPr>
              <a:t>Terrain</a:t>
            </a:r>
            <a:r>
              <a:rPr lang="it-IT" sz="1600" dirty="0">
                <a:cs typeface="Arial" charset="0"/>
                <a:sym typeface="Wingdings" panose="05000000000000000000" pitchFamily="2" charset="2"/>
              </a:rPr>
              <a:t> folder</a:t>
            </a:r>
          </a:p>
          <a:p>
            <a:pPr eaLnBrk="1" hangingPunct="1"/>
            <a:r>
              <a:rPr lang="it-IT" sz="1600" dirty="0">
                <a:cs typeface="Arial" charset="0"/>
                <a:sym typeface="Wingdings" panose="05000000000000000000" pitchFamily="2" charset="2"/>
              </a:rPr>
              <a:t> </a:t>
            </a:r>
            <a:endParaRPr lang="it-IT" sz="1600" b="1" dirty="0">
              <a:cs typeface="Arial" charset="0"/>
            </a:endParaRPr>
          </a:p>
        </p:txBody>
      </p:sp>
    </p:spTree>
    <p:extLst>
      <p:ext uri="{BB962C8B-B14F-4D97-AF65-F5344CB8AC3E}">
        <p14:creationId xmlns:p14="http://schemas.microsoft.com/office/powerpoint/2010/main" val="3190242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Creation of a Terrain</a:t>
            </a:r>
          </a:p>
        </p:txBody>
      </p:sp>
      <p:sp>
        <p:nvSpPr>
          <p:cNvPr id="13" name="Text Box 11"/>
          <p:cNvSpPr txBox="1">
            <a:spLocks noChangeArrowheads="1"/>
          </p:cNvSpPr>
          <p:nvPr/>
        </p:nvSpPr>
        <p:spPr bwMode="auto">
          <a:xfrm>
            <a:off x="683568" y="1271662"/>
            <a:ext cx="57895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a:cs typeface="Arial" charset="0"/>
              </a:rPr>
              <a:t>Go back to RAS Mapper window</a:t>
            </a:r>
          </a:p>
          <a:p>
            <a:pPr marL="342900" indent="-342900" eaLnBrk="1" hangingPunct="1">
              <a:buFont typeface="Arial" panose="020B0604020202020204" pitchFamily="34" charset="0"/>
              <a:buChar char="•"/>
            </a:pPr>
            <a:r>
              <a:rPr lang="it-IT" sz="1600" dirty="0">
                <a:cs typeface="Arial" charset="0"/>
              </a:rPr>
              <a:t>Check the box </a:t>
            </a:r>
            <a:r>
              <a:rPr lang="it-IT" sz="1600" dirty="0" err="1">
                <a:cs typeface="Arial" charset="0"/>
              </a:rPr>
              <a:t>associated</a:t>
            </a:r>
            <a:r>
              <a:rPr lang="it-IT" sz="1600" dirty="0">
                <a:cs typeface="Arial" charset="0"/>
              </a:rPr>
              <a:t> to the </a:t>
            </a:r>
            <a:r>
              <a:rPr lang="it-IT" sz="1600" dirty="0" err="1">
                <a:cs typeface="Arial" charset="0"/>
              </a:rPr>
              <a:t>Terrain</a:t>
            </a:r>
            <a:r>
              <a:rPr lang="it-IT" sz="1600" dirty="0">
                <a:cs typeface="Arial" charset="0"/>
              </a:rPr>
              <a:t> Layer to turn </a:t>
            </a:r>
            <a:r>
              <a:rPr lang="it-IT" sz="1600" dirty="0" err="1">
                <a:cs typeface="Arial" charset="0"/>
              </a:rPr>
              <a:t>it</a:t>
            </a:r>
            <a:r>
              <a:rPr lang="it-IT" sz="1600" dirty="0">
                <a:cs typeface="Arial" charset="0"/>
              </a:rPr>
              <a:t> on</a:t>
            </a:r>
          </a:p>
          <a:p>
            <a:pPr marL="342900" indent="-342900" eaLnBrk="1" hangingPunct="1">
              <a:buFont typeface="Arial" panose="020B0604020202020204" pitchFamily="34" charset="0"/>
              <a:buChar char="•"/>
            </a:pPr>
            <a:r>
              <a:rPr lang="it-IT" sz="1600" dirty="0" err="1">
                <a:cs typeface="Arial" charset="0"/>
              </a:rPr>
              <a:t>Right</a:t>
            </a:r>
            <a:r>
              <a:rPr lang="it-IT" sz="1600" dirty="0">
                <a:cs typeface="Arial" charset="0"/>
              </a:rPr>
              <a:t> click on </a:t>
            </a:r>
            <a:r>
              <a:rPr lang="it-IT" sz="1600" dirty="0" err="1">
                <a:cs typeface="Arial" charset="0"/>
              </a:rPr>
              <a:t>Terrain</a:t>
            </a:r>
            <a:r>
              <a:rPr lang="it-IT" sz="1600" dirty="0">
                <a:cs typeface="Arial" charset="0"/>
              </a:rPr>
              <a:t> </a:t>
            </a:r>
            <a:r>
              <a:rPr lang="it-IT" sz="1600" dirty="0">
                <a:cs typeface="Arial" charset="0"/>
                <a:sym typeface="Wingdings" panose="05000000000000000000" pitchFamily="2" charset="2"/>
              </a:rPr>
              <a:t> Create a New RAS </a:t>
            </a:r>
            <a:r>
              <a:rPr lang="it-IT" sz="1600" dirty="0" err="1">
                <a:cs typeface="Arial" charset="0"/>
                <a:sym typeface="Wingdings" panose="05000000000000000000" pitchFamily="2" charset="2"/>
              </a:rPr>
              <a:t>Terrain</a:t>
            </a:r>
            <a:endParaRPr lang="it-IT" sz="1600" dirty="0">
              <a:cs typeface="Arial" charset="0"/>
              <a:sym typeface="Wingdings" panose="05000000000000000000" pitchFamily="2" charset="2"/>
            </a:endParaRPr>
          </a:p>
          <a:p>
            <a:pPr eaLnBrk="1" hangingPunct="1"/>
            <a:r>
              <a:rPr lang="it-IT" sz="1600" dirty="0">
                <a:cs typeface="Arial" charset="0"/>
                <a:sym typeface="Wingdings" panose="05000000000000000000" pitchFamily="2" charset="2"/>
              </a:rPr>
              <a:t> </a:t>
            </a:r>
            <a:endParaRPr lang="it-IT" sz="1600" b="1" dirty="0">
              <a:cs typeface="Arial" charset="0"/>
            </a:endParaRPr>
          </a:p>
        </p:txBody>
      </p:sp>
      <p:pic>
        <p:nvPicPr>
          <p:cNvPr id="6" name="Immagine 5">
            <a:extLst>
              <a:ext uri="{FF2B5EF4-FFF2-40B4-BE49-F238E27FC236}">
                <a16:creationId xmlns:a16="http://schemas.microsoft.com/office/drawing/2014/main" id="{75DEE103-6ED3-5AE2-7063-46F0F131B7F3}"/>
              </a:ext>
            </a:extLst>
          </p:cNvPr>
          <p:cNvPicPr>
            <a:picLocks noChangeAspect="1"/>
          </p:cNvPicPr>
          <p:nvPr/>
        </p:nvPicPr>
        <p:blipFill>
          <a:blip r:embed="rId2"/>
          <a:stretch>
            <a:fillRect/>
          </a:stretch>
        </p:blipFill>
        <p:spPr>
          <a:xfrm>
            <a:off x="3154557" y="2348880"/>
            <a:ext cx="2834886" cy="2598645"/>
          </a:xfrm>
          <a:prstGeom prst="rect">
            <a:avLst/>
          </a:prstGeom>
        </p:spPr>
      </p:pic>
    </p:spTree>
    <p:extLst>
      <p:ext uri="{BB962C8B-B14F-4D97-AF65-F5344CB8AC3E}">
        <p14:creationId xmlns:p14="http://schemas.microsoft.com/office/powerpoint/2010/main" val="3482373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87EB5C-4D07-34D8-853B-F7B32DAF5CD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Hydraulic Model</a:t>
            </a:r>
          </a:p>
        </p:txBody>
      </p:sp>
      <p:pic>
        <p:nvPicPr>
          <p:cNvPr id="6" name="Immagine 5">
            <a:extLst>
              <a:ext uri="{FF2B5EF4-FFF2-40B4-BE49-F238E27FC236}">
                <a16:creationId xmlns:a16="http://schemas.microsoft.com/office/drawing/2014/main" id="{6A38F672-5B4C-108B-FD23-8790779A1BE6}"/>
              </a:ext>
            </a:extLst>
          </p:cNvPr>
          <p:cNvPicPr>
            <a:picLocks noChangeAspect="1"/>
          </p:cNvPicPr>
          <p:nvPr/>
        </p:nvPicPr>
        <p:blipFill>
          <a:blip r:embed="rId2"/>
          <a:stretch>
            <a:fillRect/>
          </a:stretch>
        </p:blipFill>
        <p:spPr>
          <a:xfrm>
            <a:off x="783233" y="1412776"/>
            <a:ext cx="7577533" cy="3592536"/>
          </a:xfrm>
          <a:prstGeom prst="rect">
            <a:avLst/>
          </a:prstGeom>
        </p:spPr>
      </p:pic>
    </p:spTree>
    <p:extLst>
      <p:ext uri="{BB962C8B-B14F-4D97-AF65-F5344CB8AC3E}">
        <p14:creationId xmlns:p14="http://schemas.microsoft.com/office/powerpoint/2010/main" val="2019698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Creation of a Terrain</a:t>
            </a:r>
          </a:p>
        </p:txBody>
      </p:sp>
      <p:sp>
        <p:nvSpPr>
          <p:cNvPr id="13" name="Text Box 11"/>
          <p:cNvSpPr txBox="1">
            <a:spLocks noChangeArrowheads="1"/>
          </p:cNvSpPr>
          <p:nvPr/>
        </p:nvSpPr>
        <p:spPr bwMode="auto">
          <a:xfrm>
            <a:off x="467543" y="1431078"/>
            <a:ext cx="82418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err="1">
                <a:cs typeface="Arial" charset="0"/>
              </a:rPr>
              <a:t>You</a:t>
            </a:r>
            <a:r>
              <a:rPr lang="it-IT" sz="1600" dirty="0">
                <a:cs typeface="Arial" charset="0"/>
              </a:rPr>
              <a:t> can </a:t>
            </a:r>
            <a:r>
              <a:rPr lang="it-IT" sz="1600" dirty="0" err="1">
                <a:cs typeface="Arial" charset="0"/>
              </a:rPr>
              <a:t>firstly</a:t>
            </a:r>
            <a:r>
              <a:rPr lang="it-IT" sz="1600" dirty="0">
                <a:cs typeface="Arial" charset="0"/>
              </a:rPr>
              <a:t> set a Project </a:t>
            </a:r>
            <a:r>
              <a:rPr lang="it-IT" sz="1600" dirty="0" err="1">
                <a:cs typeface="Arial" charset="0"/>
              </a:rPr>
              <a:t>Spatial</a:t>
            </a:r>
            <a:r>
              <a:rPr lang="it-IT" sz="1600" dirty="0">
                <a:cs typeface="Arial" charset="0"/>
              </a:rPr>
              <a:t> Reference System or </a:t>
            </a:r>
            <a:r>
              <a:rPr lang="it-IT" sz="1600" dirty="0" err="1">
                <a:cs typeface="Arial" charset="0"/>
              </a:rPr>
              <a:t>you</a:t>
            </a:r>
            <a:r>
              <a:rPr lang="it-IT" sz="1600" dirty="0">
                <a:cs typeface="Arial" charset="0"/>
              </a:rPr>
              <a:t> can upload a </a:t>
            </a:r>
            <a:r>
              <a:rPr lang="it-IT" sz="1600" dirty="0" err="1">
                <a:cs typeface="Arial" charset="0"/>
              </a:rPr>
              <a:t>terrain</a:t>
            </a:r>
            <a:r>
              <a:rPr lang="it-IT" sz="1600" dirty="0">
                <a:cs typeface="Arial" charset="0"/>
              </a:rPr>
              <a:t> file and use </a:t>
            </a:r>
            <a:r>
              <a:rPr lang="it-IT" sz="1600" dirty="0" err="1">
                <a:cs typeface="Arial" charset="0"/>
              </a:rPr>
              <a:t>its</a:t>
            </a:r>
            <a:r>
              <a:rPr lang="it-IT" sz="1600" dirty="0">
                <a:cs typeface="Arial" charset="0"/>
              </a:rPr>
              <a:t> </a:t>
            </a:r>
            <a:r>
              <a:rPr lang="it-IT" sz="1600" dirty="0" err="1">
                <a:cs typeface="Arial" charset="0"/>
              </a:rPr>
              <a:t>projection</a:t>
            </a:r>
            <a:r>
              <a:rPr lang="it-IT" sz="1600" dirty="0">
                <a:cs typeface="Arial" charset="0"/>
              </a:rPr>
              <a:t> </a:t>
            </a:r>
            <a:r>
              <a:rPr lang="it-IT" sz="1600" dirty="0" err="1">
                <a:cs typeface="Arial" charset="0"/>
              </a:rPr>
              <a:t>as</a:t>
            </a:r>
            <a:r>
              <a:rPr lang="it-IT" sz="1600" dirty="0">
                <a:cs typeface="Arial" charset="0"/>
              </a:rPr>
              <a:t> </a:t>
            </a:r>
            <a:r>
              <a:rPr lang="it-IT" sz="1600" dirty="0" err="1">
                <a:cs typeface="Arial" charset="0"/>
              </a:rPr>
              <a:t>projection</a:t>
            </a:r>
            <a:r>
              <a:rPr lang="it-IT" sz="1600" dirty="0">
                <a:cs typeface="Arial" charset="0"/>
              </a:rPr>
              <a:t> for the project.</a:t>
            </a:r>
            <a:r>
              <a:rPr lang="it-IT" sz="1600" dirty="0">
                <a:cs typeface="Arial" charset="0"/>
                <a:sym typeface="Wingdings" panose="05000000000000000000" pitchFamily="2" charset="2"/>
              </a:rPr>
              <a:t> </a:t>
            </a:r>
            <a:endParaRPr lang="it-IT" sz="1600" b="1" dirty="0">
              <a:cs typeface="Arial" charset="0"/>
            </a:endParaRPr>
          </a:p>
        </p:txBody>
      </p:sp>
      <p:pic>
        <p:nvPicPr>
          <p:cNvPr id="8" name="Immagine 7">
            <a:extLst>
              <a:ext uri="{FF2B5EF4-FFF2-40B4-BE49-F238E27FC236}">
                <a16:creationId xmlns:a16="http://schemas.microsoft.com/office/drawing/2014/main" id="{219017E5-0460-F4E2-6601-4B039A9DF027}"/>
              </a:ext>
            </a:extLst>
          </p:cNvPr>
          <p:cNvPicPr>
            <a:picLocks noChangeAspect="1"/>
          </p:cNvPicPr>
          <p:nvPr/>
        </p:nvPicPr>
        <p:blipFill>
          <a:blip r:embed="rId2"/>
          <a:stretch>
            <a:fillRect/>
          </a:stretch>
        </p:blipFill>
        <p:spPr>
          <a:xfrm>
            <a:off x="2586818" y="2245941"/>
            <a:ext cx="3970364" cy="2080440"/>
          </a:xfrm>
          <a:prstGeom prst="rect">
            <a:avLst/>
          </a:prstGeom>
        </p:spPr>
      </p:pic>
      <p:sp>
        <p:nvSpPr>
          <p:cNvPr id="9" name="Text Box 11">
            <a:extLst>
              <a:ext uri="{FF2B5EF4-FFF2-40B4-BE49-F238E27FC236}">
                <a16:creationId xmlns:a16="http://schemas.microsoft.com/office/drawing/2014/main" id="{02D37D95-E073-495C-3063-9E5A970030A4}"/>
              </a:ext>
            </a:extLst>
          </p:cNvPr>
          <p:cNvSpPr txBox="1">
            <a:spLocks noChangeArrowheads="1"/>
          </p:cNvSpPr>
          <p:nvPr/>
        </p:nvSpPr>
        <p:spPr bwMode="auto">
          <a:xfrm>
            <a:off x="467544" y="4581128"/>
            <a:ext cx="82418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err="1">
                <a:cs typeface="Arial" charset="0"/>
              </a:rPr>
              <a:t>This</a:t>
            </a:r>
            <a:r>
              <a:rPr lang="it-IT" sz="1600" dirty="0">
                <a:cs typeface="Arial" charset="0"/>
              </a:rPr>
              <a:t> </a:t>
            </a:r>
            <a:r>
              <a:rPr lang="it-IT" sz="1600" dirty="0" err="1">
                <a:cs typeface="Arial" charset="0"/>
              </a:rPr>
              <a:t>dialog</a:t>
            </a:r>
            <a:r>
              <a:rPr lang="it-IT" sz="1600" dirty="0">
                <a:cs typeface="Arial" charset="0"/>
              </a:rPr>
              <a:t> box </a:t>
            </a:r>
            <a:r>
              <a:rPr lang="it-IT" sz="1600" dirty="0" err="1">
                <a:cs typeface="Arial" charset="0"/>
              </a:rPr>
              <a:t>warn</a:t>
            </a:r>
            <a:r>
              <a:rPr lang="it-IT" sz="1600" dirty="0">
                <a:cs typeface="Arial" charset="0"/>
              </a:rPr>
              <a:t> </a:t>
            </a:r>
            <a:r>
              <a:rPr lang="it-IT" sz="1600" dirty="0" err="1">
                <a:cs typeface="Arial" charset="0"/>
              </a:rPr>
              <a:t>you</a:t>
            </a:r>
            <a:r>
              <a:rPr lang="it-IT" sz="1600" dirty="0">
                <a:cs typeface="Arial" charset="0"/>
              </a:rPr>
              <a:t> </a:t>
            </a:r>
            <a:r>
              <a:rPr lang="it-IT" sz="1600" dirty="0" err="1">
                <a:cs typeface="Arial" charset="0"/>
              </a:rPr>
              <a:t>that</a:t>
            </a:r>
            <a:r>
              <a:rPr lang="it-IT" sz="1600" dirty="0">
                <a:cs typeface="Arial" charset="0"/>
              </a:rPr>
              <a:t> </a:t>
            </a:r>
            <a:r>
              <a:rPr lang="it-IT" sz="1600" dirty="0" err="1">
                <a:cs typeface="Arial" charset="0"/>
              </a:rPr>
              <a:t>you</a:t>
            </a:r>
            <a:r>
              <a:rPr lang="it-IT" sz="1600" dirty="0">
                <a:cs typeface="Arial" charset="0"/>
              </a:rPr>
              <a:t> </a:t>
            </a:r>
            <a:r>
              <a:rPr lang="it-IT" sz="1600" dirty="0" err="1">
                <a:cs typeface="Arial" charset="0"/>
              </a:rPr>
              <a:t>have</a:t>
            </a:r>
            <a:r>
              <a:rPr lang="it-IT" sz="1600" dirty="0">
                <a:cs typeface="Arial" charset="0"/>
              </a:rPr>
              <a:t> </a:t>
            </a:r>
            <a:r>
              <a:rPr lang="it-IT" sz="1600" dirty="0" err="1">
                <a:cs typeface="Arial" charset="0"/>
              </a:rPr>
              <a:t>not</a:t>
            </a:r>
            <a:r>
              <a:rPr lang="it-IT" sz="1600" dirty="0">
                <a:cs typeface="Arial" charset="0"/>
              </a:rPr>
              <a:t> set a Project </a:t>
            </a:r>
            <a:r>
              <a:rPr lang="it-IT" sz="1600" dirty="0" err="1">
                <a:cs typeface="Arial" charset="0"/>
              </a:rPr>
              <a:t>Spatial</a:t>
            </a:r>
            <a:r>
              <a:rPr lang="it-IT" sz="1600" dirty="0">
                <a:cs typeface="Arial" charset="0"/>
              </a:rPr>
              <a:t> Reference System </a:t>
            </a:r>
            <a:r>
              <a:rPr lang="it-IT" sz="1600" dirty="0" err="1">
                <a:cs typeface="Arial" charset="0"/>
              </a:rPr>
              <a:t>yet</a:t>
            </a:r>
            <a:r>
              <a:rPr lang="it-IT" sz="1600" dirty="0">
                <a:cs typeface="Arial" charset="0"/>
              </a:rPr>
              <a:t>.</a:t>
            </a:r>
          </a:p>
          <a:p>
            <a:pPr eaLnBrk="1" hangingPunct="1"/>
            <a:r>
              <a:rPr lang="it-IT" sz="1600" dirty="0">
                <a:cs typeface="Arial" charset="0"/>
              </a:rPr>
              <a:t>Click No to </a:t>
            </a:r>
            <a:r>
              <a:rPr lang="it-IT" sz="1600" dirty="0" err="1">
                <a:cs typeface="Arial" charset="0"/>
              </a:rPr>
              <a:t>confirm</a:t>
            </a:r>
            <a:r>
              <a:rPr lang="it-IT" sz="1600" dirty="0">
                <a:cs typeface="Arial" charset="0"/>
              </a:rPr>
              <a:t> </a:t>
            </a:r>
            <a:r>
              <a:rPr lang="it-IT" sz="1600" dirty="0" err="1">
                <a:cs typeface="Arial" charset="0"/>
              </a:rPr>
              <a:t>you</a:t>
            </a:r>
            <a:r>
              <a:rPr lang="it-IT" sz="1600" dirty="0">
                <a:cs typeface="Arial" charset="0"/>
              </a:rPr>
              <a:t> </a:t>
            </a:r>
            <a:r>
              <a:rPr lang="it-IT" sz="1600" dirty="0" err="1">
                <a:cs typeface="Arial" charset="0"/>
              </a:rPr>
              <a:t>want</a:t>
            </a:r>
            <a:r>
              <a:rPr lang="it-IT" sz="1600" dirty="0">
                <a:cs typeface="Arial" charset="0"/>
              </a:rPr>
              <a:t> to upload a DTM </a:t>
            </a:r>
            <a:r>
              <a:rPr lang="it-IT" sz="1600" dirty="0" err="1">
                <a:cs typeface="Arial" charset="0"/>
              </a:rPr>
              <a:t>anyway</a:t>
            </a:r>
            <a:endParaRPr lang="it-IT" sz="1600" b="1" dirty="0">
              <a:cs typeface="Arial" charset="0"/>
            </a:endParaRPr>
          </a:p>
        </p:txBody>
      </p:sp>
    </p:spTree>
    <p:extLst>
      <p:ext uri="{BB962C8B-B14F-4D97-AF65-F5344CB8AC3E}">
        <p14:creationId xmlns:p14="http://schemas.microsoft.com/office/powerpoint/2010/main" val="4073862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Creation of a Terrain</a:t>
            </a:r>
          </a:p>
        </p:txBody>
      </p:sp>
      <p:sp>
        <p:nvSpPr>
          <p:cNvPr id="13" name="Text Box 11"/>
          <p:cNvSpPr txBox="1">
            <a:spLocks noChangeArrowheads="1"/>
          </p:cNvSpPr>
          <p:nvPr/>
        </p:nvSpPr>
        <p:spPr bwMode="auto">
          <a:xfrm>
            <a:off x="683568" y="1052736"/>
            <a:ext cx="74888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Click on the ‘</a:t>
            </a:r>
            <a:r>
              <a:rPr lang="it-IT" sz="1600" b="1" dirty="0">
                <a:cs typeface="Arial" charset="0"/>
              </a:rPr>
              <a:t>+</a:t>
            </a:r>
            <a:r>
              <a:rPr lang="it-IT" sz="1600" dirty="0">
                <a:cs typeface="Arial" charset="0"/>
              </a:rPr>
              <a:t>’ </a:t>
            </a:r>
            <a:r>
              <a:rPr lang="it-IT" sz="1600" dirty="0" err="1">
                <a:cs typeface="Arial" charset="0"/>
              </a:rPr>
              <a:t>button</a:t>
            </a:r>
            <a:r>
              <a:rPr lang="it-IT" sz="1600" dirty="0">
                <a:cs typeface="Arial" charset="0"/>
              </a:rPr>
              <a:t> and </a:t>
            </a:r>
            <a:r>
              <a:rPr lang="it-IT" sz="1600" dirty="0" err="1">
                <a:cs typeface="Arial" charset="0"/>
              </a:rPr>
              <a:t>search</a:t>
            </a:r>
            <a:r>
              <a:rPr lang="it-IT" sz="1600" dirty="0">
                <a:cs typeface="Arial" charset="0"/>
              </a:rPr>
              <a:t> for the file </a:t>
            </a:r>
            <a:r>
              <a:rPr lang="it-IT" sz="1600" dirty="0" err="1">
                <a:cs typeface="Arial" charset="0"/>
              </a:rPr>
              <a:t>you</a:t>
            </a:r>
            <a:r>
              <a:rPr lang="it-IT" sz="1600" dirty="0">
                <a:cs typeface="Arial" charset="0"/>
              </a:rPr>
              <a:t> </a:t>
            </a:r>
            <a:r>
              <a:rPr lang="it-IT" sz="1600" dirty="0" err="1">
                <a:cs typeface="Arial" charset="0"/>
              </a:rPr>
              <a:t>want</a:t>
            </a:r>
            <a:r>
              <a:rPr lang="it-IT" sz="1600" dirty="0">
                <a:cs typeface="Arial" charset="0"/>
              </a:rPr>
              <a:t> to upload </a:t>
            </a:r>
            <a:r>
              <a:rPr lang="it-IT" sz="1600" dirty="0" err="1">
                <a:cs typeface="Arial" charset="0"/>
              </a:rPr>
              <a:t>as</a:t>
            </a:r>
            <a:r>
              <a:rPr lang="it-IT" sz="1600" dirty="0">
                <a:cs typeface="Arial" charset="0"/>
              </a:rPr>
              <a:t> </a:t>
            </a:r>
            <a:r>
              <a:rPr lang="it-IT" sz="1600" dirty="0" err="1">
                <a:cs typeface="Arial" charset="0"/>
              </a:rPr>
              <a:t>terrain</a:t>
            </a:r>
            <a:endParaRPr lang="it-IT" sz="1600" dirty="0">
              <a:cs typeface="Arial" charset="0"/>
            </a:endParaRPr>
          </a:p>
          <a:p>
            <a:pPr marL="285750" indent="-285750" eaLnBrk="1" hangingPunct="1">
              <a:buFont typeface="Arial" panose="020B0604020202020204" pitchFamily="34" charset="0"/>
              <a:buChar char="•"/>
            </a:pPr>
            <a:r>
              <a:rPr lang="it-IT" sz="1600" dirty="0">
                <a:cs typeface="Arial" charset="0"/>
              </a:rPr>
              <a:t>Select the ‘</a:t>
            </a:r>
            <a:r>
              <a:rPr lang="it-IT" sz="1600" b="1" dirty="0" err="1">
                <a:cs typeface="Arial" charset="0"/>
              </a:rPr>
              <a:t>DTM.tif</a:t>
            </a:r>
            <a:r>
              <a:rPr lang="it-IT" sz="1600" dirty="0">
                <a:cs typeface="Arial" charset="0"/>
              </a:rPr>
              <a:t>’ file </a:t>
            </a:r>
            <a:r>
              <a:rPr lang="it-IT" sz="1600" dirty="0" err="1">
                <a:cs typeface="Arial" charset="0"/>
              </a:rPr>
              <a:t>you</a:t>
            </a:r>
            <a:r>
              <a:rPr lang="it-IT" sz="1600" dirty="0">
                <a:cs typeface="Arial" charset="0"/>
              </a:rPr>
              <a:t> can </a:t>
            </a:r>
            <a:r>
              <a:rPr lang="it-IT" sz="1600" dirty="0" err="1">
                <a:cs typeface="Arial" charset="0"/>
              </a:rPr>
              <a:t>find</a:t>
            </a:r>
            <a:r>
              <a:rPr lang="it-IT" sz="1600" dirty="0">
                <a:cs typeface="Arial" charset="0"/>
              </a:rPr>
              <a:t> in the folder ‘</a:t>
            </a:r>
            <a:r>
              <a:rPr lang="it-IT" sz="1600" dirty="0" err="1">
                <a:cs typeface="Arial" charset="0"/>
              </a:rPr>
              <a:t>Terrain</a:t>
            </a:r>
            <a:r>
              <a:rPr lang="it-IT" sz="1600" dirty="0">
                <a:cs typeface="Arial" charset="0"/>
              </a:rPr>
              <a:t>’ and </a:t>
            </a:r>
            <a:r>
              <a:rPr lang="it-IT" sz="1600" dirty="0" err="1">
                <a:cs typeface="Arial" charset="0"/>
              </a:rPr>
              <a:t>confirm</a:t>
            </a:r>
            <a:endParaRPr lang="it-IT" sz="1600" dirty="0">
              <a:cs typeface="Arial" charset="0"/>
            </a:endParaRPr>
          </a:p>
        </p:txBody>
      </p:sp>
      <p:pic>
        <p:nvPicPr>
          <p:cNvPr id="3" name="Immagine 2">
            <a:extLst>
              <a:ext uri="{FF2B5EF4-FFF2-40B4-BE49-F238E27FC236}">
                <a16:creationId xmlns:a16="http://schemas.microsoft.com/office/drawing/2014/main" id="{733A88BF-22BE-D087-CED8-0562C64DCCDD}"/>
              </a:ext>
            </a:extLst>
          </p:cNvPr>
          <p:cNvPicPr>
            <a:picLocks noChangeAspect="1"/>
          </p:cNvPicPr>
          <p:nvPr/>
        </p:nvPicPr>
        <p:blipFill>
          <a:blip r:embed="rId2"/>
          <a:stretch>
            <a:fillRect/>
          </a:stretch>
        </p:blipFill>
        <p:spPr>
          <a:xfrm>
            <a:off x="1663907" y="1772816"/>
            <a:ext cx="5816185" cy="2987897"/>
          </a:xfrm>
          <a:prstGeom prst="rect">
            <a:avLst/>
          </a:prstGeom>
        </p:spPr>
      </p:pic>
      <p:sp>
        <p:nvSpPr>
          <p:cNvPr id="5" name="Rettangolo 4">
            <a:extLst>
              <a:ext uri="{FF2B5EF4-FFF2-40B4-BE49-F238E27FC236}">
                <a16:creationId xmlns:a16="http://schemas.microsoft.com/office/drawing/2014/main" id="{6F2F0775-0257-48E6-99F3-3032B14EA03E}"/>
              </a:ext>
            </a:extLst>
          </p:cNvPr>
          <p:cNvSpPr/>
          <p:nvPr/>
        </p:nvSpPr>
        <p:spPr>
          <a:xfrm>
            <a:off x="1763688" y="2348880"/>
            <a:ext cx="288032" cy="360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1">
            <a:extLst>
              <a:ext uri="{FF2B5EF4-FFF2-40B4-BE49-F238E27FC236}">
                <a16:creationId xmlns:a16="http://schemas.microsoft.com/office/drawing/2014/main" id="{D9AD5B86-6F97-568E-7DA1-0B1F36D406D3}"/>
              </a:ext>
            </a:extLst>
          </p:cNvPr>
          <p:cNvSpPr txBox="1">
            <a:spLocks noChangeArrowheads="1"/>
          </p:cNvSpPr>
          <p:nvPr/>
        </p:nvSpPr>
        <p:spPr bwMode="auto">
          <a:xfrm>
            <a:off x="683568" y="5003405"/>
            <a:ext cx="7488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Click </a:t>
            </a:r>
            <a:r>
              <a:rPr lang="it-IT" sz="1600" b="1" dirty="0">
                <a:cs typeface="Arial" charset="0"/>
              </a:rPr>
              <a:t>Yes</a:t>
            </a:r>
            <a:r>
              <a:rPr lang="it-IT" sz="1600" dirty="0">
                <a:cs typeface="Arial" charset="0"/>
              </a:rPr>
              <a:t> to </a:t>
            </a:r>
            <a:r>
              <a:rPr lang="it-IT" sz="1600" dirty="0" err="1">
                <a:cs typeface="Arial" charset="0"/>
              </a:rPr>
              <a:t>confirm</a:t>
            </a:r>
            <a:r>
              <a:rPr lang="it-IT" sz="1600" dirty="0">
                <a:cs typeface="Arial" charset="0"/>
              </a:rPr>
              <a:t> </a:t>
            </a:r>
            <a:r>
              <a:rPr lang="it-IT" sz="1600" dirty="0" err="1">
                <a:cs typeface="Arial" charset="0"/>
              </a:rPr>
              <a:t>you</a:t>
            </a:r>
            <a:r>
              <a:rPr lang="it-IT" sz="1600" dirty="0">
                <a:cs typeface="Arial" charset="0"/>
              </a:rPr>
              <a:t> </a:t>
            </a:r>
            <a:r>
              <a:rPr lang="it-IT" sz="1600" dirty="0" err="1">
                <a:cs typeface="Arial" charset="0"/>
              </a:rPr>
              <a:t>want</a:t>
            </a:r>
            <a:r>
              <a:rPr lang="it-IT" sz="1600" dirty="0">
                <a:cs typeface="Arial" charset="0"/>
              </a:rPr>
              <a:t> the </a:t>
            </a:r>
            <a:r>
              <a:rPr lang="it-IT" sz="1600" dirty="0" err="1">
                <a:cs typeface="Arial" charset="0"/>
              </a:rPr>
              <a:t>file’s</a:t>
            </a:r>
            <a:r>
              <a:rPr lang="it-IT" sz="1600" dirty="0">
                <a:cs typeface="Arial" charset="0"/>
              </a:rPr>
              <a:t> </a:t>
            </a:r>
            <a:r>
              <a:rPr lang="it-IT" sz="1600" dirty="0" err="1">
                <a:cs typeface="Arial" charset="0"/>
              </a:rPr>
              <a:t>spatial</a:t>
            </a:r>
            <a:r>
              <a:rPr lang="it-IT" sz="1600" dirty="0">
                <a:cs typeface="Arial" charset="0"/>
              </a:rPr>
              <a:t> </a:t>
            </a:r>
            <a:r>
              <a:rPr lang="it-IT" sz="1600" dirty="0" err="1">
                <a:cs typeface="Arial" charset="0"/>
              </a:rPr>
              <a:t>reference</a:t>
            </a:r>
            <a:r>
              <a:rPr lang="it-IT" sz="1600" dirty="0">
                <a:cs typeface="Arial" charset="0"/>
              </a:rPr>
              <a:t> system to be </a:t>
            </a:r>
            <a:r>
              <a:rPr lang="it-IT" sz="1600" dirty="0" err="1">
                <a:cs typeface="Arial" charset="0"/>
              </a:rPr>
              <a:t>used</a:t>
            </a:r>
            <a:r>
              <a:rPr lang="it-IT" sz="1600" dirty="0">
                <a:cs typeface="Arial" charset="0"/>
              </a:rPr>
              <a:t> for </a:t>
            </a:r>
            <a:r>
              <a:rPr lang="it-IT" sz="1600" dirty="0" err="1">
                <a:cs typeface="Arial" charset="0"/>
              </a:rPr>
              <a:t>this</a:t>
            </a:r>
            <a:r>
              <a:rPr lang="it-IT" sz="1600" dirty="0">
                <a:cs typeface="Arial" charset="0"/>
              </a:rPr>
              <a:t> RAS model</a:t>
            </a:r>
          </a:p>
          <a:p>
            <a:pPr marL="285750" indent="-285750" eaLnBrk="1" hangingPunct="1">
              <a:buFont typeface="Arial" panose="020B0604020202020204" pitchFamily="34" charset="0"/>
              <a:buChar char="•"/>
            </a:pPr>
            <a:r>
              <a:rPr lang="it-IT" sz="1600" dirty="0">
                <a:cs typeface="Arial" charset="0"/>
              </a:rPr>
              <a:t>Click </a:t>
            </a:r>
            <a:r>
              <a:rPr lang="it-IT" sz="1600" b="1" dirty="0">
                <a:cs typeface="Arial" charset="0"/>
              </a:rPr>
              <a:t>Create</a:t>
            </a:r>
          </a:p>
        </p:txBody>
      </p:sp>
    </p:spTree>
    <p:extLst>
      <p:ext uri="{BB962C8B-B14F-4D97-AF65-F5344CB8AC3E}">
        <p14:creationId xmlns:p14="http://schemas.microsoft.com/office/powerpoint/2010/main" val="150514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Creation of a Terrain</a:t>
            </a:r>
          </a:p>
        </p:txBody>
      </p:sp>
      <p:sp>
        <p:nvSpPr>
          <p:cNvPr id="13" name="Text Box 11"/>
          <p:cNvSpPr txBox="1">
            <a:spLocks noChangeArrowheads="1"/>
          </p:cNvSpPr>
          <p:nvPr/>
        </p:nvSpPr>
        <p:spPr bwMode="auto">
          <a:xfrm>
            <a:off x="683568" y="1052736"/>
            <a:ext cx="74888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The </a:t>
            </a:r>
            <a:r>
              <a:rPr lang="it-IT" sz="1600" dirty="0" err="1">
                <a:cs typeface="Arial" charset="0"/>
              </a:rPr>
              <a:t>process</a:t>
            </a:r>
            <a:r>
              <a:rPr lang="it-IT" sz="1600" dirty="0">
                <a:cs typeface="Arial" charset="0"/>
              </a:rPr>
              <a:t> of </a:t>
            </a:r>
            <a:r>
              <a:rPr lang="it-IT" sz="1600" dirty="0" err="1">
                <a:cs typeface="Arial" charset="0"/>
              </a:rPr>
              <a:t>terrain</a:t>
            </a:r>
            <a:r>
              <a:rPr lang="it-IT" sz="1600" dirty="0">
                <a:cs typeface="Arial" charset="0"/>
              </a:rPr>
              <a:t> </a:t>
            </a:r>
            <a:r>
              <a:rPr lang="it-IT" sz="1600" dirty="0" err="1">
                <a:cs typeface="Arial" charset="0"/>
              </a:rPr>
              <a:t>creation</a:t>
            </a:r>
            <a:r>
              <a:rPr lang="it-IT" sz="1600" dirty="0">
                <a:cs typeface="Arial" charset="0"/>
              </a:rPr>
              <a:t> can take some time, </a:t>
            </a:r>
            <a:r>
              <a:rPr lang="it-IT" sz="1600" dirty="0" err="1">
                <a:cs typeface="Arial" charset="0"/>
              </a:rPr>
              <a:t>depending</a:t>
            </a:r>
            <a:r>
              <a:rPr lang="it-IT" sz="1600" dirty="0">
                <a:cs typeface="Arial" charset="0"/>
              </a:rPr>
              <a:t> on the weight of the file </a:t>
            </a:r>
            <a:r>
              <a:rPr lang="it-IT" sz="1600" dirty="0" err="1">
                <a:cs typeface="Arial" charset="0"/>
              </a:rPr>
              <a:t>you</a:t>
            </a:r>
            <a:r>
              <a:rPr lang="it-IT" sz="1600" dirty="0">
                <a:cs typeface="Arial" charset="0"/>
              </a:rPr>
              <a:t> </a:t>
            </a:r>
            <a:r>
              <a:rPr lang="it-IT" sz="1600" dirty="0" err="1">
                <a:cs typeface="Arial" charset="0"/>
              </a:rPr>
              <a:t>select</a:t>
            </a:r>
            <a:endParaRPr lang="it-IT" sz="1600" dirty="0">
              <a:cs typeface="Arial" charset="0"/>
            </a:endParaRPr>
          </a:p>
          <a:p>
            <a:pPr marL="285750" indent="-285750" eaLnBrk="1" hangingPunct="1">
              <a:buFont typeface="Arial" panose="020B0604020202020204" pitchFamily="34" charset="0"/>
              <a:buChar char="•"/>
            </a:pPr>
            <a:r>
              <a:rPr lang="it-IT" sz="1600" dirty="0">
                <a:cs typeface="Arial" charset="0"/>
              </a:rPr>
              <a:t>At the end, click </a:t>
            </a:r>
            <a:r>
              <a:rPr lang="it-IT" sz="1600" b="1" dirty="0">
                <a:cs typeface="Arial" charset="0"/>
              </a:rPr>
              <a:t>Close</a:t>
            </a:r>
            <a:r>
              <a:rPr lang="it-IT" sz="1600" dirty="0">
                <a:cs typeface="Arial" charset="0"/>
              </a:rPr>
              <a:t> and </a:t>
            </a:r>
            <a:r>
              <a:rPr lang="it-IT" sz="1600" dirty="0" err="1">
                <a:cs typeface="Arial" charset="0"/>
              </a:rPr>
              <a:t>you</a:t>
            </a:r>
            <a:r>
              <a:rPr lang="it-IT" sz="1600" dirty="0">
                <a:cs typeface="Arial" charset="0"/>
              </a:rPr>
              <a:t> </a:t>
            </a:r>
            <a:r>
              <a:rPr lang="it-IT" sz="1600" dirty="0" err="1">
                <a:cs typeface="Arial" charset="0"/>
              </a:rPr>
              <a:t>will</a:t>
            </a:r>
            <a:r>
              <a:rPr lang="it-IT" sz="1600" dirty="0">
                <a:cs typeface="Arial" charset="0"/>
              </a:rPr>
              <a:t> be </a:t>
            </a:r>
            <a:r>
              <a:rPr lang="it-IT" sz="1600" dirty="0" err="1">
                <a:cs typeface="Arial" charset="0"/>
              </a:rPr>
              <a:t>able</a:t>
            </a:r>
            <a:r>
              <a:rPr lang="it-IT" sz="1600" dirty="0">
                <a:cs typeface="Arial" charset="0"/>
              </a:rPr>
              <a:t> to </a:t>
            </a:r>
            <a:r>
              <a:rPr lang="it-IT" sz="1600" dirty="0" err="1">
                <a:cs typeface="Arial" charset="0"/>
              </a:rPr>
              <a:t>see</a:t>
            </a:r>
            <a:r>
              <a:rPr lang="it-IT" sz="1600" dirty="0">
                <a:cs typeface="Arial" charset="0"/>
              </a:rPr>
              <a:t> the </a:t>
            </a:r>
            <a:r>
              <a:rPr lang="it-IT" sz="1600" dirty="0" err="1">
                <a:cs typeface="Arial" charset="0"/>
              </a:rPr>
              <a:t>Terrain</a:t>
            </a:r>
            <a:r>
              <a:rPr lang="it-IT" sz="1600" dirty="0">
                <a:cs typeface="Arial" charset="0"/>
              </a:rPr>
              <a:t> in the </a:t>
            </a:r>
            <a:r>
              <a:rPr lang="it-IT" sz="1600" dirty="0" err="1">
                <a:cs typeface="Arial" charset="0"/>
              </a:rPr>
              <a:t>main</a:t>
            </a:r>
            <a:r>
              <a:rPr lang="it-IT" sz="1600" dirty="0">
                <a:cs typeface="Arial" charset="0"/>
              </a:rPr>
              <a:t> window of RAS Mapper</a:t>
            </a:r>
          </a:p>
        </p:txBody>
      </p:sp>
      <p:pic>
        <p:nvPicPr>
          <p:cNvPr id="7" name="Immagine 6">
            <a:extLst>
              <a:ext uri="{FF2B5EF4-FFF2-40B4-BE49-F238E27FC236}">
                <a16:creationId xmlns:a16="http://schemas.microsoft.com/office/drawing/2014/main" id="{6592B246-647F-6076-6891-66738CA0FF6A}"/>
              </a:ext>
            </a:extLst>
          </p:cNvPr>
          <p:cNvPicPr>
            <a:picLocks noChangeAspect="1"/>
          </p:cNvPicPr>
          <p:nvPr/>
        </p:nvPicPr>
        <p:blipFill>
          <a:blip r:embed="rId2"/>
          <a:stretch>
            <a:fillRect/>
          </a:stretch>
        </p:blipFill>
        <p:spPr>
          <a:xfrm>
            <a:off x="1701219" y="2193262"/>
            <a:ext cx="5453530" cy="3612002"/>
          </a:xfrm>
          <a:prstGeom prst="rect">
            <a:avLst/>
          </a:prstGeom>
        </p:spPr>
      </p:pic>
    </p:spTree>
    <p:extLst>
      <p:ext uri="{BB962C8B-B14F-4D97-AF65-F5344CB8AC3E}">
        <p14:creationId xmlns:p14="http://schemas.microsoft.com/office/powerpoint/2010/main" val="681996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Creation of a Terrain</a:t>
            </a:r>
          </a:p>
        </p:txBody>
      </p:sp>
      <p:sp>
        <p:nvSpPr>
          <p:cNvPr id="13" name="Text Box 11"/>
          <p:cNvSpPr txBox="1">
            <a:spLocks noChangeArrowheads="1"/>
          </p:cNvSpPr>
          <p:nvPr/>
        </p:nvSpPr>
        <p:spPr bwMode="auto">
          <a:xfrm>
            <a:off x="683568" y="1052736"/>
            <a:ext cx="7488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Double click on the name of the </a:t>
            </a:r>
            <a:r>
              <a:rPr lang="it-IT" sz="1600" dirty="0" err="1">
                <a:cs typeface="Arial" charset="0"/>
              </a:rPr>
              <a:t>terrain</a:t>
            </a:r>
            <a:r>
              <a:rPr lang="it-IT" sz="1600" dirty="0">
                <a:cs typeface="Arial" charset="0"/>
              </a:rPr>
              <a:t> </a:t>
            </a:r>
            <a:r>
              <a:rPr lang="it-IT" sz="1600" dirty="0" err="1">
                <a:cs typeface="Arial" charset="0"/>
              </a:rPr>
              <a:t>you</a:t>
            </a:r>
            <a:r>
              <a:rPr lang="it-IT" sz="1600" dirty="0">
                <a:cs typeface="Arial" charset="0"/>
              </a:rPr>
              <a:t> </a:t>
            </a:r>
            <a:r>
              <a:rPr lang="it-IT" sz="1600" dirty="0" err="1">
                <a:cs typeface="Arial" charset="0"/>
              </a:rPr>
              <a:t>have</a:t>
            </a:r>
            <a:r>
              <a:rPr lang="it-IT" sz="1600" dirty="0">
                <a:cs typeface="Arial" charset="0"/>
              </a:rPr>
              <a:t> just </a:t>
            </a:r>
            <a:r>
              <a:rPr lang="it-IT" sz="1600" dirty="0" err="1">
                <a:cs typeface="Arial" charset="0"/>
              </a:rPr>
              <a:t>created</a:t>
            </a:r>
            <a:endParaRPr lang="it-IT" sz="1600" dirty="0">
              <a:cs typeface="Arial" charset="0"/>
            </a:endParaRPr>
          </a:p>
          <a:p>
            <a:pPr marL="285750" indent="-285750" eaLnBrk="1" hangingPunct="1">
              <a:buFont typeface="Arial" panose="020B0604020202020204" pitchFamily="34" charset="0"/>
              <a:buChar char="•"/>
            </a:pPr>
            <a:r>
              <a:rPr lang="it-IT" sz="1600" dirty="0">
                <a:cs typeface="Arial" charset="0"/>
              </a:rPr>
              <a:t>Check the option ‘</a:t>
            </a:r>
            <a:r>
              <a:rPr lang="it-IT" sz="1600" b="1" dirty="0">
                <a:cs typeface="Arial" charset="0"/>
              </a:rPr>
              <a:t>Update Legend with </a:t>
            </a:r>
            <a:r>
              <a:rPr lang="it-IT" sz="1600" b="1" dirty="0" err="1">
                <a:cs typeface="Arial" charset="0"/>
              </a:rPr>
              <a:t>View</a:t>
            </a:r>
            <a:r>
              <a:rPr lang="it-IT" sz="1600" dirty="0">
                <a:cs typeface="Arial" charset="0"/>
              </a:rPr>
              <a:t>’, in </a:t>
            </a:r>
            <a:r>
              <a:rPr lang="it-IT" sz="1600" dirty="0" err="1">
                <a:cs typeface="Arial" charset="0"/>
              </a:rPr>
              <a:t>this</a:t>
            </a:r>
            <a:r>
              <a:rPr lang="it-IT" sz="1600" dirty="0">
                <a:cs typeface="Arial" charset="0"/>
              </a:rPr>
              <a:t> way the </a:t>
            </a:r>
            <a:r>
              <a:rPr lang="it-IT" sz="1600" dirty="0" err="1">
                <a:cs typeface="Arial" charset="0"/>
              </a:rPr>
              <a:t>colour</a:t>
            </a:r>
            <a:r>
              <a:rPr lang="it-IT" sz="1600" dirty="0">
                <a:cs typeface="Arial" charset="0"/>
              </a:rPr>
              <a:t> scale bar of the </a:t>
            </a:r>
            <a:r>
              <a:rPr lang="it-IT" sz="1600" dirty="0" err="1">
                <a:cs typeface="Arial" charset="0"/>
              </a:rPr>
              <a:t>terrain</a:t>
            </a:r>
            <a:r>
              <a:rPr lang="it-IT" sz="1600" dirty="0">
                <a:cs typeface="Arial" charset="0"/>
              </a:rPr>
              <a:t> </a:t>
            </a:r>
            <a:r>
              <a:rPr lang="it-IT" sz="1600" dirty="0" err="1">
                <a:cs typeface="Arial" charset="0"/>
              </a:rPr>
              <a:t>wil</a:t>
            </a:r>
            <a:r>
              <a:rPr lang="it-IT" sz="1600" dirty="0">
                <a:cs typeface="Arial" charset="0"/>
              </a:rPr>
              <a:t> </a:t>
            </a:r>
            <a:r>
              <a:rPr lang="it-IT" sz="1600" dirty="0" err="1">
                <a:cs typeface="Arial" charset="0"/>
              </a:rPr>
              <a:t>automatically</a:t>
            </a:r>
            <a:r>
              <a:rPr lang="it-IT" sz="1600" dirty="0">
                <a:cs typeface="Arial" charset="0"/>
              </a:rPr>
              <a:t> update </a:t>
            </a:r>
            <a:r>
              <a:rPr lang="it-IT" sz="1600" dirty="0" err="1">
                <a:cs typeface="Arial" charset="0"/>
              </a:rPr>
              <a:t>according</a:t>
            </a:r>
            <a:r>
              <a:rPr lang="it-IT" sz="1600" dirty="0">
                <a:cs typeface="Arial" charset="0"/>
              </a:rPr>
              <a:t> to the </a:t>
            </a:r>
            <a:r>
              <a:rPr lang="it-IT" sz="1600" dirty="0" err="1">
                <a:cs typeface="Arial" charset="0"/>
              </a:rPr>
              <a:t>current</a:t>
            </a:r>
            <a:r>
              <a:rPr lang="it-IT" sz="1600" dirty="0">
                <a:cs typeface="Arial" charset="0"/>
              </a:rPr>
              <a:t> zoom</a:t>
            </a:r>
          </a:p>
        </p:txBody>
      </p:sp>
      <p:pic>
        <p:nvPicPr>
          <p:cNvPr id="9" name="Immagine 8">
            <a:extLst>
              <a:ext uri="{FF2B5EF4-FFF2-40B4-BE49-F238E27FC236}">
                <a16:creationId xmlns:a16="http://schemas.microsoft.com/office/drawing/2014/main" id="{900A3671-0F1B-3ED5-DAF1-98107385F2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4025" y="1997959"/>
            <a:ext cx="8087918" cy="4288536"/>
          </a:xfrm>
          <a:prstGeom prst="rect">
            <a:avLst/>
          </a:prstGeom>
        </p:spPr>
      </p:pic>
      <p:sp>
        <p:nvSpPr>
          <p:cNvPr id="10" name="Rettangolo 9">
            <a:extLst>
              <a:ext uri="{FF2B5EF4-FFF2-40B4-BE49-F238E27FC236}">
                <a16:creationId xmlns:a16="http://schemas.microsoft.com/office/drawing/2014/main" id="{48D6EB5D-FB10-E578-2C19-AC648F361DA7}"/>
              </a:ext>
            </a:extLst>
          </p:cNvPr>
          <p:cNvSpPr/>
          <p:nvPr/>
        </p:nvSpPr>
        <p:spPr>
          <a:xfrm>
            <a:off x="539552" y="2973245"/>
            <a:ext cx="1872208" cy="1677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a:extLst>
              <a:ext uri="{FF2B5EF4-FFF2-40B4-BE49-F238E27FC236}">
                <a16:creationId xmlns:a16="http://schemas.microsoft.com/office/drawing/2014/main" id="{38FED671-1D43-8D81-A3E3-D8345413DADB}"/>
              </a:ext>
            </a:extLst>
          </p:cNvPr>
          <p:cNvSpPr/>
          <p:nvPr/>
        </p:nvSpPr>
        <p:spPr>
          <a:xfrm>
            <a:off x="1619672" y="4365104"/>
            <a:ext cx="936104" cy="2880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ttore 2 13">
            <a:extLst>
              <a:ext uri="{FF2B5EF4-FFF2-40B4-BE49-F238E27FC236}">
                <a16:creationId xmlns:a16="http://schemas.microsoft.com/office/drawing/2014/main" id="{841E2938-698B-DE39-4E2F-762947D69D4A}"/>
              </a:ext>
            </a:extLst>
          </p:cNvPr>
          <p:cNvCxnSpPr>
            <a:cxnSpLocks/>
          </p:cNvCxnSpPr>
          <p:nvPr/>
        </p:nvCxnSpPr>
        <p:spPr>
          <a:xfrm>
            <a:off x="1691680" y="3212976"/>
            <a:ext cx="288032" cy="10801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951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0EBFF-C87E-EAAA-8248-F07E4A73705A}"/>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5209252E-568E-7F9D-20E1-66435C953310}"/>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a:t>
            </a:r>
          </a:p>
        </p:txBody>
      </p:sp>
      <p:sp>
        <p:nvSpPr>
          <p:cNvPr id="13" name="Text Box 11">
            <a:extLst>
              <a:ext uri="{FF2B5EF4-FFF2-40B4-BE49-F238E27FC236}">
                <a16:creationId xmlns:a16="http://schemas.microsoft.com/office/drawing/2014/main" id="{F97ADE4F-6529-7E05-76DC-D4A0A99ADDF0}"/>
              </a:ext>
            </a:extLst>
          </p:cNvPr>
          <p:cNvSpPr txBox="1">
            <a:spLocks noChangeArrowheads="1"/>
          </p:cNvSpPr>
          <p:nvPr/>
        </p:nvSpPr>
        <p:spPr bwMode="auto">
          <a:xfrm>
            <a:off x="683568" y="980728"/>
            <a:ext cx="60692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a:cs typeface="Arial" charset="0"/>
              </a:rPr>
              <a:t>Check the box </a:t>
            </a:r>
            <a:r>
              <a:rPr lang="it-IT" sz="1600" dirty="0" err="1">
                <a:cs typeface="Arial" charset="0"/>
              </a:rPr>
              <a:t>associated</a:t>
            </a:r>
            <a:r>
              <a:rPr lang="it-IT" sz="1600" dirty="0">
                <a:cs typeface="Arial" charset="0"/>
              </a:rPr>
              <a:t> to the </a:t>
            </a:r>
            <a:r>
              <a:rPr lang="it-IT" sz="1600" dirty="0" err="1">
                <a:cs typeface="Arial" charset="0"/>
              </a:rPr>
              <a:t>Geometry</a:t>
            </a:r>
            <a:r>
              <a:rPr lang="it-IT" sz="1600" dirty="0">
                <a:cs typeface="Arial" charset="0"/>
              </a:rPr>
              <a:t> Layer to turn </a:t>
            </a:r>
            <a:r>
              <a:rPr lang="it-IT" sz="1600" dirty="0" err="1">
                <a:cs typeface="Arial" charset="0"/>
              </a:rPr>
              <a:t>it</a:t>
            </a:r>
            <a:r>
              <a:rPr lang="it-IT" sz="1600" dirty="0">
                <a:cs typeface="Arial" charset="0"/>
              </a:rPr>
              <a:t> on</a:t>
            </a:r>
          </a:p>
          <a:p>
            <a:pPr marL="342900" indent="-342900" eaLnBrk="1" hangingPunct="1">
              <a:buFont typeface="Arial" panose="020B0604020202020204" pitchFamily="34" charset="0"/>
              <a:buChar char="•"/>
            </a:pPr>
            <a:r>
              <a:rPr lang="it-IT" sz="1600" dirty="0" err="1">
                <a:cs typeface="Arial" charset="0"/>
              </a:rPr>
              <a:t>Right</a:t>
            </a:r>
            <a:r>
              <a:rPr lang="it-IT" sz="1600" dirty="0">
                <a:cs typeface="Arial" charset="0"/>
              </a:rPr>
              <a:t> click on </a:t>
            </a:r>
            <a:r>
              <a:rPr lang="it-IT" sz="1600" b="1" dirty="0" err="1">
                <a:cs typeface="Arial" charset="0"/>
              </a:rPr>
              <a:t>Geometry</a:t>
            </a:r>
            <a:r>
              <a:rPr lang="it-IT" sz="1600" dirty="0">
                <a:cs typeface="Arial" charset="0"/>
              </a:rPr>
              <a:t> </a:t>
            </a:r>
            <a:r>
              <a:rPr lang="it-IT" sz="1600" dirty="0">
                <a:cs typeface="Arial" charset="0"/>
                <a:sym typeface="Wingdings" panose="05000000000000000000" pitchFamily="2" charset="2"/>
              </a:rPr>
              <a:t> </a:t>
            </a:r>
            <a:r>
              <a:rPr lang="it-IT" sz="1600" b="1" dirty="0">
                <a:cs typeface="Arial" charset="0"/>
                <a:sym typeface="Wingdings" panose="05000000000000000000" pitchFamily="2" charset="2"/>
              </a:rPr>
              <a:t>Create New </a:t>
            </a:r>
            <a:r>
              <a:rPr lang="it-IT" sz="1600" b="1" dirty="0" err="1">
                <a:cs typeface="Arial" charset="0"/>
                <a:sym typeface="Wingdings" panose="05000000000000000000" pitchFamily="2" charset="2"/>
              </a:rPr>
              <a:t>Geometry</a:t>
            </a:r>
            <a:endParaRPr lang="it-IT" sz="1600" b="1" dirty="0">
              <a:cs typeface="Arial" charset="0"/>
              <a:sym typeface="Wingdings" panose="05000000000000000000" pitchFamily="2" charset="2"/>
            </a:endParaRPr>
          </a:p>
          <a:p>
            <a:pPr eaLnBrk="1" hangingPunct="1"/>
            <a:r>
              <a:rPr lang="it-IT" sz="1600" dirty="0">
                <a:cs typeface="Arial" charset="0"/>
                <a:sym typeface="Wingdings" panose="05000000000000000000" pitchFamily="2" charset="2"/>
              </a:rPr>
              <a:t> </a:t>
            </a:r>
            <a:endParaRPr lang="it-IT" sz="1600" b="1" dirty="0">
              <a:cs typeface="Arial" charset="0"/>
            </a:endParaRPr>
          </a:p>
        </p:txBody>
      </p:sp>
      <p:pic>
        <p:nvPicPr>
          <p:cNvPr id="3" name="Immagine 2">
            <a:extLst>
              <a:ext uri="{FF2B5EF4-FFF2-40B4-BE49-F238E27FC236}">
                <a16:creationId xmlns:a16="http://schemas.microsoft.com/office/drawing/2014/main" id="{817B5941-7867-88FF-69CB-FA67750AE4A0}"/>
              </a:ext>
            </a:extLst>
          </p:cNvPr>
          <p:cNvPicPr>
            <a:picLocks noChangeAspect="1"/>
          </p:cNvPicPr>
          <p:nvPr/>
        </p:nvPicPr>
        <p:blipFill>
          <a:blip r:embed="rId2"/>
          <a:srcRect b="23770"/>
          <a:stretch/>
        </p:blipFill>
        <p:spPr>
          <a:xfrm>
            <a:off x="2051720" y="1687045"/>
            <a:ext cx="4496190" cy="2102923"/>
          </a:xfrm>
          <a:prstGeom prst="rect">
            <a:avLst/>
          </a:prstGeom>
        </p:spPr>
      </p:pic>
      <p:pic>
        <p:nvPicPr>
          <p:cNvPr id="7" name="Immagine 6">
            <a:extLst>
              <a:ext uri="{FF2B5EF4-FFF2-40B4-BE49-F238E27FC236}">
                <a16:creationId xmlns:a16="http://schemas.microsoft.com/office/drawing/2014/main" id="{F193E5AD-F528-4A5B-E152-54E55FA292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012" y="4536566"/>
            <a:ext cx="3985605" cy="1449310"/>
          </a:xfrm>
          <a:prstGeom prst="rect">
            <a:avLst/>
          </a:prstGeom>
        </p:spPr>
      </p:pic>
      <p:sp>
        <p:nvSpPr>
          <p:cNvPr id="8" name="Text Box 11">
            <a:extLst>
              <a:ext uri="{FF2B5EF4-FFF2-40B4-BE49-F238E27FC236}">
                <a16:creationId xmlns:a16="http://schemas.microsoft.com/office/drawing/2014/main" id="{318064F7-98A4-ACF6-7082-754F320D9727}"/>
              </a:ext>
            </a:extLst>
          </p:cNvPr>
          <p:cNvSpPr txBox="1">
            <a:spLocks noChangeArrowheads="1"/>
          </p:cNvSpPr>
          <p:nvPr/>
        </p:nvSpPr>
        <p:spPr bwMode="auto">
          <a:xfrm>
            <a:off x="683568" y="3992431"/>
            <a:ext cx="41681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a:cs typeface="Arial" charset="0"/>
              </a:rPr>
              <a:t>Name the New </a:t>
            </a:r>
            <a:r>
              <a:rPr lang="it-IT" sz="1600" dirty="0" err="1">
                <a:cs typeface="Arial" charset="0"/>
              </a:rPr>
              <a:t>Geometry</a:t>
            </a:r>
            <a:r>
              <a:rPr lang="it-IT" sz="1600" dirty="0">
                <a:cs typeface="Arial" charset="0"/>
              </a:rPr>
              <a:t> </a:t>
            </a:r>
            <a:r>
              <a:rPr lang="it-IT" sz="1600" dirty="0" err="1">
                <a:cs typeface="Arial" charset="0"/>
              </a:rPr>
              <a:t>as</a:t>
            </a:r>
            <a:r>
              <a:rPr lang="it-IT" sz="1600" dirty="0">
                <a:cs typeface="Arial" charset="0"/>
              </a:rPr>
              <a:t> ‘Exercise1’</a:t>
            </a:r>
          </a:p>
        </p:txBody>
      </p:sp>
    </p:spTree>
    <p:extLst>
      <p:ext uri="{BB962C8B-B14F-4D97-AF65-F5344CB8AC3E}">
        <p14:creationId xmlns:p14="http://schemas.microsoft.com/office/powerpoint/2010/main" val="1289979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77F9F-ACBF-0D57-195C-0D8E20A667EB}"/>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ECF215C-AF30-D72D-7AB5-800864B3FB99}"/>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a:t>
            </a:r>
          </a:p>
        </p:txBody>
      </p:sp>
      <p:sp>
        <p:nvSpPr>
          <p:cNvPr id="13" name="Text Box 11">
            <a:extLst>
              <a:ext uri="{FF2B5EF4-FFF2-40B4-BE49-F238E27FC236}">
                <a16:creationId xmlns:a16="http://schemas.microsoft.com/office/drawing/2014/main" id="{07DAF7FF-163F-1D9A-BFCD-DAC448BA5E0C}"/>
              </a:ext>
            </a:extLst>
          </p:cNvPr>
          <p:cNvSpPr txBox="1">
            <a:spLocks noChangeArrowheads="1"/>
          </p:cNvSpPr>
          <p:nvPr/>
        </p:nvSpPr>
        <p:spPr bwMode="auto">
          <a:xfrm>
            <a:off x="683568" y="1052736"/>
            <a:ext cx="7488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From the </a:t>
            </a:r>
            <a:r>
              <a:rPr lang="it-IT" sz="1600" dirty="0" err="1">
                <a:cs typeface="Arial" charset="0"/>
              </a:rPr>
              <a:t>Manage</a:t>
            </a:r>
            <a:r>
              <a:rPr lang="it-IT" sz="1600" dirty="0">
                <a:cs typeface="Arial" charset="0"/>
              </a:rPr>
              <a:t> Layer </a:t>
            </a:r>
            <a:r>
              <a:rPr lang="it-IT" sz="1600" dirty="0" err="1">
                <a:cs typeface="Arial" charset="0"/>
              </a:rPr>
              <a:t>Associations</a:t>
            </a:r>
            <a:r>
              <a:rPr lang="it-IT" sz="1600" dirty="0">
                <a:cs typeface="Arial" charset="0"/>
              </a:rPr>
              <a:t> menu the user can set the </a:t>
            </a:r>
            <a:r>
              <a:rPr lang="it-IT" sz="1600" dirty="0" err="1">
                <a:cs typeface="Arial" charset="0"/>
              </a:rPr>
              <a:t>terrain</a:t>
            </a:r>
            <a:r>
              <a:rPr lang="it-IT" sz="1600" dirty="0">
                <a:cs typeface="Arial" charset="0"/>
              </a:rPr>
              <a:t> to be </a:t>
            </a:r>
            <a:r>
              <a:rPr lang="it-IT" sz="1600" dirty="0" err="1">
                <a:cs typeface="Arial" charset="0"/>
              </a:rPr>
              <a:t>used</a:t>
            </a:r>
            <a:r>
              <a:rPr lang="it-IT" sz="1600" dirty="0">
                <a:cs typeface="Arial" charset="0"/>
              </a:rPr>
              <a:t> for </a:t>
            </a:r>
            <a:r>
              <a:rPr lang="it-IT" sz="1600" dirty="0" err="1">
                <a:cs typeface="Arial" charset="0"/>
              </a:rPr>
              <a:t>each</a:t>
            </a:r>
            <a:r>
              <a:rPr lang="it-IT" sz="1600" dirty="0">
                <a:cs typeface="Arial" charset="0"/>
              </a:rPr>
              <a:t> </a:t>
            </a:r>
            <a:r>
              <a:rPr lang="it-IT" sz="1600" dirty="0" err="1">
                <a:cs typeface="Arial" charset="0"/>
              </a:rPr>
              <a:t>geometry</a:t>
            </a:r>
            <a:r>
              <a:rPr lang="it-IT" sz="1600" dirty="0">
                <a:cs typeface="Arial" charset="0"/>
              </a:rPr>
              <a:t> in case </a:t>
            </a:r>
            <a:r>
              <a:rPr lang="it-IT" sz="1600" dirty="0" err="1">
                <a:cs typeface="Arial" charset="0"/>
              </a:rPr>
              <a:t>there</a:t>
            </a:r>
            <a:r>
              <a:rPr lang="it-IT" sz="1600" dirty="0">
                <a:cs typeface="Arial" charset="0"/>
              </a:rPr>
              <a:t> are multiple </a:t>
            </a:r>
            <a:r>
              <a:rPr lang="it-IT" sz="1600" dirty="0" err="1">
                <a:cs typeface="Arial" charset="0"/>
              </a:rPr>
              <a:t>terrains</a:t>
            </a:r>
            <a:r>
              <a:rPr lang="it-IT" sz="1600" dirty="0">
                <a:cs typeface="Arial" charset="0"/>
              </a:rPr>
              <a:t> </a:t>
            </a:r>
            <a:r>
              <a:rPr lang="it-IT" sz="1600" dirty="0" err="1">
                <a:cs typeface="Arial" charset="0"/>
              </a:rPr>
              <a:t>loaded</a:t>
            </a:r>
            <a:r>
              <a:rPr lang="it-IT" sz="1600" dirty="0">
                <a:cs typeface="Arial" charset="0"/>
              </a:rPr>
              <a:t> in the </a:t>
            </a:r>
            <a:r>
              <a:rPr lang="it-IT" sz="1600" dirty="0" err="1">
                <a:cs typeface="Arial" charset="0"/>
              </a:rPr>
              <a:t>same</a:t>
            </a:r>
            <a:r>
              <a:rPr lang="it-IT" sz="1600" dirty="0">
                <a:cs typeface="Arial" charset="0"/>
              </a:rPr>
              <a:t> project.</a:t>
            </a:r>
          </a:p>
        </p:txBody>
      </p:sp>
      <p:pic>
        <p:nvPicPr>
          <p:cNvPr id="3" name="Immagine 2">
            <a:extLst>
              <a:ext uri="{FF2B5EF4-FFF2-40B4-BE49-F238E27FC236}">
                <a16:creationId xmlns:a16="http://schemas.microsoft.com/office/drawing/2014/main" id="{44B06559-BE84-EE35-1E0E-1C907EB1C0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9691" y="2636912"/>
            <a:ext cx="8025525" cy="2698623"/>
          </a:xfrm>
          <a:prstGeom prst="rect">
            <a:avLst/>
          </a:prstGeom>
        </p:spPr>
      </p:pic>
    </p:spTree>
    <p:extLst>
      <p:ext uri="{BB962C8B-B14F-4D97-AF65-F5344CB8AC3E}">
        <p14:creationId xmlns:p14="http://schemas.microsoft.com/office/powerpoint/2010/main" val="3727408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628C5-342E-BF22-7418-AFD2004DB3E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33E5694D-EBC5-87C0-2D15-7B8A874BBC9D}"/>
              </a:ext>
            </a:extLst>
          </p:cNvPr>
          <p:cNvPicPr>
            <a:picLocks noChangeAspect="1"/>
          </p:cNvPicPr>
          <p:nvPr/>
        </p:nvPicPr>
        <p:blipFill>
          <a:blip r:embed="rId2"/>
          <a:srcRect r="17116"/>
          <a:stretch/>
        </p:blipFill>
        <p:spPr>
          <a:xfrm>
            <a:off x="5076056" y="2249503"/>
            <a:ext cx="3487011" cy="3798371"/>
          </a:xfrm>
          <a:prstGeom prst="rect">
            <a:avLst/>
          </a:prstGeom>
        </p:spPr>
      </p:pic>
      <p:sp>
        <p:nvSpPr>
          <p:cNvPr id="4" name="CasellaDiTesto 3">
            <a:extLst>
              <a:ext uri="{FF2B5EF4-FFF2-40B4-BE49-F238E27FC236}">
                <a16:creationId xmlns:a16="http://schemas.microsoft.com/office/drawing/2014/main" id="{19284A84-7C62-5F4F-4F5E-A3BAD7083983}"/>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a:t>
            </a:r>
          </a:p>
        </p:txBody>
      </p:sp>
      <p:sp>
        <p:nvSpPr>
          <p:cNvPr id="13" name="Text Box 11">
            <a:extLst>
              <a:ext uri="{FF2B5EF4-FFF2-40B4-BE49-F238E27FC236}">
                <a16:creationId xmlns:a16="http://schemas.microsoft.com/office/drawing/2014/main" id="{93A051FE-0632-939D-8581-8CE062173C8F}"/>
              </a:ext>
            </a:extLst>
          </p:cNvPr>
          <p:cNvSpPr txBox="1">
            <a:spLocks noChangeArrowheads="1"/>
          </p:cNvSpPr>
          <p:nvPr/>
        </p:nvSpPr>
        <p:spPr bwMode="auto">
          <a:xfrm>
            <a:off x="719572" y="1052736"/>
            <a:ext cx="7488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Select the new </a:t>
            </a:r>
            <a:r>
              <a:rPr lang="it-IT" sz="1600" dirty="0" err="1">
                <a:cs typeface="Arial" charset="0"/>
              </a:rPr>
              <a:t>geometry</a:t>
            </a:r>
            <a:r>
              <a:rPr lang="it-IT" sz="1600" dirty="0">
                <a:cs typeface="Arial" charset="0"/>
              </a:rPr>
              <a:t> and Click on Start Edit </a:t>
            </a:r>
          </a:p>
          <a:p>
            <a:pPr marL="285750" indent="-285750" eaLnBrk="1" hangingPunct="1">
              <a:buFont typeface="Arial" panose="020B0604020202020204" pitchFamily="34" charset="0"/>
              <a:buChar char="•"/>
            </a:pPr>
            <a:endParaRPr lang="it-IT" sz="1600" dirty="0">
              <a:cs typeface="Arial" charset="0"/>
            </a:endParaRPr>
          </a:p>
          <a:p>
            <a:pPr eaLnBrk="1" hangingPunct="1"/>
            <a:endParaRPr lang="it-IT" sz="1600" dirty="0">
              <a:cs typeface="Arial" charset="0"/>
            </a:endParaRPr>
          </a:p>
        </p:txBody>
      </p:sp>
      <p:sp>
        <p:nvSpPr>
          <p:cNvPr id="6" name="Rettangolo 5">
            <a:extLst>
              <a:ext uri="{FF2B5EF4-FFF2-40B4-BE49-F238E27FC236}">
                <a16:creationId xmlns:a16="http://schemas.microsoft.com/office/drawing/2014/main" id="{521ECAC9-AEB2-46C1-DC49-67F93AA5F32B}"/>
              </a:ext>
            </a:extLst>
          </p:cNvPr>
          <p:cNvSpPr/>
          <p:nvPr/>
        </p:nvSpPr>
        <p:spPr>
          <a:xfrm>
            <a:off x="5229687" y="2852936"/>
            <a:ext cx="1512168" cy="23076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5B4C4608-97B0-1D3A-1C63-3729D4EB6AFA}"/>
              </a:ext>
            </a:extLst>
          </p:cNvPr>
          <p:cNvPicPr>
            <a:picLocks noChangeAspect="1"/>
          </p:cNvPicPr>
          <p:nvPr/>
        </p:nvPicPr>
        <p:blipFill>
          <a:blip r:embed="rId3"/>
          <a:stretch>
            <a:fillRect/>
          </a:stretch>
        </p:blipFill>
        <p:spPr>
          <a:xfrm>
            <a:off x="5620682" y="1007790"/>
            <a:ext cx="2839750" cy="798056"/>
          </a:xfrm>
          <a:prstGeom prst="rect">
            <a:avLst/>
          </a:prstGeom>
        </p:spPr>
      </p:pic>
      <p:sp>
        <p:nvSpPr>
          <p:cNvPr id="7" name="Rettangolo 6">
            <a:extLst>
              <a:ext uri="{FF2B5EF4-FFF2-40B4-BE49-F238E27FC236}">
                <a16:creationId xmlns:a16="http://schemas.microsoft.com/office/drawing/2014/main" id="{434EF5BD-F19C-468C-F50A-AD7DD0D3D69F}"/>
              </a:ext>
            </a:extLst>
          </p:cNvPr>
          <p:cNvSpPr/>
          <p:nvPr/>
        </p:nvSpPr>
        <p:spPr>
          <a:xfrm>
            <a:off x="8100392" y="908720"/>
            <a:ext cx="432048" cy="4569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a:extLst>
              <a:ext uri="{FF2B5EF4-FFF2-40B4-BE49-F238E27FC236}">
                <a16:creationId xmlns:a16="http://schemas.microsoft.com/office/drawing/2014/main" id="{CC17CE5A-2D9B-33FC-718B-61BF137C5634}"/>
              </a:ext>
            </a:extLst>
          </p:cNvPr>
          <p:cNvSpPr txBox="1"/>
          <p:nvPr/>
        </p:nvSpPr>
        <p:spPr>
          <a:xfrm>
            <a:off x="731796" y="2444775"/>
            <a:ext cx="3912212" cy="1200329"/>
          </a:xfrm>
          <a:prstGeom prst="rect">
            <a:avLst/>
          </a:prstGeom>
          <a:noFill/>
        </p:spPr>
        <p:txBody>
          <a:bodyPr wrap="square">
            <a:spAutoFit/>
          </a:bodyPr>
          <a:lstStyle/>
          <a:p>
            <a:pPr marL="285750" indent="-285750" eaLnBrk="1" hangingPunct="1">
              <a:buFont typeface="Arial" panose="020B0604020202020204" pitchFamily="34" charset="0"/>
              <a:buChar char="•"/>
            </a:pPr>
            <a:r>
              <a:rPr lang="it-IT" sz="1800" dirty="0">
                <a:cs typeface="Arial" charset="0"/>
              </a:rPr>
              <a:t>A menu with </a:t>
            </a:r>
            <a:r>
              <a:rPr lang="it-IT" sz="1800" dirty="0" err="1">
                <a:cs typeface="Arial" charset="0"/>
              </a:rPr>
              <a:t>many</a:t>
            </a:r>
            <a:r>
              <a:rPr lang="it-IT" sz="1800" dirty="0">
                <a:cs typeface="Arial" charset="0"/>
              </a:rPr>
              <a:t> voices </a:t>
            </a:r>
            <a:r>
              <a:rPr lang="it-IT" sz="1800" dirty="0" err="1">
                <a:cs typeface="Arial" charset="0"/>
              </a:rPr>
              <a:t>will</a:t>
            </a:r>
            <a:r>
              <a:rPr lang="it-IT" sz="1800" dirty="0">
                <a:cs typeface="Arial" charset="0"/>
              </a:rPr>
              <a:t> open</a:t>
            </a:r>
          </a:p>
          <a:p>
            <a:pPr marL="285750" indent="-285750" eaLnBrk="1" hangingPunct="1">
              <a:buFont typeface="Arial" panose="020B0604020202020204" pitchFamily="34" charset="0"/>
              <a:buChar char="•"/>
            </a:pPr>
            <a:r>
              <a:rPr lang="it-IT" sz="1800" dirty="0" err="1">
                <a:cs typeface="Arial" charset="0"/>
              </a:rPr>
              <a:t>Each</a:t>
            </a:r>
            <a:r>
              <a:rPr lang="it-IT" sz="1800" dirty="0">
                <a:cs typeface="Arial" charset="0"/>
              </a:rPr>
              <a:t> of </a:t>
            </a:r>
            <a:r>
              <a:rPr lang="it-IT" sz="1800" dirty="0" err="1">
                <a:cs typeface="Arial" charset="0"/>
              </a:rPr>
              <a:t>them</a:t>
            </a:r>
            <a:r>
              <a:rPr lang="it-IT" sz="1800" dirty="0">
                <a:cs typeface="Arial" charset="0"/>
              </a:rPr>
              <a:t> </a:t>
            </a:r>
            <a:r>
              <a:rPr lang="it-IT" sz="1800" dirty="0" err="1">
                <a:cs typeface="Arial" charset="0"/>
              </a:rPr>
              <a:t>is</a:t>
            </a:r>
            <a:r>
              <a:rPr lang="it-IT" sz="1800" dirty="0">
                <a:cs typeface="Arial" charset="0"/>
              </a:rPr>
              <a:t> a </a:t>
            </a:r>
            <a:r>
              <a:rPr lang="it-IT" sz="1800" dirty="0" err="1">
                <a:cs typeface="Arial" charset="0"/>
              </a:rPr>
              <a:t>layer</a:t>
            </a:r>
            <a:r>
              <a:rPr lang="it-IT" sz="1800" dirty="0">
                <a:cs typeface="Arial" charset="0"/>
              </a:rPr>
              <a:t> </a:t>
            </a:r>
            <a:r>
              <a:rPr lang="it-IT" sz="1800" dirty="0" err="1">
                <a:cs typeface="Arial" charset="0"/>
              </a:rPr>
              <a:t>which</a:t>
            </a:r>
            <a:r>
              <a:rPr lang="it-IT" sz="1800" dirty="0">
                <a:cs typeface="Arial" charset="0"/>
              </a:rPr>
              <a:t> can </a:t>
            </a:r>
            <a:r>
              <a:rPr lang="it-IT" sz="1800" dirty="0" err="1">
                <a:cs typeface="Arial" charset="0"/>
              </a:rPr>
              <a:t>contain</a:t>
            </a:r>
            <a:r>
              <a:rPr lang="it-IT" sz="1800" dirty="0">
                <a:cs typeface="Arial" charset="0"/>
              </a:rPr>
              <a:t> some </a:t>
            </a:r>
            <a:r>
              <a:rPr lang="it-IT" sz="1800" dirty="0" err="1">
                <a:cs typeface="Arial" charset="0"/>
              </a:rPr>
              <a:t>geometry</a:t>
            </a:r>
            <a:r>
              <a:rPr lang="it-IT" sz="1800" dirty="0">
                <a:cs typeface="Arial" charset="0"/>
              </a:rPr>
              <a:t> features and can be </a:t>
            </a:r>
            <a:r>
              <a:rPr lang="it-IT" sz="1800" dirty="0" err="1">
                <a:cs typeface="Arial" charset="0"/>
              </a:rPr>
              <a:t>modified</a:t>
            </a:r>
            <a:endParaRPr lang="it-IT" sz="1800" dirty="0">
              <a:cs typeface="Arial" charset="0"/>
            </a:endParaRPr>
          </a:p>
        </p:txBody>
      </p:sp>
    </p:spTree>
    <p:extLst>
      <p:ext uri="{BB962C8B-B14F-4D97-AF65-F5344CB8AC3E}">
        <p14:creationId xmlns:p14="http://schemas.microsoft.com/office/powerpoint/2010/main" val="32604286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C19F-7131-1D9F-69B7-4D338F67BA2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C2C690BB-6D32-5E05-B7D0-3E6A8C41A257}"/>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a:t>
            </a:r>
          </a:p>
        </p:txBody>
      </p:sp>
      <p:sp>
        <p:nvSpPr>
          <p:cNvPr id="13" name="Text Box 11">
            <a:extLst>
              <a:ext uri="{FF2B5EF4-FFF2-40B4-BE49-F238E27FC236}">
                <a16:creationId xmlns:a16="http://schemas.microsoft.com/office/drawing/2014/main" id="{D0AB5905-8EDE-3631-B2FE-A5FA1375689B}"/>
              </a:ext>
            </a:extLst>
          </p:cNvPr>
          <p:cNvSpPr txBox="1">
            <a:spLocks noChangeArrowheads="1"/>
          </p:cNvSpPr>
          <p:nvPr/>
        </p:nvSpPr>
        <p:spPr bwMode="auto">
          <a:xfrm>
            <a:off x="683568" y="1052736"/>
            <a:ext cx="74888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err="1">
                <a:cs typeface="Arial" charset="0"/>
              </a:rPr>
              <a:t>When</a:t>
            </a:r>
            <a:r>
              <a:rPr lang="it-IT" sz="1600" dirty="0">
                <a:cs typeface="Arial" charset="0"/>
              </a:rPr>
              <a:t> </a:t>
            </a:r>
            <a:r>
              <a:rPr lang="it-IT" sz="1600" dirty="0" err="1">
                <a:cs typeface="Arial" charset="0"/>
              </a:rPr>
              <a:t>you</a:t>
            </a:r>
            <a:r>
              <a:rPr lang="it-IT" sz="1600" dirty="0">
                <a:cs typeface="Arial" charset="0"/>
              </a:rPr>
              <a:t> </a:t>
            </a:r>
            <a:r>
              <a:rPr lang="it-IT" sz="1600" dirty="0" err="1">
                <a:cs typeface="Arial" charset="0"/>
              </a:rPr>
              <a:t>select</a:t>
            </a:r>
            <a:r>
              <a:rPr lang="it-IT" sz="1600" dirty="0">
                <a:cs typeface="Arial" charset="0"/>
              </a:rPr>
              <a:t> one of </a:t>
            </a:r>
            <a:r>
              <a:rPr lang="it-IT" sz="1600" dirty="0" err="1">
                <a:cs typeface="Arial" charset="0"/>
              </a:rPr>
              <a:t>these</a:t>
            </a:r>
            <a:r>
              <a:rPr lang="it-IT" sz="1600" dirty="0">
                <a:cs typeface="Arial" charset="0"/>
              </a:rPr>
              <a:t> </a:t>
            </a:r>
            <a:r>
              <a:rPr lang="it-IT" sz="1600" dirty="0" err="1">
                <a:cs typeface="Arial" charset="0"/>
              </a:rPr>
              <a:t>layers</a:t>
            </a:r>
            <a:r>
              <a:rPr lang="it-IT" sz="1600" dirty="0">
                <a:cs typeface="Arial" charset="0"/>
              </a:rPr>
              <a:t>, </a:t>
            </a:r>
            <a:r>
              <a:rPr lang="it-IT" sz="1600" dirty="0" err="1">
                <a:cs typeface="Arial" charset="0"/>
              </a:rPr>
              <a:t>it</a:t>
            </a:r>
            <a:r>
              <a:rPr lang="it-IT" sz="1600" dirty="0">
                <a:cs typeface="Arial" charset="0"/>
              </a:rPr>
              <a:t> </a:t>
            </a:r>
            <a:r>
              <a:rPr lang="it-IT" sz="1600" dirty="0" err="1">
                <a:cs typeface="Arial" charset="0"/>
              </a:rPr>
              <a:t>will</a:t>
            </a:r>
            <a:r>
              <a:rPr lang="it-IT" sz="1600" dirty="0">
                <a:cs typeface="Arial" charset="0"/>
              </a:rPr>
              <a:t> </a:t>
            </a:r>
            <a:r>
              <a:rPr lang="it-IT" sz="1600" dirty="0" err="1">
                <a:cs typeface="Arial" charset="0"/>
              </a:rPr>
              <a:t>automatically</a:t>
            </a:r>
            <a:r>
              <a:rPr lang="it-IT" sz="1600" dirty="0">
                <a:cs typeface="Arial" charset="0"/>
              </a:rPr>
              <a:t> turn on and </a:t>
            </a:r>
            <a:r>
              <a:rPr lang="it-IT" sz="1600" dirty="0" err="1">
                <a:cs typeface="Arial" charset="0"/>
              </a:rPr>
              <a:t>this</a:t>
            </a:r>
            <a:r>
              <a:rPr lang="it-IT" sz="1600" dirty="0">
                <a:cs typeface="Arial" charset="0"/>
              </a:rPr>
              <a:t> tool bar </a:t>
            </a:r>
            <a:r>
              <a:rPr lang="it-IT" sz="1600" dirty="0" err="1">
                <a:cs typeface="Arial" charset="0"/>
              </a:rPr>
              <a:t>will</a:t>
            </a:r>
            <a:r>
              <a:rPr lang="it-IT" sz="1600" dirty="0">
                <a:cs typeface="Arial" charset="0"/>
              </a:rPr>
              <a:t> </a:t>
            </a:r>
            <a:r>
              <a:rPr lang="it-IT" sz="1600" dirty="0" err="1">
                <a:cs typeface="Arial" charset="0"/>
              </a:rPr>
              <a:t>appear</a:t>
            </a:r>
            <a:endParaRPr lang="it-IT" sz="1600" dirty="0">
              <a:cs typeface="Arial" charset="0"/>
            </a:endParaRPr>
          </a:p>
        </p:txBody>
      </p:sp>
      <p:pic>
        <p:nvPicPr>
          <p:cNvPr id="8" name="Immagine 7">
            <a:extLst>
              <a:ext uri="{FF2B5EF4-FFF2-40B4-BE49-F238E27FC236}">
                <a16:creationId xmlns:a16="http://schemas.microsoft.com/office/drawing/2014/main" id="{F86242CA-D494-D051-3C54-77DEC0C8CD63}"/>
              </a:ext>
            </a:extLst>
          </p:cNvPr>
          <p:cNvPicPr>
            <a:picLocks noChangeAspect="1"/>
          </p:cNvPicPr>
          <p:nvPr/>
        </p:nvPicPr>
        <p:blipFill>
          <a:blip r:embed="rId2"/>
          <a:stretch>
            <a:fillRect/>
          </a:stretch>
        </p:blipFill>
        <p:spPr>
          <a:xfrm>
            <a:off x="1691680" y="1987142"/>
            <a:ext cx="5220152" cy="1729890"/>
          </a:xfrm>
          <a:prstGeom prst="rect">
            <a:avLst/>
          </a:prstGeom>
        </p:spPr>
      </p:pic>
      <p:sp>
        <p:nvSpPr>
          <p:cNvPr id="6" name="Rettangolo 5">
            <a:extLst>
              <a:ext uri="{FF2B5EF4-FFF2-40B4-BE49-F238E27FC236}">
                <a16:creationId xmlns:a16="http://schemas.microsoft.com/office/drawing/2014/main" id="{6B931E1E-08C0-03C6-4DD8-7A989E0B0343}"/>
              </a:ext>
            </a:extLst>
          </p:cNvPr>
          <p:cNvSpPr/>
          <p:nvPr/>
        </p:nvSpPr>
        <p:spPr>
          <a:xfrm>
            <a:off x="4323460" y="2636913"/>
            <a:ext cx="2408780" cy="4274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1">
            <a:extLst>
              <a:ext uri="{FF2B5EF4-FFF2-40B4-BE49-F238E27FC236}">
                <a16:creationId xmlns:a16="http://schemas.microsoft.com/office/drawing/2014/main" id="{3924DA98-505A-2468-EB78-5EAFCA061625}"/>
              </a:ext>
            </a:extLst>
          </p:cNvPr>
          <p:cNvSpPr txBox="1">
            <a:spLocks noChangeArrowheads="1"/>
          </p:cNvSpPr>
          <p:nvPr/>
        </p:nvSpPr>
        <p:spPr bwMode="auto">
          <a:xfrm>
            <a:off x="679416" y="4110171"/>
            <a:ext cx="74888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The </a:t>
            </a:r>
            <a:r>
              <a:rPr lang="it-IT" sz="1600" dirty="0" err="1">
                <a:cs typeface="Arial" charset="0"/>
              </a:rPr>
              <a:t>Add</a:t>
            </a:r>
            <a:r>
              <a:rPr lang="it-IT" sz="1600" dirty="0">
                <a:cs typeface="Arial" charset="0"/>
              </a:rPr>
              <a:t> New Features </a:t>
            </a:r>
            <a:r>
              <a:rPr lang="it-IT" sz="1600" dirty="0" err="1">
                <a:cs typeface="Arial" charset="0"/>
              </a:rPr>
              <a:t>button</a:t>
            </a:r>
            <a:r>
              <a:rPr lang="it-IT" sz="1600" dirty="0">
                <a:cs typeface="Arial" charset="0"/>
              </a:rPr>
              <a:t>          </a:t>
            </a:r>
            <a:r>
              <a:rPr lang="it-IT" sz="1600" dirty="0" err="1">
                <a:cs typeface="Arial" charset="0"/>
              </a:rPr>
              <a:t>let</a:t>
            </a:r>
            <a:r>
              <a:rPr lang="it-IT" sz="1600" dirty="0">
                <a:cs typeface="Arial" charset="0"/>
              </a:rPr>
              <a:t> </a:t>
            </a:r>
            <a:r>
              <a:rPr lang="it-IT" sz="1600" dirty="0" err="1">
                <a:cs typeface="Arial" charset="0"/>
              </a:rPr>
              <a:t>you</a:t>
            </a:r>
            <a:r>
              <a:rPr lang="it-IT" sz="1600" dirty="0">
                <a:cs typeface="Arial" charset="0"/>
              </a:rPr>
              <a:t> create new </a:t>
            </a:r>
            <a:r>
              <a:rPr lang="it-IT" sz="1600" dirty="0" err="1">
                <a:cs typeface="Arial" charset="0"/>
              </a:rPr>
              <a:t>elements</a:t>
            </a:r>
            <a:r>
              <a:rPr lang="it-IT" sz="1600" dirty="0">
                <a:cs typeface="Arial" charset="0"/>
              </a:rPr>
              <a:t>, </a:t>
            </a:r>
            <a:r>
              <a:rPr lang="it-IT" sz="1600" dirty="0" err="1">
                <a:cs typeface="Arial" charset="0"/>
              </a:rPr>
              <a:t>digitalizing</a:t>
            </a:r>
            <a:r>
              <a:rPr lang="it-IT" sz="1600" dirty="0">
                <a:cs typeface="Arial" charset="0"/>
              </a:rPr>
              <a:t> </a:t>
            </a:r>
            <a:r>
              <a:rPr lang="it-IT" sz="1600" dirty="0" err="1">
                <a:cs typeface="Arial" charset="0"/>
              </a:rPr>
              <a:t>them</a:t>
            </a:r>
            <a:r>
              <a:rPr lang="it-IT" sz="1600" dirty="0">
                <a:cs typeface="Arial" charset="0"/>
              </a:rPr>
              <a:t> on the RAS Mapper window</a:t>
            </a:r>
          </a:p>
          <a:p>
            <a:pPr marL="285750" indent="-285750" eaLnBrk="1" hangingPunct="1">
              <a:buFont typeface="Arial" panose="020B0604020202020204" pitchFamily="34" charset="0"/>
              <a:buChar char="•"/>
            </a:pPr>
            <a:r>
              <a:rPr lang="it-IT" sz="1600" dirty="0">
                <a:cs typeface="Arial" charset="0"/>
              </a:rPr>
              <a:t>The Edit Features </a:t>
            </a:r>
            <a:r>
              <a:rPr lang="it-IT" sz="1600" dirty="0" err="1">
                <a:cs typeface="Arial" charset="0"/>
              </a:rPr>
              <a:t>button</a:t>
            </a:r>
            <a:r>
              <a:rPr lang="it-IT" sz="1600" dirty="0">
                <a:cs typeface="Arial" charset="0"/>
              </a:rPr>
              <a:t>         </a:t>
            </a:r>
            <a:r>
              <a:rPr lang="it-IT" sz="1600" dirty="0" err="1">
                <a:cs typeface="Arial" charset="0"/>
              </a:rPr>
              <a:t>let</a:t>
            </a:r>
            <a:r>
              <a:rPr lang="it-IT" sz="1600" dirty="0">
                <a:cs typeface="Arial" charset="0"/>
              </a:rPr>
              <a:t> </a:t>
            </a:r>
            <a:r>
              <a:rPr lang="it-IT" sz="1600" dirty="0" err="1">
                <a:cs typeface="Arial" charset="0"/>
              </a:rPr>
              <a:t>you</a:t>
            </a:r>
            <a:r>
              <a:rPr lang="it-IT" sz="1600" dirty="0">
                <a:cs typeface="Arial" charset="0"/>
              </a:rPr>
              <a:t> </a:t>
            </a:r>
            <a:r>
              <a:rPr lang="it-IT" sz="1600" dirty="0" err="1">
                <a:cs typeface="Arial" charset="0"/>
              </a:rPr>
              <a:t>modify</a:t>
            </a:r>
            <a:r>
              <a:rPr lang="it-IT" sz="1600" dirty="0">
                <a:cs typeface="Arial" charset="0"/>
              </a:rPr>
              <a:t> </a:t>
            </a:r>
            <a:r>
              <a:rPr lang="it-IT" sz="1600" dirty="0" err="1">
                <a:cs typeface="Arial" charset="0"/>
              </a:rPr>
              <a:t>existing</a:t>
            </a:r>
            <a:r>
              <a:rPr lang="it-IT" sz="1600" dirty="0">
                <a:cs typeface="Arial" charset="0"/>
              </a:rPr>
              <a:t> </a:t>
            </a:r>
            <a:r>
              <a:rPr lang="it-IT" sz="1600" dirty="0" err="1">
                <a:cs typeface="Arial" charset="0"/>
              </a:rPr>
              <a:t>elements</a:t>
            </a:r>
            <a:endParaRPr lang="it-IT" sz="1600" dirty="0">
              <a:cs typeface="Arial" charset="0"/>
            </a:endParaRPr>
          </a:p>
          <a:p>
            <a:pPr marL="285750" indent="-285750" eaLnBrk="1" hangingPunct="1">
              <a:buFont typeface="Arial" panose="020B0604020202020204" pitchFamily="34" charset="0"/>
              <a:buChar char="•"/>
            </a:pPr>
            <a:r>
              <a:rPr lang="it-IT" sz="1600" dirty="0">
                <a:cs typeface="Arial" charset="0"/>
              </a:rPr>
              <a:t>The </a:t>
            </a:r>
            <a:r>
              <a:rPr lang="it-IT" sz="1600" dirty="0" err="1">
                <a:cs typeface="Arial" charset="0"/>
              </a:rPr>
              <a:t>Undo</a:t>
            </a:r>
            <a:r>
              <a:rPr lang="it-IT" sz="1600" dirty="0">
                <a:cs typeface="Arial" charset="0"/>
              </a:rPr>
              <a:t> end Redo </a:t>
            </a:r>
            <a:r>
              <a:rPr lang="it-IT" sz="1600" dirty="0" err="1">
                <a:cs typeface="Arial" charset="0"/>
              </a:rPr>
              <a:t>buttons</a:t>
            </a:r>
            <a:r>
              <a:rPr lang="it-IT" sz="1600" dirty="0">
                <a:cs typeface="Arial" charset="0"/>
              </a:rPr>
              <a:t>              </a:t>
            </a:r>
            <a:r>
              <a:rPr lang="it-IT" sz="1600" dirty="0" err="1">
                <a:cs typeface="Arial" charset="0"/>
              </a:rPr>
              <a:t>let</a:t>
            </a:r>
            <a:r>
              <a:rPr lang="it-IT" sz="1600" dirty="0">
                <a:cs typeface="Arial" charset="0"/>
              </a:rPr>
              <a:t> </a:t>
            </a:r>
            <a:r>
              <a:rPr lang="it-IT" sz="1600" dirty="0" err="1">
                <a:cs typeface="Arial" charset="0"/>
              </a:rPr>
              <a:t>you</a:t>
            </a:r>
            <a:r>
              <a:rPr lang="it-IT" sz="1600" dirty="0">
                <a:cs typeface="Arial" charset="0"/>
              </a:rPr>
              <a:t> go back to the </a:t>
            </a:r>
            <a:r>
              <a:rPr lang="it-IT" sz="1600" dirty="0" err="1">
                <a:cs typeface="Arial" charset="0"/>
              </a:rPr>
              <a:t>previous</a:t>
            </a:r>
            <a:r>
              <a:rPr lang="it-IT" sz="1600" dirty="0">
                <a:cs typeface="Arial" charset="0"/>
              </a:rPr>
              <a:t> action</a:t>
            </a:r>
          </a:p>
        </p:txBody>
      </p:sp>
      <p:pic>
        <p:nvPicPr>
          <p:cNvPr id="12" name="Immagine 11">
            <a:extLst>
              <a:ext uri="{FF2B5EF4-FFF2-40B4-BE49-F238E27FC236}">
                <a16:creationId xmlns:a16="http://schemas.microsoft.com/office/drawing/2014/main" id="{8672C785-7D2A-11C9-7197-20B4430BFB3D}"/>
              </a:ext>
            </a:extLst>
          </p:cNvPr>
          <p:cNvPicPr>
            <a:picLocks noChangeAspect="1"/>
          </p:cNvPicPr>
          <p:nvPr/>
        </p:nvPicPr>
        <p:blipFill>
          <a:blip r:embed="rId3"/>
          <a:stretch>
            <a:fillRect/>
          </a:stretch>
        </p:blipFill>
        <p:spPr>
          <a:xfrm>
            <a:off x="3923928" y="4121460"/>
            <a:ext cx="251482" cy="281964"/>
          </a:xfrm>
          <a:prstGeom prst="rect">
            <a:avLst/>
          </a:prstGeom>
        </p:spPr>
      </p:pic>
      <p:pic>
        <p:nvPicPr>
          <p:cNvPr id="15" name="Immagine 14">
            <a:extLst>
              <a:ext uri="{FF2B5EF4-FFF2-40B4-BE49-F238E27FC236}">
                <a16:creationId xmlns:a16="http://schemas.microsoft.com/office/drawing/2014/main" id="{E5AE17D7-CF2C-16DB-527D-3D3AE5E99F50}"/>
              </a:ext>
            </a:extLst>
          </p:cNvPr>
          <p:cNvPicPr>
            <a:picLocks noChangeAspect="1"/>
          </p:cNvPicPr>
          <p:nvPr/>
        </p:nvPicPr>
        <p:blipFill>
          <a:blip r:embed="rId4"/>
          <a:stretch>
            <a:fillRect/>
          </a:stretch>
        </p:blipFill>
        <p:spPr>
          <a:xfrm>
            <a:off x="3419872" y="4673395"/>
            <a:ext cx="243861" cy="228620"/>
          </a:xfrm>
          <a:prstGeom prst="rect">
            <a:avLst/>
          </a:prstGeom>
        </p:spPr>
      </p:pic>
      <p:pic>
        <p:nvPicPr>
          <p:cNvPr id="17" name="Immagine 16">
            <a:extLst>
              <a:ext uri="{FF2B5EF4-FFF2-40B4-BE49-F238E27FC236}">
                <a16:creationId xmlns:a16="http://schemas.microsoft.com/office/drawing/2014/main" id="{0E66D7BF-CE6B-53D2-E167-DADDA5FCC819}"/>
              </a:ext>
            </a:extLst>
          </p:cNvPr>
          <p:cNvPicPr>
            <a:picLocks noChangeAspect="1"/>
          </p:cNvPicPr>
          <p:nvPr/>
        </p:nvPicPr>
        <p:blipFill>
          <a:blip r:embed="rId5"/>
          <a:stretch>
            <a:fillRect/>
          </a:stretch>
        </p:blipFill>
        <p:spPr>
          <a:xfrm>
            <a:off x="3727660" y="4913331"/>
            <a:ext cx="556308" cy="243861"/>
          </a:xfrm>
          <a:prstGeom prst="rect">
            <a:avLst/>
          </a:prstGeom>
        </p:spPr>
      </p:pic>
    </p:spTree>
    <p:extLst>
      <p:ext uri="{BB962C8B-B14F-4D97-AF65-F5344CB8AC3E}">
        <p14:creationId xmlns:p14="http://schemas.microsoft.com/office/powerpoint/2010/main" val="4173022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46C48-EA09-D110-A76D-58922AE06A1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D5EF4D05-32EC-BB92-EFC3-F9B95D10041D}"/>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River</a:t>
            </a:r>
          </a:p>
        </p:txBody>
      </p:sp>
      <p:sp>
        <p:nvSpPr>
          <p:cNvPr id="13" name="Text Box 11">
            <a:extLst>
              <a:ext uri="{FF2B5EF4-FFF2-40B4-BE49-F238E27FC236}">
                <a16:creationId xmlns:a16="http://schemas.microsoft.com/office/drawing/2014/main" id="{D7C898AE-AC3A-636F-FBDD-AE8DD4FFCF55}"/>
              </a:ext>
            </a:extLst>
          </p:cNvPr>
          <p:cNvSpPr txBox="1">
            <a:spLocks noChangeArrowheads="1"/>
          </p:cNvSpPr>
          <p:nvPr/>
        </p:nvSpPr>
        <p:spPr bwMode="auto">
          <a:xfrm>
            <a:off x="683568" y="1052736"/>
            <a:ext cx="74888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Select the </a:t>
            </a:r>
            <a:r>
              <a:rPr lang="it-IT" sz="1600" dirty="0" err="1">
                <a:cs typeface="Arial" charset="0"/>
              </a:rPr>
              <a:t>layer</a:t>
            </a:r>
            <a:r>
              <a:rPr lang="it-IT" sz="1600" dirty="0">
                <a:cs typeface="Arial" charset="0"/>
              </a:rPr>
              <a:t> ‘River’</a:t>
            </a:r>
          </a:p>
          <a:p>
            <a:pPr marL="285750" indent="-285750" eaLnBrk="1" hangingPunct="1">
              <a:buFont typeface="Arial" panose="020B0604020202020204" pitchFamily="34" charset="0"/>
              <a:buChar char="•"/>
            </a:pPr>
            <a:r>
              <a:rPr lang="it-IT" sz="1600" dirty="0" err="1">
                <a:cs typeface="Arial" charset="0"/>
              </a:rPr>
              <a:t>Right</a:t>
            </a:r>
            <a:r>
              <a:rPr lang="it-IT" sz="1600" dirty="0">
                <a:cs typeface="Arial" charset="0"/>
              </a:rPr>
              <a:t> click on </a:t>
            </a:r>
            <a:r>
              <a:rPr lang="it-IT" sz="1600" dirty="0" err="1">
                <a:cs typeface="Arial" charset="0"/>
              </a:rPr>
              <a:t>it</a:t>
            </a:r>
            <a:r>
              <a:rPr lang="it-IT" sz="1600" dirty="0">
                <a:cs typeface="Arial" charset="0"/>
              </a:rPr>
              <a:t> </a:t>
            </a:r>
          </a:p>
          <a:p>
            <a:pPr marL="285750" indent="-285750" eaLnBrk="1" hangingPunct="1">
              <a:buFont typeface="Arial" panose="020B0604020202020204" pitchFamily="34" charset="0"/>
              <a:buChar char="•"/>
            </a:pPr>
            <a:r>
              <a:rPr lang="it-IT" sz="1600" dirty="0">
                <a:cs typeface="Arial" charset="0"/>
              </a:rPr>
              <a:t>Select ‘Import Features’</a:t>
            </a:r>
          </a:p>
          <a:p>
            <a:pPr marL="285750" indent="-285750" eaLnBrk="1" hangingPunct="1">
              <a:buFont typeface="Arial" panose="020B0604020202020204" pitchFamily="34" charset="0"/>
              <a:buChar char="•"/>
            </a:pPr>
            <a:endParaRPr lang="it-IT" sz="1600" dirty="0">
              <a:cs typeface="Arial" charset="0"/>
            </a:endParaRPr>
          </a:p>
          <a:p>
            <a:pPr eaLnBrk="1" hangingPunct="1"/>
            <a:endParaRPr lang="it-IT" sz="1600" dirty="0">
              <a:cs typeface="Arial" charset="0"/>
            </a:endParaRPr>
          </a:p>
        </p:txBody>
      </p:sp>
      <p:pic>
        <p:nvPicPr>
          <p:cNvPr id="5" name="Immagine 4">
            <a:extLst>
              <a:ext uri="{FF2B5EF4-FFF2-40B4-BE49-F238E27FC236}">
                <a16:creationId xmlns:a16="http://schemas.microsoft.com/office/drawing/2014/main" id="{61520D7A-93F3-83A2-1ECA-5C312057CC9C}"/>
              </a:ext>
            </a:extLst>
          </p:cNvPr>
          <p:cNvPicPr>
            <a:picLocks noChangeAspect="1"/>
          </p:cNvPicPr>
          <p:nvPr/>
        </p:nvPicPr>
        <p:blipFill>
          <a:blip r:embed="rId2"/>
          <a:stretch>
            <a:fillRect/>
          </a:stretch>
        </p:blipFill>
        <p:spPr>
          <a:xfrm>
            <a:off x="1795129" y="2060848"/>
            <a:ext cx="5265709" cy="3986135"/>
          </a:xfrm>
          <a:prstGeom prst="rect">
            <a:avLst/>
          </a:prstGeom>
        </p:spPr>
      </p:pic>
    </p:spTree>
    <p:extLst>
      <p:ext uri="{BB962C8B-B14F-4D97-AF65-F5344CB8AC3E}">
        <p14:creationId xmlns:p14="http://schemas.microsoft.com/office/powerpoint/2010/main" val="3588385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04BAE-08D5-3216-8411-BFF6F35D8D6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CB7B0E74-5566-EA99-7B8F-EFA3EAD0C6EB}"/>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River</a:t>
            </a:r>
          </a:p>
        </p:txBody>
      </p:sp>
      <p:sp>
        <p:nvSpPr>
          <p:cNvPr id="13" name="Text Box 11">
            <a:extLst>
              <a:ext uri="{FF2B5EF4-FFF2-40B4-BE49-F238E27FC236}">
                <a16:creationId xmlns:a16="http://schemas.microsoft.com/office/drawing/2014/main" id="{A2B28222-1502-2B7D-6C85-7ADC809CAE8A}"/>
              </a:ext>
            </a:extLst>
          </p:cNvPr>
          <p:cNvSpPr txBox="1">
            <a:spLocks noChangeArrowheads="1"/>
          </p:cNvSpPr>
          <p:nvPr/>
        </p:nvSpPr>
        <p:spPr bwMode="auto">
          <a:xfrm>
            <a:off x="683568" y="1052736"/>
            <a:ext cx="7992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Click the </a:t>
            </a:r>
            <a:r>
              <a:rPr lang="it-IT" sz="1600" dirty="0" err="1">
                <a:cs typeface="Arial" charset="0"/>
              </a:rPr>
              <a:t>button</a:t>
            </a:r>
            <a:r>
              <a:rPr lang="it-IT" sz="1600" dirty="0">
                <a:cs typeface="Arial" charset="0"/>
              </a:rPr>
              <a:t> of the top </a:t>
            </a:r>
            <a:r>
              <a:rPr lang="it-IT" sz="1600" dirty="0" err="1">
                <a:cs typeface="Arial" charset="0"/>
              </a:rPr>
              <a:t>right</a:t>
            </a:r>
            <a:r>
              <a:rPr lang="it-IT" sz="1600" dirty="0">
                <a:cs typeface="Arial" charset="0"/>
              </a:rPr>
              <a:t> of the menu to </a:t>
            </a:r>
            <a:r>
              <a:rPr lang="it-IT" sz="1600" dirty="0" err="1">
                <a:cs typeface="Arial" charset="0"/>
              </a:rPr>
              <a:t>select</a:t>
            </a:r>
            <a:r>
              <a:rPr lang="it-IT" sz="1600" dirty="0">
                <a:cs typeface="Arial" charset="0"/>
              </a:rPr>
              <a:t> the file </a:t>
            </a:r>
            <a:r>
              <a:rPr lang="it-IT" sz="1600" dirty="0" err="1">
                <a:cs typeface="Arial" charset="0"/>
              </a:rPr>
              <a:t>you</a:t>
            </a:r>
            <a:r>
              <a:rPr lang="it-IT" sz="1600" dirty="0">
                <a:cs typeface="Arial" charset="0"/>
              </a:rPr>
              <a:t> </a:t>
            </a:r>
            <a:r>
              <a:rPr lang="it-IT" sz="1600" dirty="0" err="1">
                <a:cs typeface="Arial" charset="0"/>
              </a:rPr>
              <a:t>want</a:t>
            </a:r>
            <a:r>
              <a:rPr lang="it-IT" sz="1600" dirty="0">
                <a:cs typeface="Arial" charset="0"/>
              </a:rPr>
              <a:t> to import</a:t>
            </a:r>
          </a:p>
          <a:p>
            <a:pPr marL="285750" indent="-285750" eaLnBrk="1" hangingPunct="1">
              <a:buFont typeface="Arial" panose="020B0604020202020204" pitchFamily="34" charset="0"/>
              <a:buChar char="•"/>
            </a:pPr>
            <a:r>
              <a:rPr lang="it-IT" sz="1600" dirty="0">
                <a:cs typeface="Arial" charset="0"/>
              </a:rPr>
              <a:t>Select the ‘</a:t>
            </a:r>
            <a:r>
              <a:rPr lang="it-IT" sz="1600" b="1" dirty="0" err="1">
                <a:cs typeface="Arial" charset="0"/>
              </a:rPr>
              <a:t>River.shp</a:t>
            </a:r>
            <a:r>
              <a:rPr lang="it-IT" sz="1600" dirty="0">
                <a:cs typeface="Arial" charset="0"/>
              </a:rPr>
              <a:t>’ file (</a:t>
            </a:r>
            <a:r>
              <a:rPr lang="it-IT" sz="1600" dirty="0" err="1">
                <a:cs typeface="Arial" charset="0"/>
              </a:rPr>
              <a:t>located</a:t>
            </a:r>
            <a:r>
              <a:rPr lang="it-IT" sz="1600" dirty="0">
                <a:cs typeface="Arial" charset="0"/>
              </a:rPr>
              <a:t> in ‘SHP’ folder)</a:t>
            </a:r>
          </a:p>
          <a:p>
            <a:pPr marL="285750" indent="-285750" eaLnBrk="1" hangingPunct="1">
              <a:buFont typeface="Arial" panose="020B0604020202020204" pitchFamily="34" charset="0"/>
              <a:buChar char="•"/>
            </a:pPr>
            <a:r>
              <a:rPr lang="it-IT" sz="1600" dirty="0">
                <a:cs typeface="Arial" charset="0"/>
              </a:rPr>
              <a:t>A preview of the features </a:t>
            </a:r>
            <a:r>
              <a:rPr lang="it-IT" sz="1600" dirty="0" err="1">
                <a:cs typeface="Arial" charset="0"/>
              </a:rPr>
              <a:t>contained</a:t>
            </a:r>
            <a:r>
              <a:rPr lang="it-IT" sz="1600" dirty="0">
                <a:cs typeface="Arial" charset="0"/>
              </a:rPr>
              <a:t> in the file </a:t>
            </a:r>
            <a:r>
              <a:rPr lang="it-IT" sz="1600" dirty="0" err="1">
                <a:cs typeface="Arial" charset="0"/>
              </a:rPr>
              <a:t>will</a:t>
            </a:r>
            <a:r>
              <a:rPr lang="it-IT" sz="1600" dirty="0">
                <a:cs typeface="Arial" charset="0"/>
              </a:rPr>
              <a:t> be </a:t>
            </a:r>
            <a:r>
              <a:rPr lang="it-IT" sz="1600" dirty="0" err="1">
                <a:cs typeface="Arial" charset="0"/>
              </a:rPr>
              <a:t>displayed</a:t>
            </a:r>
            <a:r>
              <a:rPr lang="it-IT" sz="1600" dirty="0">
                <a:cs typeface="Arial" charset="0"/>
              </a:rPr>
              <a:t> in the window</a:t>
            </a:r>
          </a:p>
          <a:p>
            <a:pPr marL="285750" indent="-285750" eaLnBrk="1" hangingPunct="1">
              <a:buFont typeface="Arial" panose="020B0604020202020204" pitchFamily="34" charset="0"/>
              <a:buChar char="•"/>
            </a:pPr>
            <a:r>
              <a:rPr lang="it-IT" sz="1600" dirty="0">
                <a:cs typeface="Arial" charset="0"/>
              </a:rPr>
              <a:t>Click </a:t>
            </a:r>
            <a:r>
              <a:rPr lang="it-IT" sz="1600" b="1" dirty="0">
                <a:cs typeface="Arial" charset="0"/>
              </a:rPr>
              <a:t>Import</a:t>
            </a:r>
          </a:p>
          <a:p>
            <a:pPr marL="285750" indent="-285750" eaLnBrk="1" hangingPunct="1">
              <a:buFont typeface="Arial" panose="020B0604020202020204" pitchFamily="34" charset="0"/>
              <a:buChar char="•"/>
            </a:pPr>
            <a:endParaRPr lang="it-IT" sz="1600" dirty="0">
              <a:cs typeface="Arial" charset="0"/>
            </a:endParaRPr>
          </a:p>
          <a:p>
            <a:pPr eaLnBrk="1" hangingPunct="1"/>
            <a:endParaRPr lang="it-IT" sz="1600" dirty="0">
              <a:cs typeface="Arial" charset="0"/>
            </a:endParaRPr>
          </a:p>
        </p:txBody>
      </p:sp>
      <p:pic>
        <p:nvPicPr>
          <p:cNvPr id="5" name="Immagine 4">
            <a:extLst>
              <a:ext uri="{FF2B5EF4-FFF2-40B4-BE49-F238E27FC236}">
                <a16:creationId xmlns:a16="http://schemas.microsoft.com/office/drawing/2014/main" id="{F0784048-2F84-C11E-B090-0C3E01BD21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81992" y="2107161"/>
            <a:ext cx="4573116" cy="3986135"/>
          </a:xfrm>
          <a:prstGeom prst="rect">
            <a:avLst/>
          </a:prstGeom>
        </p:spPr>
      </p:pic>
      <p:sp>
        <p:nvSpPr>
          <p:cNvPr id="2" name="Rettangolo 1">
            <a:extLst>
              <a:ext uri="{FF2B5EF4-FFF2-40B4-BE49-F238E27FC236}">
                <a16:creationId xmlns:a16="http://schemas.microsoft.com/office/drawing/2014/main" id="{90564C23-BAA0-A4DD-044E-433CA3ED1989}"/>
              </a:ext>
            </a:extLst>
          </p:cNvPr>
          <p:cNvSpPr/>
          <p:nvPr/>
        </p:nvSpPr>
        <p:spPr>
          <a:xfrm>
            <a:off x="6473215" y="2334899"/>
            <a:ext cx="288032" cy="2880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44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87EB5C-4D07-34D8-853B-F7B32DAF5CD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Hydraulic Model</a:t>
            </a:r>
          </a:p>
        </p:txBody>
      </p:sp>
      <p:pic>
        <p:nvPicPr>
          <p:cNvPr id="7" name="Immagine 6">
            <a:extLst>
              <a:ext uri="{FF2B5EF4-FFF2-40B4-BE49-F238E27FC236}">
                <a16:creationId xmlns:a16="http://schemas.microsoft.com/office/drawing/2014/main" id="{FA2BA27B-FFC0-0155-2B8A-C28CCB309263}"/>
              </a:ext>
            </a:extLst>
          </p:cNvPr>
          <p:cNvPicPr>
            <a:picLocks noChangeAspect="1"/>
          </p:cNvPicPr>
          <p:nvPr/>
        </p:nvPicPr>
        <p:blipFill>
          <a:blip r:embed="rId2"/>
          <a:stretch>
            <a:fillRect/>
          </a:stretch>
        </p:blipFill>
        <p:spPr>
          <a:xfrm>
            <a:off x="552101" y="1441294"/>
            <a:ext cx="8039797" cy="2019475"/>
          </a:xfrm>
          <a:prstGeom prst="rect">
            <a:avLst/>
          </a:prstGeom>
        </p:spPr>
      </p:pic>
      <p:pic>
        <p:nvPicPr>
          <p:cNvPr id="5" name="Immagine 4">
            <a:extLst>
              <a:ext uri="{FF2B5EF4-FFF2-40B4-BE49-F238E27FC236}">
                <a16:creationId xmlns:a16="http://schemas.microsoft.com/office/drawing/2014/main" id="{E6E9F403-465D-D8C5-1286-56905E1BA519}"/>
              </a:ext>
            </a:extLst>
          </p:cNvPr>
          <p:cNvPicPr>
            <a:picLocks noChangeAspect="1"/>
          </p:cNvPicPr>
          <p:nvPr/>
        </p:nvPicPr>
        <p:blipFill>
          <a:blip r:embed="rId3"/>
          <a:stretch>
            <a:fillRect/>
          </a:stretch>
        </p:blipFill>
        <p:spPr>
          <a:xfrm>
            <a:off x="2761677" y="2351768"/>
            <a:ext cx="5480590" cy="3779118"/>
          </a:xfrm>
          <a:prstGeom prst="rect">
            <a:avLst/>
          </a:prstGeom>
        </p:spPr>
      </p:pic>
      <p:sp>
        <p:nvSpPr>
          <p:cNvPr id="8" name="Text Box 11">
            <a:extLst>
              <a:ext uri="{FF2B5EF4-FFF2-40B4-BE49-F238E27FC236}">
                <a16:creationId xmlns:a16="http://schemas.microsoft.com/office/drawing/2014/main" id="{29967D37-B56A-73BB-6089-995CA979D737}"/>
              </a:ext>
            </a:extLst>
          </p:cNvPr>
          <p:cNvSpPr txBox="1">
            <a:spLocks noChangeArrowheads="1"/>
          </p:cNvSpPr>
          <p:nvPr/>
        </p:nvSpPr>
        <p:spPr bwMode="auto">
          <a:xfrm>
            <a:off x="755576" y="1036127"/>
            <a:ext cx="74866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err="1">
                <a:cs typeface="Arial" charset="0"/>
              </a:rPr>
              <a:t>Starting</a:t>
            </a:r>
            <a:r>
              <a:rPr lang="it-IT" sz="1600" dirty="0">
                <a:cs typeface="Arial" charset="0"/>
              </a:rPr>
              <a:t> a New Project</a:t>
            </a:r>
          </a:p>
        </p:txBody>
      </p:sp>
    </p:spTree>
    <p:extLst>
      <p:ext uri="{BB962C8B-B14F-4D97-AF65-F5344CB8AC3E}">
        <p14:creationId xmlns:p14="http://schemas.microsoft.com/office/powerpoint/2010/main" val="800500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BACB-4F30-660A-EAC6-C954F1A0625F}"/>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AF8F310C-C304-EBCA-B0D5-4179DFED4C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1792" y="1874286"/>
            <a:ext cx="7736718" cy="4094248"/>
          </a:xfrm>
          <a:prstGeom prst="rect">
            <a:avLst/>
          </a:prstGeom>
        </p:spPr>
      </p:pic>
      <p:sp>
        <p:nvSpPr>
          <p:cNvPr id="4" name="CasellaDiTesto 3">
            <a:extLst>
              <a:ext uri="{FF2B5EF4-FFF2-40B4-BE49-F238E27FC236}">
                <a16:creationId xmlns:a16="http://schemas.microsoft.com/office/drawing/2014/main" id="{40DA160C-58D1-AC9C-F3CF-F5A99FF4F83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River</a:t>
            </a:r>
          </a:p>
        </p:txBody>
      </p:sp>
      <p:sp>
        <p:nvSpPr>
          <p:cNvPr id="13" name="Text Box 11">
            <a:extLst>
              <a:ext uri="{FF2B5EF4-FFF2-40B4-BE49-F238E27FC236}">
                <a16:creationId xmlns:a16="http://schemas.microsoft.com/office/drawing/2014/main" id="{31A03A21-24BF-4BCD-5719-7355DD94643A}"/>
              </a:ext>
            </a:extLst>
          </p:cNvPr>
          <p:cNvSpPr txBox="1">
            <a:spLocks noChangeArrowheads="1"/>
          </p:cNvSpPr>
          <p:nvPr/>
        </p:nvSpPr>
        <p:spPr bwMode="auto">
          <a:xfrm>
            <a:off x="683568" y="1052736"/>
            <a:ext cx="7992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Click the red </a:t>
            </a:r>
            <a:r>
              <a:rPr lang="it-IT" sz="1600" dirty="0" err="1">
                <a:cs typeface="Arial" charset="0"/>
              </a:rPr>
              <a:t>button</a:t>
            </a:r>
            <a:r>
              <a:rPr lang="it-IT" sz="1600" dirty="0">
                <a:cs typeface="Arial" charset="0"/>
              </a:rPr>
              <a:t> to stop editing the </a:t>
            </a:r>
            <a:r>
              <a:rPr lang="it-IT" sz="1600" dirty="0" err="1">
                <a:cs typeface="Arial" charset="0"/>
              </a:rPr>
              <a:t>geometry</a:t>
            </a:r>
            <a:r>
              <a:rPr lang="it-IT" sz="1600" dirty="0">
                <a:cs typeface="Arial" charset="0"/>
              </a:rPr>
              <a:t> and </a:t>
            </a:r>
            <a:r>
              <a:rPr lang="it-IT" sz="1600" b="1" dirty="0">
                <a:cs typeface="Arial" charset="0"/>
              </a:rPr>
              <a:t>Save</a:t>
            </a:r>
          </a:p>
        </p:txBody>
      </p:sp>
      <p:sp>
        <p:nvSpPr>
          <p:cNvPr id="2" name="Rettangolo 1">
            <a:extLst>
              <a:ext uri="{FF2B5EF4-FFF2-40B4-BE49-F238E27FC236}">
                <a16:creationId xmlns:a16="http://schemas.microsoft.com/office/drawing/2014/main" id="{D2A857E3-422D-DA79-E750-CB18F4E812A9}"/>
              </a:ext>
            </a:extLst>
          </p:cNvPr>
          <p:cNvSpPr/>
          <p:nvPr/>
        </p:nvSpPr>
        <p:spPr>
          <a:xfrm>
            <a:off x="2195736" y="2060848"/>
            <a:ext cx="288032" cy="2880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063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9558-9448-7346-1E5A-0B3E9800A3D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36BBDA6-C8CB-ADBA-19C3-7492E38C762D}"/>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Cross Sections</a:t>
            </a:r>
          </a:p>
        </p:txBody>
      </p:sp>
      <p:sp>
        <p:nvSpPr>
          <p:cNvPr id="13" name="Text Box 11">
            <a:extLst>
              <a:ext uri="{FF2B5EF4-FFF2-40B4-BE49-F238E27FC236}">
                <a16:creationId xmlns:a16="http://schemas.microsoft.com/office/drawing/2014/main" id="{10083864-C6C3-F91E-C367-61149DBF3172}"/>
              </a:ext>
            </a:extLst>
          </p:cNvPr>
          <p:cNvSpPr txBox="1">
            <a:spLocks noChangeArrowheads="1"/>
          </p:cNvSpPr>
          <p:nvPr/>
        </p:nvSpPr>
        <p:spPr bwMode="auto">
          <a:xfrm>
            <a:off x="683568" y="1052736"/>
            <a:ext cx="7488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Select the new </a:t>
            </a:r>
            <a:r>
              <a:rPr lang="it-IT" sz="1600" dirty="0" err="1">
                <a:cs typeface="Arial" charset="0"/>
              </a:rPr>
              <a:t>geometry</a:t>
            </a:r>
            <a:r>
              <a:rPr lang="it-IT" sz="1600" dirty="0">
                <a:cs typeface="Arial" charset="0"/>
              </a:rPr>
              <a:t> ‘Exercise1’</a:t>
            </a:r>
          </a:p>
          <a:p>
            <a:pPr marL="285750" indent="-285750" eaLnBrk="1" hangingPunct="1">
              <a:buFont typeface="Arial" panose="020B0604020202020204" pitchFamily="34" charset="0"/>
              <a:buChar char="•"/>
            </a:pPr>
            <a:r>
              <a:rPr lang="it-IT" sz="1600" dirty="0">
                <a:cs typeface="Arial" charset="0"/>
              </a:rPr>
              <a:t>Press the </a:t>
            </a:r>
            <a:r>
              <a:rPr lang="it-IT" sz="1600" dirty="0" err="1">
                <a:cs typeface="Arial" charset="0"/>
              </a:rPr>
              <a:t>button</a:t>
            </a:r>
            <a:r>
              <a:rPr lang="it-IT" sz="1600" dirty="0">
                <a:cs typeface="Arial" charset="0"/>
              </a:rPr>
              <a:t> </a:t>
            </a:r>
            <a:r>
              <a:rPr lang="it-IT" sz="1600" b="1" dirty="0">
                <a:cs typeface="Arial" charset="0"/>
              </a:rPr>
              <a:t>Edit</a:t>
            </a:r>
            <a:r>
              <a:rPr lang="it-IT" sz="1600" dirty="0">
                <a:cs typeface="Arial" charset="0"/>
              </a:rPr>
              <a:t> to turn on the editing mode</a:t>
            </a:r>
          </a:p>
          <a:p>
            <a:pPr eaLnBrk="1" hangingPunct="1"/>
            <a:endParaRPr lang="it-IT" sz="1600" dirty="0">
              <a:cs typeface="Arial" charset="0"/>
            </a:endParaRPr>
          </a:p>
        </p:txBody>
      </p:sp>
      <p:pic>
        <p:nvPicPr>
          <p:cNvPr id="5" name="Immagine 4">
            <a:extLst>
              <a:ext uri="{FF2B5EF4-FFF2-40B4-BE49-F238E27FC236}">
                <a16:creationId xmlns:a16="http://schemas.microsoft.com/office/drawing/2014/main" id="{946DC49F-72FE-70C3-6F73-34B25A2B2EC0}"/>
              </a:ext>
            </a:extLst>
          </p:cNvPr>
          <p:cNvPicPr>
            <a:picLocks noChangeAspect="1"/>
          </p:cNvPicPr>
          <p:nvPr/>
        </p:nvPicPr>
        <p:blipFill>
          <a:blip r:embed="rId2"/>
          <a:stretch>
            <a:fillRect/>
          </a:stretch>
        </p:blipFill>
        <p:spPr>
          <a:xfrm>
            <a:off x="1149252" y="2204864"/>
            <a:ext cx="6845496" cy="2921214"/>
          </a:xfrm>
          <a:prstGeom prst="rect">
            <a:avLst/>
          </a:prstGeom>
        </p:spPr>
      </p:pic>
      <p:sp>
        <p:nvSpPr>
          <p:cNvPr id="6" name="Rettangolo 5">
            <a:extLst>
              <a:ext uri="{FF2B5EF4-FFF2-40B4-BE49-F238E27FC236}">
                <a16:creationId xmlns:a16="http://schemas.microsoft.com/office/drawing/2014/main" id="{9FE677D8-1873-0918-68C7-FE3D48E2C49B}"/>
              </a:ext>
            </a:extLst>
          </p:cNvPr>
          <p:cNvSpPr/>
          <p:nvPr/>
        </p:nvSpPr>
        <p:spPr>
          <a:xfrm>
            <a:off x="5940152" y="2708920"/>
            <a:ext cx="360040" cy="360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197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46C48-EA09-D110-A76D-58922AE06A1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D5EF4D05-32EC-BB92-EFC3-F9B95D10041D}"/>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Cross Sections</a:t>
            </a:r>
          </a:p>
        </p:txBody>
      </p:sp>
      <p:sp>
        <p:nvSpPr>
          <p:cNvPr id="13" name="Text Box 11">
            <a:extLst>
              <a:ext uri="{FF2B5EF4-FFF2-40B4-BE49-F238E27FC236}">
                <a16:creationId xmlns:a16="http://schemas.microsoft.com/office/drawing/2014/main" id="{D7C898AE-AC3A-636F-FBDD-AE8DD4FFCF55}"/>
              </a:ext>
            </a:extLst>
          </p:cNvPr>
          <p:cNvSpPr txBox="1">
            <a:spLocks noChangeArrowheads="1"/>
          </p:cNvSpPr>
          <p:nvPr/>
        </p:nvSpPr>
        <p:spPr bwMode="auto">
          <a:xfrm>
            <a:off x="683568" y="1052736"/>
            <a:ext cx="74888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Select the </a:t>
            </a:r>
            <a:r>
              <a:rPr lang="it-IT" sz="1600" dirty="0" err="1">
                <a:cs typeface="Arial" charset="0"/>
              </a:rPr>
              <a:t>layer</a:t>
            </a:r>
            <a:r>
              <a:rPr lang="it-IT" sz="1600" dirty="0">
                <a:cs typeface="Arial" charset="0"/>
              </a:rPr>
              <a:t> ‘Cross </a:t>
            </a:r>
            <a:r>
              <a:rPr lang="it-IT" sz="1600" dirty="0" err="1">
                <a:cs typeface="Arial" charset="0"/>
              </a:rPr>
              <a:t>Sections</a:t>
            </a:r>
            <a:r>
              <a:rPr lang="it-IT" sz="1600" dirty="0">
                <a:cs typeface="Arial" charset="0"/>
              </a:rPr>
              <a:t>’</a:t>
            </a:r>
          </a:p>
          <a:p>
            <a:pPr marL="285750" indent="-285750" eaLnBrk="1" hangingPunct="1">
              <a:buFont typeface="Arial" panose="020B0604020202020204" pitchFamily="34" charset="0"/>
              <a:buChar char="•"/>
            </a:pPr>
            <a:r>
              <a:rPr lang="it-IT" sz="1600" dirty="0" err="1">
                <a:cs typeface="Arial" charset="0"/>
              </a:rPr>
              <a:t>Right</a:t>
            </a:r>
            <a:r>
              <a:rPr lang="it-IT" sz="1600" dirty="0">
                <a:cs typeface="Arial" charset="0"/>
              </a:rPr>
              <a:t> click on </a:t>
            </a:r>
            <a:r>
              <a:rPr lang="it-IT" sz="1600" dirty="0" err="1">
                <a:cs typeface="Arial" charset="0"/>
              </a:rPr>
              <a:t>it</a:t>
            </a:r>
            <a:r>
              <a:rPr lang="it-IT" sz="1600" dirty="0">
                <a:cs typeface="Arial" charset="0"/>
              </a:rPr>
              <a:t> </a:t>
            </a:r>
          </a:p>
          <a:p>
            <a:pPr marL="285750" indent="-285750" eaLnBrk="1" hangingPunct="1">
              <a:buFont typeface="Arial" panose="020B0604020202020204" pitchFamily="34" charset="0"/>
              <a:buChar char="•"/>
            </a:pPr>
            <a:r>
              <a:rPr lang="it-IT" sz="1600" dirty="0">
                <a:cs typeface="Arial" charset="0"/>
              </a:rPr>
              <a:t>Select ‘Import Features’</a:t>
            </a:r>
          </a:p>
          <a:p>
            <a:pPr marL="285750" indent="-285750" eaLnBrk="1" hangingPunct="1">
              <a:buFont typeface="Arial" panose="020B0604020202020204" pitchFamily="34" charset="0"/>
              <a:buChar char="•"/>
            </a:pPr>
            <a:endParaRPr lang="it-IT" sz="1600" dirty="0">
              <a:cs typeface="Arial" charset="0"/>
            </a:endParaRPr>
          </a:p>
          <a:p>
            <a:pPr eaLnBrk="1" hangingPunct="1"/>
            <a:endParaRPr lang="it-IT" sz="1600" dirty="0">
              <a:cs typeface="Arial" charset="0"/>
            </a:endParaRPr>
          </a:p>
        </p:txBody>
      </p:sp>
      <p:pic>
        <p:nvPicPr>
          <p:cNvPr id="5" name="Immagine 4">
            <a:extLst>
              <a:ext uri="{FF2B5EF4-FFF2-40B4-BE49-F238E27FC236}">
                <a16:creationId xmlns:a16="http://schemas.microsoft.com/office/drawing/2014/main" id="{61520D7A-93F3-83A2-1ECA-5C312057CC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43786" y="1916832"/>
            <a:ext cx="4649529" cy="3986135"/>
          </a:xfrm>
          <a:prstGeom prst="rect">
            <a:avLst/>
          </a:prstGeom>
        </p:spPr>
      </p:pic>
    </p:spTree>
    <p:extLst>
      <p:ext uri="{BB962C8B-B14F-4D97-AF65-F5344CB8AC3E}">
        <p14:creationId xmlns:p14="http://schemas.microsoft.com/office/powerpoint/2010/main" val="3992994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04BAE-08D5-3216-8411-BFF6F35D8D6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CB7B0E74-5566-EA99-7B8F-EFA3EAD0C6EB}"/>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Cross Sections</a:t>
            </a:r>
          </a:p>
        </p:txBody>
      </p:sp>
      <p:sp>
        <p:nvSpPr>
          <p:cNvPr id="13" name="Text Box 11">
            <a:extLst>
              <a:ext uri="{FF2B5EF4-FFF2-40B4-BE49-F238E27FC236}">
                <a16:creationId xmlns:a16="http://schemas.microsoft.com/office/drawing/2014/main" id="{A2B28222-1502-2B7D-6C85-7ADC809CAE8A}"/>
              </a:ext>
            </a:extLst>
          </p:cNvPr>
          <p:cNvSpPr txBox="1">
            <a:spLocks noChangeArrowheads="1"/>
          </p:cNvSpPr>
          <p:nvPr/>
        </p:nvSpPr>
        <p:spPr bwMode="auto">
          <a:xfrm>
            <a:off x="683568" y="1052736"/>
            <a:ext cx="7992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Click the </a:t>
            </a:r>
            <a:r>
              <a:rPr lang="it-IT" sz="1600" dirty="0" err="1">
                <a:cs typeface="Arial" charset="0"/>
              </a:rPr>
              <a:t>button</a:t>
            </a:r>
            <a:r>
              <a:rPr lang="it-IT" sz="1600" dirty="0">
                <a:cs typeface="Arial" charset="0"/>
              </a:rPr>
              <a:t> of the top </a:t>
            </a:r>
            <a:r>
              <a:rPr lang="it-IT" sz="1600" dirty="0" err="1">
                <a:cs typeface="Arial" charset="0"/>
              </a:rPr>
              <a:t>right</a:t>
            </a:r>
            <a:r>
              <a:rPr lang="it-IT" sz="1600" dirty="0">
                <a:cs typeface="Arial" charset="0"/>
              </a:rPr>
              <a:t> of the menu to </a:t>
            </a:r>
            <a:r>
              <a:rPr lang="it-IT" sz="1600" dirty="0" err="1">
                <a:cs typeface="Arial" charset="0"/>
              </a:rPr>
              <a:t>select</a:t>
            </a:r>
            <a:r>
              <a:rPr lang="it-IT" sz="1600" dirty="0">
                <a:cs typeface="Arial" charset="0"/>
              </a:rPr>
              <a:t> the file </a:t>
            </a:r>
            <a:r>
              <a:rPr lang="it-IT" sz="1600" dirty="0" err="1">
                <a:cs typeface="Arial" charset="0"/>
              </a:rPr>
              <a:t>you</a:t>
            </a:r>
            <a:r>
              <a:rPr lang="it-IT" sz="1600" dirty="0">
                <a:cs typeface="Arial" charset="0"/>
              </a:rPr>
              <a:t> </a:t>
            </a:r>
            <a:r>
              <a:rPr lang="it-IT" sz="1600" dirty="0" err="1">
                <a:cs typeface="Arial" charset="0"/>
              </a:rPr>
              <a:t>want</a:t>
            </a:r>
            <a:r>
              <a:rPr lang="it-IT" sz="1600" dirty="0">
                <a:cs typeface="Arial" charset="0"/>
              </a:rPr>
              <a:t> to import</a:t>
            </a:r>
          </a:p>
          <a:p>
            <a:pPr marL="285750" indent="-285750" eaLnBrk="1" hangingPunct="1">
              <a:buFont typeface="Arial" panose="020B0604020202020204" pitchFamily="34" charset="0"/>
              <a:buChar char="•"/>
            </a:pPr>
            <a:r>
              <a:rPr lang="it-IT" sz="1600" dirty="0">
                <a:cs typeface="Arial" charset="0"/>
              </a:rPr>
              <a:t>Select the ‘</a:t>
            </a:r>
            <a:r>
              <a:rPr lang="it-IT" sz="1600" b="1" dirty="0" err="1">
                <a:cs typeface="Arial" charset="0"/>
              </a:rPr>
              <a:t>CrossSections.shp</a:t>
            </a:r>
            <a:r>
              <a:rPr lang="it-IT" sz="1600" dirty="0">
                <a:cs typeface="Arial" charset="0"/>
              </a:rPr>
              <a:t>’ file (</a:t>
            </a:r>
            <a:r>
              <a:rPr lang="it-IT" sz="1600" dirty="0" err="1">
                <a:cs typeface="Arial" charset="0"/>
              </a:rPr>
              <a:t>located</a:t>
            </a:r>
            <a:r>
              <a:rPr lang="it-IT" sz="1600" dirty="0">
                <a:cs typeface="Arial" charset="0"/>
              </a:rPr>
              <a:t> in ‘SHP’ folder)</a:t>
            </a:r>
          </a:p>
          <a:p>
            <a:pPr marL="285750" indent="-285750" eaLnBrk="1" hangingPunct="1">
              <a:buFont typeface="Arial" panose="020B0604020202020204" pitchFamily="34" charset="0"/>
              <a:buChar char="•"/>
            </a:pPr>
            <a:r>
              <a:rPr lang="it-IT" sz="1600" dirty="0">
                <a:cs typeface="Arial" charset="0"/>
              </a:rPr>
              <a:t>A preview of the features </a:t>
            </a:r>
            <a:r>
              <a:rPr lang="it-IT" sz="1600" dirty="0" err="1">
                <a:cs typeface="Arial" charset="0"/>
              </a:rPr>
              <a:t>contained</a:t>
            </a:r>
            <a:r>
              <a:rPr lang="it-IT" sz="1600" dirty="0">
                <a:cs typeface="Arial" charset="0"/>
              </a:rPr>
              <a:t> in the file </a:t>
            </a:r>
            <a:r>
              <a:rPr lang="it-IT" sz="1600" dirty="0" err="1">
                <a:cs typeface="Arial" charset="0"/>
              </a:rPr>
              <a:t>will</a:t>
            </a:r>
            <a:r>
              <a:rPr lang="it-IT" sz="1600" dirty="0">
                <a:cs typeface="Arial" charset="0"/>
              </a:rPr>
              <a:t> be </a:t>
            </a:r>
            <a:r>
              <a:rPr lang="it-IT" sz="1600" dirty="0" err="1">
                <a:cs typeface="Arial" charset="0"/>
              </a:rPr>
              <a:t>displayed</a:t>
            </a:r>
            <a:r>
              <a:rPr lang="it-IT" sz="1600" dirty="0">
                <a:cs typeface="Arial" charset="0"/>
              </a:rPr>
              <a:t> in the window</a:t>
            </a:r>
          </a:p>
          <a:p>
            <a:pPr marL="285750" indent="-285750" eaLnBrk="1" hangingPunct="1">
              <a:buFont typeface="Arial" panose="020B0604020202020204" pitchFamily="34" charset="0"/>
              <a:buChar char="•"/>
            </a:pPr>
            <a:r>
              <a:rPr lang="it-IT" sz="1600" dirty="0">
                <a:cs typeface="Arial" charset="0"/>
              </a:rPr>
              <a:t>Click </a:t>
            </a:r>
            <a:r>
              <a:rPr lang="it-IT" sz="1600" b="1" dirty="0">
                <a:cs typeface="Arial" charset="0"/>
              </a:rPr>
              <a:t>Import</a:t>
            </a:r>
          </a:p>
          <a:p>
            <a:pPr marL="285750" indent="-285750" eaLnBrk="1" hangingPunct="1">
              <a:buFont typeface="Arial" panose="020B0604020202020204" pitchFamily="34" charset="0"/>
              <a:buChar char="•"/>
            </a:pPr>
            <a:endParaRPr lang="it-IT" sz="1600" dirty="0">
              <a:cs typeface="Arial" charset="0"/>
            </a:endParaRPr>
          </a:p>
          <a:p>
            <a:pPr eaLnBrk="1" hangingPunct="1"/>
            <a:endParaRPr lang="it-IT" sz="1600" dirty="0">
              <a:cs typeface="Arial" charset="0"/>
            </a:endParaRPr>
          </a:p>
        </p:txBody>
      </p:sp>
      <p:pic>
        <p:nvPicPr>
          <p:cNvPr id="5" name="Immagine 4">
            <a:extLst>
              <a:ext uri="{FF2B5EF4-FFF2-40B4-BE49-F238E27FC236}">
                <a16:creationId xmlns:a16="http://schemas.microsoft.com/office/drawing/2014/main" id="{F0784048-2F84-C11E-B090-0C3E01BD21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087" y="2111613"/>
            <a:ext cx="4582926" cy="3977230"/>
          </a:xfrm>
          <a:prstGeom prst="rect">
            <a:avLst/>
          </a:prstGeom>
        </p:spPr>
      </p:pic>
      <p:sp>
        <p:nvSpPr>
          <p:cNvPr id="2" name="Rettangolo 1">
            <a:extLst>
              <a:ext uri="{FF2B5EF4-FFF2-40B4-BE49-F238E27FC236}">
                <a16:creationId xmlns:a16="http://schemas.microsoft.com/office/drawing/2014/main" id="{90564C23-BAA0-A4DD-044E-433CA3ED1989}"/>
              </a:ext>
            </a:extLst>
          </p:cNvPr>
          <p:cNvSpPr/>
          <p:nvPr/>
        </p:nvSpPr>
        <p:spPr>
          <a:xfrm>
            <a:off x="6473215" y="2334899"/>
            <a:ext cx="288032" cy="2880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3094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79D10-43DE-89D5-3A44-741A17F6101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E38A0A3-6E11-CE4D-29E8-A16FE17BD110}"/>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Cross Sections</a:t>
            </a:r>
          </a:p>
        </p:txBody>
      </p:sp>
      <p:sp>
        <p:nvSpPr>
          <p:cNvPr id="13" name="Text Box 11">
            <a:extLst>
              <a:ext uri="{FF2B5EF4-FFF2-40B4-BE49-F238E27FC236}">
                <a16:creationId xmlns:a16="http://schemas.microsoft.com/office/drawing/2014/main" id="{3DC49A53-9CC3-549C-36D9-500376DEB103}"/>
              </a:ext>
            </a:extLst>
          </p:cNvPr>
          <p:cNvSpPr txBox="1">
            <a:spLocks noChangeArrowheads="1"/>
          </p:cNvSpPr>
          <p:nvPr/>
        </p:nvSpPr>
        <p:spPr bwMode="auto">
          <a:xfrm>
            <a:off x="503547" y="1052736"/>
            <a:ext cx="8136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en-US" sz="1600" dirty="0">
                <a:cs typeface="Arial" charset="0"/>
              </a:rPr>
              <a:t>The Cross Sections imported will be displayed in RAS Mapper window</a:t>
            </a:r>
          </a:p>
          <a:p>
            <a:pPr marL="285750" indent="-285750" eaLnBrk="1" hangingPunct="1">
              <a:buFont typeface="Arial" panose="020B0604020202020204" pitchFamily="34" charset="0"/>
              <a:buChar char="•"/>
            </a:pPr>
            <a:r>
              <a:rPr lang="en-US" sz="1600" dirty="0">
                <a:cs typeface="Arial" charset="0"/>
              </a:rPr>
              <a:t>Notice the automatic computation of the river stations from downstream to upstream</a:t>
            </a:r>
          </a:p>
        </p:txBody>
      </p:sp>
      <p:pic>
        <p:nvPicPr>
          <p:cNvPr id="10" name="Immagine 9">
            <a:extLst>
              <a:ext uri="{FF2B5EF4-FFF2-40B4-BE49-F238E27FC236}">
                <a16:creationId xmlns:a16="http://schemas.microsoft.com/office/drawing/2014/main" id="{7E0F88E2-1AE8-6BF8-BF70-0B2185BE77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95374" y="1844824"/>
            <a:ext cx="5953250" cy="4320480"/>
          </a:xfrm>
          <a:prstGeom prst="rect">
            <a:avLst/>
          </a:prstGeom>
        </p:spPr>
      </p:pic>
    </p:spTree>
    <p:extLst>
      <p:ext uri="{BB962C8B-B14F-4D97-AF65-F5344CB8AC3E}">
        <p14:creationId xmlns:p14="http://schemas.microsoft.com/office/powerpoint/2010/main" val="1563306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79D10-43DE-89D5-3A44-741A17F6101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E38A0A3-6E11-CE4D-29E8-A16FE17BD110}"/>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Cross Sections</a:t>
            </a:r>
          </a:p>
        </p:txBody>
      </p:sp>
      <p:sp>
        <p:nvSpPr>
          <p:cNvPr id="2" name="Text Box 11">
            <a:extLst>
              <a:ext uri="{FF2B5EF4-FFF2-40B4-BE49-F238E27FC236}">
                <a16:creationId xmlns:a16="http://schemas.microsoft.com/office/drawing/2014/main" id="{8094FA56-8E6E-6D63-4217-0783268869CC}"/>
              </a:ext>
            </a:extLst>
          </p:cNvPr>
          <p:cNvSpPr txBox="1">
            <a:spLocks noChangeArrowheads="1"/>
          </p:cNvSpPr>
          <p:nvPr/>
        </p:nvSpPr>
        <p:spPr bwMode="auto">
          <a:xfrm>
            <a:off x="683568" y="960149"/>
            <a:ext cx="78581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cs typeface="Arial" charset="0"/>
              </a:rPr>
              <a:t>When you import Cross Sections from a shapefile, you just import the spatial information, no data about station and elevation of the profile are available.</a:t>
            </a:r>
          </a:p>
          <a:p>
            <a:pPr eaLnBrk="1" hangingPunct="1"/>
            <a:r>
              <a:rPr lang="it-IT" sz="1600" dirty="0" err="1">
                <a:cs typeface="Arial" charset="0"/>
              </a:rPr>
              <a:t>You</a:t>
            </a:r>
            <a:r>
              <a:rPr lang="it-IT" sz="1600" dirty="0">
                <a:cs typeface="Arial" charset="0"/>
              </a:rPr>
              <a:t> can </a:t>
            </a:r>
            <a:r>
              <a:rPr lang="it-IT" sz="1600" dirty="0" err="1">
                <a:cs typeface="Arial" charset="0"/>
              </a:rPr>
              <a:t>get</a:t>
            </a:r>
            <a:r>
              <a:rPr lang="it-IT" sz="1600" dirty="0">
                <a:cs typeface="Arial" charset="0"/>
              </a:rPr>
              <a:t> </a:t>
            </a:r>
            <a:r>
              <a:rPr lang="it-IT" sz="1600" dirty="0" err="1">
                <a:cs typeface="Arial" charset="0"/>
              </a:rPr>
              <a:t>this</a:t>
            </a:r>
            <a:r>
              <a:rPr lang="it-IT" sz="1600" dirty="0">
                <a:cs typeface="Arial" charset="0"/>
              </a:rPr>
              <a:t> information from the </a:t>
            </a:r>
            <a:r>
              <a:rPr lang="it-IT" sz="1600" dirty="0" err="1">
                <a:cs typeface="Arial" charset="0"/>
              </a:rPr>
              <a:t>Terrain</a:t>
            </a:r>
            <a:r>
              <a:rPr lang="it-IT" sz="1600" dirty="0">
                <a:cs typeface="Arial" charset="0"/>
              </a:rPr>
              <a:t>:</a:t>
            </a:r>
          </a:p>
          <a:p>
            <a:pPr marL="285750" indent="-285750" eaLnBrk="1" hangingPunct="1">
              <a:buFont typeface="Arial" panose="020B0604020202020204" pitchFamily="34" charset="0"/>
              <a:buChar char="•"/>
            </a:pPr>
            <a:r>
              <a:rPr lang="it-IT" sz="1600" dirty="0" err="1">
                <a:cs typeface="Arial" charset="0"/>
              </a:rPr>
              <a:t>Right</a:t>
            </a:r>
            <a:r>
              <a:rPr lang="it-IT" sz="1600" dirty="0">
                <a:cs typeface="Arial" charset="0"/>
              </a:rPr>
              <a:t> click on Cross </a:t>
            </a:r>
            <a:r>
              <a:rPr lang="it-IT" sz="1600" dirty="0" err="1">
                <a:cs typeface="Arial" charset="0"/>
              </a:rPr>
              <a:t>Sections</a:t>
            </a:r>
            <a:r>
              <a:rPr lang="it-IT" sz="1600" dirty="0">
                <a:cs typeface="Arial" charset="0"/>
              </a:rPr>
              <a:t> </a:t>
            </a:r>
            <a:r>
              <a:rPr lang="it-IT" sz="1600" dirty="0" err="1">
                <a:cs typeface="Arial" charset="0"/>
              </a:rPr>
              <a:t>layer</a:t>
            </a:r>
            <a:r>
              <a:rPr lang="it-IT" sz="1600" dirty="0">
                <a:cs typeface="Arial" charset="0"/>
              </a:rPr>
              <a:t> from the </a:t>
            </a:r>
            <a:r>
              <a:rPr lang="it-IT" sz="1600" dirty="0" err="1">
                <a:cs typeface="Arial" charset="0"/>
              </a:rPr>
              <a:t>left</a:t>
            </a:r>
            <a:r>
              <a:rPr lang="it-IT" sz="1600" dirty="0">
                <a:cs typeface="Arial" charset="0"/>
              </a:rPr>
              <a:t> menu</a:t>
            </a:r>
          </a:p>
          <a:p>
            <a:pPr marL="285750" indent="-285750" eaLnBrk="1" hangingPunct="1">
              <a:buFont typeface="Arial" panose="020B0604020202020204" pitchFamily="34" charset="0"/>
              <a:buChar char="•"/>
            </a:pPr>
            <a:r>
              <a:rPr lang="it-IT" sz="1600" b="1" dirty="0">
                <a:cs typeface="Arial" charset="0"/>
              </a:rPr>
              <a:t>Update Cross </a:t>
            </a:r>
            <a:r>
              <a:rPr lang="it-IT" sz="1600" b="1" dirty="0" err="1">
                <a:cs typeface="Arial" charset="0"/>
              </a:rPr>
              <a:t>Sections</a:t>
            </a:r>
            <a:r>
              <a:rPr lang="it-IT" sz="1600" dirty="0">
                <a:cs typeface="Arial" charset="0"/>
              </a:rPr>
              <a:t> </a:t>
            </a:r>
            <a:r>
              <a:rPr lang="it-IT" sz="1600" dirty="0">
                <a:cs typeface="Arial" charset="0"/>
                <a:sym typeface="Wingdings" panose="05000000000000000000" pitchFamily="2" charset="2"/>
              </a:rPr>
              <a:t> </a:t>
            </a:r>
            <a:r>
              <a:rPr lang="it-IT" sz="1600" b="1" dirty="0" err="1">
                <a:cs typeface="Arial" charset="0"/>
              </a:rPr>
              <a:t>Elevation</a:t>
            </a:r>
            <a:r>
              <a:rPr lang="it-IT" sz="1600" b="1" dirty="0">
                <a:cs typeface="Arial" charset="0"/>
              </a:rPr>
              <a:t> </a:t>
            </a:r>
            <a:r>
              <a:rPr lang="it-IT" sz="1600" b="1" dirty="0" err="1">
                <a:cs typeface="Arial" charset="0"/>
              </a:rPr>
              <a:t>Profiles</a:t>
            </a:r>
            <a:r>
              <a:rPr lang="it-IT" sz="1600" b="1" dirty="0">
                <a:cs typeface="Arial" charset="0"/>
              </a:rPr>
              <a:t> from </a:t>
            </a:r>
            <a:r>
              <a:rPr lang="it-IT" sz="1600" b="1" dirty="0" err="1">
                <a:cs typeface="Arial" charset="0"/>
              </a:rPr>
              <a:t>Terrain</a:t>
            </a:r>
            <a:endParaRPr lang="it-IT" sz="1600" b="1" dirty="0">
              <a:cs typeface="Arial" charset="0"/>
            </a:endParaRPr>
          </a:p>
        </p:txBody>
      </p:sp>
      <p:pic>
        <p:nvPicPr>
          <p:cNvPr id="6" name="Immagine 5">
            <a:extLst>
              <a:ext uri="{FF2B5EF4-FFF2-40B4-BE49-F238E27FC236}">
                <a16:creationId xmlns:a16="http://schemas.microsoft.com/office/drawing/2014/main" id="{71884318-DE31-E6DA-ED87-33FE70DA6B52}"/>
              </a:ext>
            </a:extLst>
          </p:cNvPr>
          <p:cNvPicPr>
            <a:picLocks noChangeAspect="1"/>
          </p:cNvPicPr>
          <p:nvPr/>
        </p:nvPicPr>
        <p:blipFill>
          <a:blip r:embed="rId2"/>
          <a:srcRect b="25864"/>
          <a:stretch/>
        </p:blipFill>
        <p:spPr>
          <a:xfrm>
            <a:off x="1835696" y="2283588"/>
            <a:ext cx="5286659" cy="3880947"/>
          </a:xfrm>
          <a:prstGeom prst="rect">
            <a:avLst/>
          </a:prstGeom>
        </p:spPr>
      </p:pic>
    </p:spTree>
    <p:extLst>
      <p:ext uri="{BB962C8B-B14F-4D97-AF65-F5344CB8AC3E}">
        <p14:creationId xmlns:p14="http://schemas.microsoft.com/office/powerpoint/2010/main" val="2660796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BACB-4F30-660A-EAC6-C954F1A0625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40DA160C-58D1-AC9C-F3CF-F5A99FF4F83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Cross Sections</a:t>
            </a:r>
          </a:p>
        </p:txBody>
      </p:sp>
      <p:sp>
        <p:nvSpPr>
          <p:cNvPr id="13" name="Text Box 11">
            <a:extLst>
              <a:ext uri="{FF2B5EF4-FFF2-40B4-BE49-F238E27FC236}">
                <a16:creationId xmlns:a16="http://schemas.microsoft.com/office/drawing/2014/main" id="{31A03A21-24BF-4BCD-5719-7355DD94643A}"/>
              </a:ext>
            </a:extLst>
          </p:cNvPr>
          <p:cNvSpPr txBox="1">
            <a:spLocks noChangeArrowheads="1"/>
          </p:cNvSpPr>
          <p:nvPr/>
        </p:nvSpPr>
        <p:spPr bwMode="auto">
          <a:xfrm>
            <a:off x="683568" y="1052736"/>
            <a:ext cx="7992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Click the red </a:t>
            </a:r>
            <a:r>
              <a:rPr lang="it-IT" sz="1600" dirty="0" err="1">
                <a:cs typeface="Arial" charset="0"/>
              </a:rPr>
              <a:t>button</a:t>
            </a:r>
            <a:r>
              <a:rPr lang="it-IT" sz="1600" dirty="0">
                <a:cs typeface="Arial" charset="0"/>
              </a:rPr>
              <a:t> to stop editing the </a:t>
            </a:r>
            <a:r>
              <a:rPr lang="it-IT" sz="1600" dirty="0" err="1">
                <a:cs typeface="Arial" charset="0"/>
              </a:rPr>
              <a:t>geometry</a:t>
            </a:r>
            <a:r>
              <a:rPr lang="it-IT" sz="1600" dirty="0">
                <a:cs typeface="Arial" charset="0"/>
              </a:rPr>
              <a:t> and Save</a:t>
            </a:r>
          </a:p>
        </p:txBody>
      </p:sp>
      <p:pic>
        <p:nvPicPr>
          <p:cNvPr id="3" name="Immagine 2">
            <a:extLst>
              <a:ext uri="{FF2B5EF4-FFF2-40B4-BE49-F238E27FC236}">
                <a16:creationId xmlns:a16="http://schemas.microsoft.com/office/drawing/2014/main" id="{A8C09EB1-845D-2FD6-7408-0ED9E21325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1792" y="1874286"/>
            <a:ext cx="7736718" cy="4094248"/>
          </a:xfrm>
          <a:prstGeom prst="rect">
            <a:avLst/>
          </a:prstGeom>
        </p:spPr>
      </p:pic>
      <p:sp>
        <p:nvSpPr>
          <p:cNvPr id="5" name="Rettangolo 4">
            <a:extLst>
              <a:ext uri="{FF2B5EF4-FFF2-40B4-BE49-F238E27FC236}">
                <a16:creationId xmlns:a16="http://schemas.microsoft.com/office/drawing/2014/main" id="{67D57CD6-4369-56EC-6466-45ACE3BE470E}"/>
              </a:ext>
            </a:extLst>
          </p:cNvPr>
          <p:cNvSpPr/>
          <p:nvPr/>
        </p:nvSpPr>
        <p:spPr>
          <a:xfrm>
            <a:off x="2195736" y="2060848"/>
            <a:ext cx="288032" cy="2880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953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Cross Sections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960149"/>
            <a:ext cx="78581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err="1">
                <a:cs typeface="Arial" charset="0"/>
              </a:rPr>
              <a:t>You</a:t>
            </a:r>
            <a:r>
              <a:rPr lang="it-IT" sz="1600" dirty="0">
                <a:cs typeface="Arial" charset="0"/>
              </a:rPr>
              <a:t> can check the </a:t>
            </a:r>
            <a:r>
              <a:rPr lang="it-IT" sz="1600" dirty="0" err="1">
                <a:cs typeface="Arial" charset="0"/>
              </a:rPr>
              <a:t>profile</a:t>
            </a:r>
            <a:r>
              <a:rPr lang="it-IT" sz="1600" dirty="0">
                <a:cs typeface="Arial" charset="0"/>
              </a:rPr>
              <a:t> from the </a:t>
            </a:r>
            <a:r>
              <a:rPr lang="it-IT" sz="1600" dirty="0" err="1">
                <a:cs typeface="Arial" charset="0"/>
              </a:rPr>
              <a:t>Geometry</a:t>
            </a:r>
            <a:r>
              <a:rPr lang="it-IT" sz="1600" dirty="0">
                <a:cs typeface="Arial" charset="0"/>
              </a:rPr>
              <a:t> Data Window:</a:t>
            </a:r>
          </a:p>
          <a:p>
            <a:pPr marL="285750" indent="-285750" eaLnBrk="1" hangingPunct="1">
              <a:buFont typeface="Arial" panose="020B0604020202020204" pitchFamily="34" charset="0"/>
              <a:buChar char="•"/>
            </a:pPr>
            <a:r>
              <a:rPr lang="it-IT" sz="1600" dirty="0">
                <a:cs typeface="Arial" charset="0"/>
              </a:rPr>
              <a:t>From the </a:t>
            </a:r>
            <a:r>
              <a:rPr lang="it-IT" sz="1600" dirty="0" err="1">
                <a:cs typeface="Arial" charset="0"/>
              </a:rPr>
              <a:t>main</a:t>
            </a:r>
            <a:r>
              <a:rPr lang="it-IT" sz="1600" dirty="0">
                <a:cs typeface="Arial" charset="0"/>
              </a:rPr>
              <a:t> HEC-RAS menu open the </a:t>
            </a:r>
            <a:r>
              <a:rPr lang="it-IT" sz="1600" b="1" dirty="0" err="1">
                <a:cs typeface="Arial" charset="0"/>
              </a:rPr>
              <a:t>Geometry</a:t>
            </a:r>
            <a:r>
              <a:rPr lang="it-IT" sz="1600" b="1" dirty="0">
                <a:cs typeface="Arial" charset="0"/>
              </a:rPr>
              <a:t> Data Window</a:t>
            </a:r>
          </a:p>
          <a:p>
            <a:pPr marL="285750" indent="-285750" eaLnBrk="1" hangingPunct="1">
              <a:buFont typeface="Arial" panose="020B0604020202020204" pitchFamily="34" charset="0"/>
              <a:buChar char="•"/>
            </a:pPr>
            <a:r>
              <a:rPr lang="it-IT" sz="1600" dirty="0">
                <a:cs typeface="Arial" charset="0"/>
              </a:rPr>
              <a:t>From the </a:t>
            </a:r>
            <a:r>
              <a:rPr lang="it-IT" sz="1600" b="1" dirty="0">
                <a:cs typeface="Arial" charset="0"/>
              </a:rPr>
              <a:t>File Menu </a:t>
            </a:r>
            <a:r>
              <a:rPr lang="it-IT" sz="1600" dirty="0">
                <a:cs typeface="Arial" charset="0"/>
                <a:sym typeface="Wingdings" panose="05000000000000000000" pitchFamily="2" charset="2"/>
              </a:rPr>
              <a:t> </a:t>
            </a:r>
            <a:r>
              <a:rPr lang="it-IT" sz="1600" b="1" dirty="0">
                <a:cs typeface="Arial" charset="0"/>
                <a:sym typeface="Wingdings" panose="05000000000000000000" pitchFamily="2" charset="2"/>
              </a:rPr>
              <a:t>Open </a:t>
            </a:r>
            <a:r>
              <a:rPr lang="it-IT" sz="1600" b="1" dirty="0" err="1">
                <a:cs typeface="Arial" charset="0"/>
                <a:sym typeface="Wingdings" panose="05000000000000000000" pitchFamily="2" charset="2"/>
              </a:rPr>
              <a:t>Geometry</a:t>
            </a:r>
            <a:r>
              <a:rPr lang="it-IT" sz="1600" b="1" dirty="0">
                <a:cs typeface="Arial" charset="0"/>
                <a:sym typeface="Wingdings" panose="05000000000000000000" pitchFamily="2" charset="2"/>
              </a:rPr>
              <a:t> Data</a:t>
            </a:r>
          </a:p>
          <a:p>
            <a:pPr marL="285750" indent="-285750" eaLnBrk="1" hangingPunct="1">
              <a:buFont typeface="Arial" panose="020B0604020202020204" pitchFamily="34" charset="0"/>
              <a:buChar char="•"/>
            </a:pPr>
            <a:r>
              <a:rPr lang="it-IT" sz="1600" dirty="0">
                <a:cs typeface="Arial" charset="0"/>
                <a:sym typeface="Wingdings" panose="05000000000000000000" pitchFamily="2" charset="2"/>
              </a:rPr>
              <a:t>Select ‘</a:t>
            </a:r>
            <a:r>
              <a:rPr lang="it-IT" sz="1600" b="1" dirty="0">
                <a:cs typeface="Arial" charset="0"/>
                <a:sym typeface="Wingdings" panose="05000000000000000000" pitchFamily="2" charset="2"/>
              </a:rPr>
              <a:t>Exercise1</a:t>
            </a:r>
            <a:r>
              <a:rPr lang="it-IT" sz="1600" dirty="0">
                <a:cs typeface="Arial" charset="0"/>
                <a:sym typeface="Wingdings" panose="05000000000000000000" pitchFamily="2" charset="2"/>
              </a:rPr>
              <a:t>’</a:t>
            </a:r>
            <a:endParaRPr lang="it-IT" sz="1600" dirty="0">
              <a:cs typeface="Arial" charset="0"/>
            </a:endParaRPr>
          </a:p>
        </p:txBody>
      </p:sp>
      <p:pic>
        <p:nvPicPr>
          <p:cNvPr id="3" name="Immagine 2">
            <a:extLst>
              <a:ext uri="{FF2B5EF4-FFF2-40B4-BE49-F238E27FC236}">
                <a16:creationId xmlns:a16="http://schemas.microsoft.com/office/drawing/2014/main" id="{FC6BC5B7-1B66-C8C3-D609-D999C3C218A1}"/>
              </a:ext>
            </a:extLst>
          </p:cNvPr>
          <p:cNvPicPr>
            <a:picLocks noChangeAspect="1"/>
          </p:cNvPicPr>
          <p:nvPr/>
        </p:nvPicPr>
        <p:blipFill>
          <a:blip r:embed="rId2"/>
          <a:stretch>
            <a:fillRect/>
          </a:stretch>
        </p:blipFill>
        <p:spPr>
          <a:xfrm>
            <a:off x="755576" y="1975693"/>
            <a:ext cx="7505846" cy="1885355"/>
          </a:xfrm>
          <a:prstGeom prst="rect">
            <a:avLst/>
          </a:prstGeom>
        </p:spPr>
      </p:pic>
      <p:sp>
        <p:nvSpPr>
          <p:cNvPr id="6" name="Rettangolo 5">
            <a:extLst>
              <a:ext uri="{FF2B5EF4-FFF2-40B4-BE49-F238E27FC236}">
                <a16:creationId xmlns:a16="http://schemas.microsoft.com/office/drawing/2014/main" id="{F6FEE81B-F98F-3BFF-DFA0-9636CA38FF32}"/>
              </a:ext>
            </a:extLst>
          </p:cNvPr>
          <p:cNvSpPr/>
          <p:nvPr/>
        </p:nvSpPr>
        <p:spPr>
          <a:xfrm>
            <a:off x="1230068" y="2348880"/>
            <a:ext cx="317596"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a:extLst>
              <a:ext uri="{FF2B5EF4-FFF2-40B4-BE49-F238E27FC236}">
                <a16:creationId xmlns:a16="http://schemas.microsoft.com/office/drawing/2014/main" id="{4E574770-3F39-2C3E-2D7C-EEF96420A3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85108" y="2550779"/>
            <a:ext cx="5934828" cy="4167007"/>
          </a:xfrm>
          <a:prstGeom prst="rect">
            <a:avLst/>
          </a:prstGeom>
        </p:spPr>
      </p:pic>
    </p:spTree>
    <p:extLst>
      <p:ext uri="{BB962C8B-B14F-4D97-AF65-F5344CB8AC3E}">
        <p14:creationId xmlns:p14="http://schemas.microsoft.com/office/powerpoint/2010/main" val="37517085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9283952D-FFED-1F45-F377-76E7F3BDA6E0}"/>
              </a:ext>
            </a:extLst>
          </p:cNvPr>
          <p:cNvPicPr>
            <a:picLocks noChangeAspect="1"/>
          </p:cNvPicPr>
          <p:nvPr/>
        </p:nvPicPr>
        <p:blipFill>
          <a:blip r:embed="rId2"/>
          <a:stretch>
            <a:fillRect/>
          </a:stretch>
        </p:blipFill>
        <p:spPr>
          <a:xfrm>
            <a:off x="1149947" y="1700808"/>
            <a:ext cx="6844106" cy="4557481"/>
          </a:xfrm>
          <a:prstGeom prst="rect">
            <a:avLst/>
          </a:prstGeom>
        </p:spPr>
      </p:pic>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Cross Sections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960149"/>
            <a:ext cx="7858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a:cs typeface="Arial" charset="0"/>
              </a:rPr>
              <a:t>From the Cross </a:t>
            </a:r>
            <a:r>
              <a:rPr lang="it-IT" sz="1600" dirty="0" err="1">
                <a:cs typeface="Arial" charset="0"/>
              </a:rPr>
              <a:t>Section</a:t>
            </a:r>
            <a:r>
              <a:rPr lang="it-IT" sz="1600" dirty="0">
                <a:cs typeface="Arial" charset="0"/>
              </a:rPr>
              <a:t> menu </a:t>
            </a:r>
            <a:r>
              <a:rPr lang="it-IT" sz="1600" dirty="0" err="1">
                <a:cs typeface="Arial" charset="0"/>
              </a:rPr>
              <a:t>you</a:t>
            </a:r>
            <a:r>
              <a:rPr lang="it-IT" sz="1600" dirty="0">
                <a:cs typeface="Arial" charset="0"/>
              </a:rPr>
              <a:t> can look </a:t>
            </a:r>
            <a:r>
              <a:rPr lang="it-IT" sz="1600" dirty="0" err="1">
                <a:cs typeface="Arial" charset="0"/>
              </a:rPr>
              <a:t>at</a:t>
            </a:r>
            <a:r>
              <a:rPr lang="it-IT" sz="1600" dirty="0">
                <a:cs typeface="Arial" charset="0"/>
              </a:rPr>
              <a:t> the Cross </a:t>
            </a:r>
            <a:r>
              <a:rPr lang="it-IT" sz="1600" dirty="0" err="1">
                <a:cs typeface="Arial" charset="0"/>
              </a:rPr>
              <a:t>Sections</a:t>
            </a:r>
            <a:r>
              <a:rPr lang="it-IT" sz="1600" dirty="0">
                <a:cs typeface="Arial" charset="0"/>
              </a:rPr>
              <a:t> </a:t>
            </a:r>
            <a:r>
              <a:rPr lang="it-IT" sz="1600" dirty="0" err="1">
                <a:cs typeface="Arial" charset="0"/>
              </a:rPr>
              <a:t>profiles</a:t>
            </a:r>
            <a:r>
              <a:rPr lang="it-IT" sz="1600" dirty="0">
                <a:cs typeface="Arial" charset="0"/>
              </a:rPr>
              <a:t> </a:t>
            </a:r>
            <a:r>
              <a:rPr lang="it-IT" sz="1600" dirty="0" err="1">
                <a:cs typeface="Arial" charset="0"/>
              </a:rPr>
              <a:t>obtained</a:t>
            </a:r>
            <a:r>
              <a:rPr lang="it-IT" sz="1600" dirty="0">
                <a:cs typeface="Arial" charset="0"/>
              </a:rPr>
              <a:t> from the </a:t>
            </a:r>
            <a:r>
              <a:rPr lang="it-IT" sz="1600" dirty="0" err="1">
                <a:cs typeface="Arial" charset="0"/>
              </a:rPr>
              <a:t>Terrain</a:t>
            </a:r>
            <a:endParaRPr lang="it-IT" sz="1600" dirty="0">
              <a:cs typeface="Arial" charset="0"/>
            </a:endParaRPr>
          </a:p>
        </p:txBody>
      </p:sp>
      <p:sp>
        <p:nvSpPr>
          <p:cNvPr id="6" name="Rettangolo 5">
            <a:extLst>
              <a:ext uri="{FF2B5EF4-FFF2-40B4-BE49-F238E27FC236}">
                <a16:creationId xmlns:a16="http://schemas.microsoft.com/office/drawing/2014/main" id="{F6FEE81B-F98F-3BFF-DFA0-9636CA38FF32}"/>
              </a:ext>
            </a:extLst>
          </p:cNvPr>
          <p:cNvSpPr/>
          <p:nvPr/>
        </p:nvSpPr>
        <p:spPr>
          <a:xfrm>
            <a:off x="1158060" y="2636912"/>
            <a:ext cx="317596"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7652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960149"/>
            <a:ext cx="785818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err="1">
                <a:cs typeface="Arial" charset="0"/>
              </a:rPr>
              <a:t>When</a:t>
            </a:r>
            <a:r>
              <a:rPr lang="it-IT" sz="1600" dirty="0">
                <a:cs typeface="Arial" charset="0"/>
              </a:rPr>
              <a:t> </a:t>
            </a:r>
            <a:r>
              <a:rPr lang="it-IT" sz="1600" dirty="0" err="1">
                <a:cs typeface="Arial" charset="0"/>
              </a:rPr>
              <a:t>you</a:t>
            </a:r>
            <a:r>
              <a:rPr lang="it-IT" sz="1600" dirty="0">
                <a:cs typeface="Arial" charset="0"/>
              </a:rPr>
              <a:t> create a Cross </a:t>
            </a:r>
            <a:r>
              <a:rPr lang="it-IT" sz="1600" dirty="0" err="1">
                <a:cs typeface="Arial" charset="0"/>
              </a:rPr>
              <a:t>Section</a:t>
            </a:r>
            <a:r>
              <a:rPr lang="it-IT" sz="1600" dirty="0">
                <a:cs typeface="Arial" charset="0"/>
              </a:rPr>
              <a:t>, the Banks stations are </a:t>
            </a:r>
            <a:r>
              <a:rPr lang="it-IT" sz="1600" dirty="0" err="1">
                <a:cs typeface="Arial" charset="0"/>
              </a:rPr>
              <a:t>automatically</a:t>
            </a:r>
            <a:r>
              <a:rPr lang="it-IT" sz="1600" dirty="0">
                <a:cs typeface="Arial" charset="0"/>
              </a:rPr>
              <a:t> set to the first and last point of the Cross </a:t>
            </a:r>
            <a:r>
              <a:rPr lang="it-IT" sz="1600" dirty="0" err="1">
                <a:cs typeface="Arial" charset="0"/>
              </a:rPr>
              <a:t>Section</a:t>
            </a:r>
            <a:r>
              <a:rPr lang="it-IT" sz="1600" dirty="0">
                <a:cs typeface="Arial" charset="0"/>
              </a:rPr>
              <a:t>.</a:t>
            </a:r>
          </a:p>
          <a:p>
            <a:pPr eaLnBrk="1" hangingPunct="1"/>
            <a:r>
              <a:rPr lang="it-IT" sz="1600" dirty="0" err="1">
                <a:cs typeface="Arial" charset="0"/>
              </a:rPr>
              <a:t>You</a:t>
            </a:r>
            <a:r>
              <a:rPr lang="it-IT" sz="1600" dirty="0">
                <a:cs typeface="Arial" charset="0"/>
              </a:rPr>
              <a:t> can </a:t>
            </a:r>
            <a:r>
              <a:rPr lang="it-IT" sz="1600" dirty="0" err="1">
                <a:cs typeface="Arial" charset="0"/>
              </a:rPr>
              <a:t>change</a:t>
            </a:r>
            <a:r>
              <a:rPr lang="it-IT" sz="1600" dirty="0">
                <a:cs typeface="Arial" charset="0"/>
              </a:rPr>
              <a:t> Banks Stations:</a:t>
            </a:r>
          </a:p>
          <a:p>
            <a:pPr marL="285750" indent="-285750" eaLnBrk="1" hangingPunct="1">
              <a:buFont typeface="Arial" panose="020B0604020202020204" pitchFamily="34" charset="0"/>
              <a:buChar char="•"/>
            </a:pPr>
            <a:r>
              <a:rPr lang="it-IT" sz="1600" dirty="0">
                <a:cs typeface="Arial" charset="0"/>
              </a:rPr>
              <a:t>From the Bank Station </a:t>
            </a:r>
            <a:r>
              <a:rPr lang="it-IT" sz="1600" dirty="0" err="1">
                <a:cs typeface="Arial" charset="0"/>
              </a:rPr>
              <a:t>Table</a:t>
            </a:r>
            <a:endParaRPr lang="it-IT" sz="1600" dirty="0">
              <a:cs typeface="Arial" charset="0"/>
            </a:endParaRPr>
          </a:p>
          <a:p>
            <a:pPr marL="285750" indent="-285750" eaLnBrk="1" hangingPunct="1">
              <a:buFont typeface="Arial" panose="020B0604020202020204" pitchFamily="34" charset="0"/>
              <a:buChar char="•"/>
            </a:pPr>
            <a:r>
              <a:rPr lang="it-IT" sz="1600" dirty="0">
                <a:cs typeface="Arial" charset="0"/>
              </a:rPr>
              <a:t>From the Cross </a:t>
            </a:r>
            <a:r>
              <a:rPr lang="it-IT" sz="1600" dirty="0" err="1">
                <a:cs typeface="Arial" charset="0"/>
              </a:rPr>
              <a:t>Section</a:t>
            </a:r>
            <a:r>
              <a:rPr lang="it-IT" sz="1600" dirty="0">
                <a:cs typeface="Arial" charset="0"/>
              </a:rPr>
              <a:t> Data Editor</a:t>
            </a:r>
          </a:p>
          <a:p>
            <a:pPr marL="285750" indent="-285750" eaLnBrk="1" hangingPunct="1">
              <a:buFont typeface="Arial" panose="020B0604020202020204" pitchFamily="34" charset="0"/>
              <a:buChar char="•"/>
            </a:pPr>
            <a:r>
              <a:rPr lang="it-IT" sz="1600" dirty="0">
                <a:cs typeface="Arial" charset="0"/>
              </a:rPr>
              <a:t>From the Graphic XS Editor</a:t>
            </a:r>
          </a:p>
          <a:p>
            <a:pPr marL="285750" indent="-285750" eaLnBrk="1" hangingPunct="1">
              <a:buFont typeface="Arial" panose="020B0604020202020204" pitchFamily="34" charset="0"/>
              <a:buChar char="•"/>
            </a:pPr>
            <a:endParaRPr lang="it-IT" sz="1600" dirty="0">
              <a:cs typeface="Arial" charset="0"/>
            </a:endParaRPr>
          </a:p>
          <a:p>
            <a:pPr eaLnBrk="1" hangingPunct="1"/>
            <a:r>
              <a:rPr lang="it-IT" sz="1600" dirty="0" err="1">
                <a:cs typeface="Arial" charset="0"/>
              </a:rPr>
              <a:t>Another</a:t>
            </a:r>
            <a:r>
              <a:rPr lang="it-IT" sz="1600" dirty="0">
                <a:cs typeface="Arial" charset="0"/>
              </a:rPr>
              <a:t> way to </a:t>
            </a:r>
            <a:r>
              <a:rPr lang="it-IT" sz="1600" dirty="0" err="1">
                <a:cs typeface="Arial" charset="0"/>
              </a:rPr>
              <a:t>modify</a:t>
            </a:r>
            <a:r>
              <a:rPr lang="it-IT" sz="1600" dirty="0">
                <a:cs typeface="Arial" charset="0"/>
              </a:rPr>
              <a:t> the Bank Stations </a:t>
            </a:r>
            <a:r>
              <a:rPr lang="it-IT" sz="1600" dirty="0" err="1">
                <a:cs typeface="Arial" charset="0"/>
              </a:rPr>
              <a:t>is</a:t>
            </a:r>
            <a:r>
              <a:rPr lang="it-IT" sz="1600" dirty="0">
                <a:cs typeface="Arial" charset="0"/>
              </a:rPr>
              <a:t> from Ras Mapper. </a:t>
            </a:r>
          </a:p>
          <a:p>
            <a:pPr eaLnBrk="1" hangingPunct="1"/>
            <a:r>
              <a:rPr lang="it-IT" sz="1600" dirty="0" err="1">
                <a:cs typeface="Arial" charset="0"/>
              </a:rPr>
              <a:t>You</a:t>
            </a:r>
            <a:r>
              <a:rPr lang="it-IT" sz="1600" dirty="0">
                <a:cs typeface="Arial" charset="0"/>
              </a:rPr>
              <a:t> can </a:t>
            </a:r>
            <a:r>
              <a:rPr lang="it-IT" sz="1600" dirty="0" err="1">
                <a:cs typeface="Arial" charset="0"/>
              </a:rPr>
              <a:t>digitalize</a:t>
            </a:r>
            <a:r>
              <a:rPr lang="it-IT" sz="1600" dirty="0">
                <a:cs typeface="Arial" charset="0"/>
              </a:rPr>
              <a:t> a </a:t>
            </a:r>
            <a:r>
              <a:rPr lang="it-IT" sz="1600" dirty="0" err="1">
                <a:cs typeface="Arial" charset="0"/>
              </a:rPr>
              <a:t>polyline</a:t>
            </a:r>
            <a:r>
              <a:rPr lang="it-IT" sz="1600" dirty="0">
                <a:cs typeface="Arial" charset="0"/>
              </a:rPr>
              <a:t> </a:t>
            </a:r>
            <a:r>
              <a:rPr lang="it-IT" sz="1600" dirty="0" err="1">
                <a:cs typeface="Arial" charset="0"/>
              </a:rPr>
              <a:t>along</a:t>
            </a:r>
            <a:r>
              <a:rPr lang="it-IT" sz="1600" dirty="0">
                <a:cs typeface="Arial" charset="0"/>
              </a:rPr>
              <a:t> the </a:t>
            </a:r>
            <a:r>
              <a:rPr lang="it-IT" sz="1600" dirty="0" err="1">
                <a:cs typeface="Arial" charset="0"/>
              </a:rPr>
              <a:t>river</a:t>
            </a:r>
            <a:r>
              <a:rPr lang="it-IT" sz="1600" dirty="0">
                <a:cs typeface="Arial" charset="0"/>
              </a:rPr>
              <a:t> extension </a:t>
            </a:r>
            <a:r>
              <a:rPr lang="it-IT" sz="1600" dirty="0" err="1">
                <a:cs typeface="Arial" charset="0"/>
              </a:rPr>
              <a:t>intersecting</a:t>
            </a:r>
            <a:r>
              <a:rPr lang="it-IT" sz="1600" dirty="0">
                <a:cs typeface="Arial" charset="0"/>
              </a:rPr>
              <a:t> the Cross </a:t>
            </a:r>
            <a:r>
              <a:rPr lang="it-IT" sz="1600" dirty="0" err="1">
                <a:cs typeface="Arial" charset="0"/>
              </a:rPr>
              <a:t>Sections</a:t>
            </a:r>
            <a:r>
              <a:rPr lang="it-IT" sz="1600" dirty="0">
                <a:cs typeface="Arial" charset="0"/>
              </a:rPr>
              <a:t>, </a:t>
            </a:r>
            <a:r>
              <a:rPr lang="it-IT" sz="1600" dirty="0" err="1">
                <a:cs typeface="Arial" charset="0"/>
              </a:rPr>
              <a:t>each</a:t>
            </a:r>
            <a:r>
              <a:rPr lang="it-IT" sz="1600" dirty="0">
                <a:cs typeface="Arial" charset="0"/>
              </a:rPr>
              <a:t> </a:t>
            </a:r>
            <a:r>
              <a:rPr lang="it-IT" sz="1600" dirty="0" err="1">
                <a:cs typeface="Arial" charset="0"/>
              </a:rPr>
              <a:t>intersection</a:t>
            </a:r>
            <a:r>
              <a:rPr lang="it-IT" sz="1600" dirty="0">
                <a:cs typeface="Arial" charset="0"/>
              </a:rPr>
              <a:t> </a:t>
            </a:r>
            <a:r>
              <a:rPr lang="it-IT" sz="1600" dirty="0" err="1">
                <a:cs typeface="Arial" charset="0"/>
              </a:rPr>
              <a:t>is</a:t>
            </a:r>
            <a:r>
              <a:rPr lang="it-IT" sz="1600" dirty="0">
                <a:cs typeface="Arial" charset="0"/>
              </a:rPr>
              <a:t> the position of the bank for </a:t>
            </a:r>
            <a:r>
              <a:rPr lang="it-IT" sz="1600" dirty="0" err="1">
                <a:cs typeface="Arial" charset="0"/>
              </a:rPr>
              <a:t>that</a:t>
            </a:r>
            <a:r>
              <a:rPr lang="it-IT" sz="1600" dirty="0">
                <a:cs typeface="Arial" charset="0"/>
              </a:rPr>
              <a:t> Cross </a:t>
            </a:r>
            <a:r>
              <a:rPr lang="it-IT" sz="1600" dirty="0" err="1">
                <a:cs typeface="Arial" charset="0"/>
              </a:rPr>
              <a:t>Section</a:t>
            </a:r>
            <a:r>
              <a:rPr lang="it-IT" sz="1600" dirty="0">
                <a:cs typeface="Arial" charset="0"/>
              </a:rPr>
              <a:t>.</a:t>
            </a:r>
          </a:p>
          <a:p>
            <a:pPr eaLnBrk="1" hangingPunct="1"/>
            <a:endParaRPr lang="it-IT" sz="1600" dirty="0">
              <a:cs typeface="Arial" charset="0"/>
            </a:endParaRPr>
          </a:p>
        </p:txBody>
      </p:sp>
    </p:spTree>
    <p:extLst>
      <p:ext uri="{BB962C8B-B14F-4D97-AF65-F5344CB8AC3E}">
        <p14:creationId xmlns:p14="http://schemas.microsoft.com/office/powerpoint/2010/main" val="170852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87EB5C-4D07-34D8-853B-F7B32DAF5CD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Hydraulic Model</a:t>
            </a:r>
          </a:p>
        </p:txBody>
      </p:sp>
      <p:pic>
        <p:nvPicPr>
          <p:cNvPr id="4" name="Immagine 3">
            <a:extLst>
              <a:ext uri="{FF2B5EF4-FFF2-40B4-BE49-F238E27FC236}">
                <a16:creationId xmlns:a16="http://schemas.microsoft.com/office/drawing/2014/main" id="{659245B0-748A-F83B-F33E-BD0C8296CBF5}"/>
              </a:ext>
            </a:extLst>
          </p:cNvPr>
          <p:cNvPicPr>
            <a:picLocks noChangeAspect="1"/>
          </p:cNvPicPr>
          <p:nvPr/>
        </p:nvPicPr>
        <p:blipFill>
          <a:blip r:embed="rId2"/>
          <a:stretch>
            <a:fillRect/>
          </a:stretch>
        </p:blipFill>
        <p:spPr>
          <a:xfrm>
            <a:off x="3766309" y="1023172"/>
            <a:ext cx="5144679" cy="3371682"/>
          </a:xfrm>
          <a:prstGeom prst="rect">
            <a:avLst/>
          </a:prstGeom>
        </p:spPr>
      </p:pic>
      <p:pic>
        <p:nvPicPr>
          <p:cNvPr id="8" name="Immagine 7">
            <a:extLst>
              <a:ext uri="{FF2B5EF4-FFF2-40B4-BE49-F238E27FC236}">
                <a16:creationId xmlns:a16="http://schemas.microsoft.com/office/drawing/2014/main" id="{F0F690BE-27CD-ECC9-1BB9-BB0D78C624BD}"/>
              </a:ext>
            </a:extLst>
          </p:cNvPr>
          <p:cNvPicPr>
            <a:picLocks noChangeAspect="1"/>
          </p:cNvPicPr>
          <p:nvPr/>
        </p:nvPicPr>
        <p:blipFill>
          <a:blip r:embed="rId3"/>
          <a:stretch>
            <a:fillRect/>
          </a:stretch>
        </p:blipFill>
        <p:spPr>
          <a:xfrm>
            <a:off x="827584" y="3645024"/>
            <a:ext cx="5173452" cy="2427206"/>
          </a:xfrm>
          <a:prstGeom prst="rect">
            <a:avLst/>
          </a:prstGeom>
        </p:spPr>
      </p:pic>
      <p:sp>
        <p:nvSpPr>
          <p:cNvPr id="9" name="Text Box 11">
            <a:extLst>
              <a:ext uri="{FF2B5EF4-FFF2-40B4-BE49-F238E27FC236}">
                <a16:creationId xmlns:a16="http://schemas.microsoft.com/office/drawing/2014/main" id="{86486C89-A802-684C-DA77-DBB416E3D720}"/>
              </a:ext>
            </a:extLst>
          </p:cNvPr>
          <p:cNvSpPr txBox="1">
            <a:spLocks noChangeArrowheads="1"/>
          </p:cNvSpPr>
          <p:nvPr/>
        </p:nvSpPr>
        <p:spPr bwMode="auto">
          <a:xfrm>
            <a:off x="755576" y="1036127"/>
            <a:ext cx="74866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err="1">
                <a:cs typeface="Arial" charset="0"/>
              </a:rPr>
              <a:t>Entering</a:t>
            </a:r>
            <a:r>
              <a:rPr lang="it-IT" sz="1600" dirty="0">
                <a:cs typeface="Arial" charset="0"/>
              </a:rPr>
              <a:t> </a:t>
            </a:r>
            <a:r>
              <a:rPr lang="it-IT" sz="1600" dirty="0" err="1">
                <a:cs typeface="Arial" charset="0"/>
              </a:rPr>
              <a:t>Geometric</a:t>
            </a:r>
            <a:r>
              <a:rPr lang="it-IT" sz="1600" dirty="0">
                <a:cs typeface="Arial" charset="0"/>
              </a:rPr>
              <a:t> data</a:t>
            </a:r>
          </a:p>
        </p:txBody>
      </p:sp>
    </p:spTree>
    <p:extLst>
      <p:ext uri="{BB962C8B-B14F-4D97-AF65-F5344CB8AC3E}">
        <p14:creationId xmlns:p14="http://schemas.microsoft.com/office/powerpoint/2010/main" val="767192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960149"/>
            <a:ext cx="78581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Click </a:t>
            </a:r>
            <a:r>
              <a:rPr lang="it-IT" sz="1600" b="1" dirty="0">
                <a:cs typeface="Arial" charset="0"/>
              </a:rPr>
              <a:t>+</a:t>
            </a:r>
            <a:r>
              <a:rPr lang="it-IT" sz="1600" dirty="0">
                <a:cs typeface="Arial" charset="0"/>
              </a:rPr>
              <a:t> from the </a:t>
            </a:r>
            <a:r>
              <a:rPr lang="it-IT" sz="1600" dirty="0" err="1">
                <a:cs typeface="Arial" charset="0"/>
              </a:rPr>
              <a:t>Rivers</a:t>
            </a:r>
            <a:r>
              <a:rPr lang="it-IT" sz="1600" dirty="0">
                <a:cs typeface="Arial" charset="0"/>
              </a:rPr>
              <a:t> Layer</a:t>
            </a:r>
          </a:p>
          <a:p>
            <a:pPr marL="285750" indent="-285750" eaLnBrk="1" hangingPunct="1">
              <a:buFont typeface="Arial" panose="020B0604020202020204" pitchFamily="34" charset="0"/>
              <a:buChar char="•"/>
            </a:pPr>
            <a:r>
              <a:rPr lang="it-IT" sz="1600" dirty="0">
                <a:cs typeface="Arial" charset="0"/>
              </a:rPr>
              <a:t>Turn on the </a:t>
            </a:r>
            <a:r>
              <a:rPr lang="it-IT" sz="1600" dirty="0" err="1">
                <a:cs typeface="Arial" charset="0"/>
              </a:rPr>
              <a:t>layer</a:t>
            </a:r>
            <a:r>
              <a:rPr lang="it-IT" sz="1600" dirty="0">
                <a:cs typeface="Arial" charset="0"/>
              </a:rPr>
              <a:t> </a:t>
            </a:r>
            <a:r>
              <a:rPr lang="it-IT" sz="1600" b="1" dirty="0">
                <a:cs typeface="Arial" charset="0"/>
              </a:rPr>
              <a:t>Bank Lines</a:t>
            </a:r>
            <a:r>
              <a:rPr lang="it-IT" sz="1600" dirty="0">
                <a:cs typeface="Arial" charset="0"/>
                <a:sym typeface="Wingdings" panose="05000000000000000000" pitchFamily="2" charset="2"/>
              </a:rPr>
              <a:t> the red lines </a:t>
            </a:r>
            <a:r>
              <a:rPr lang="it-IT" sz="1600" dirty="0" err="1">
                <a:cs typeface="Arial" charset="0"/>
                <a:sym typeface="Wingdings" panose="05000000000000000000" pitchFamily="2" charset="2"/>
              </a:rPr>
              <a:t>rapresent</a:t>
            </a:r>
            <a:r>
              <a:rPr lang="it-IT" sz="1600" dirty="0">
                <a:cs typeface="Arial" charset="0"/>
                <a:sym typeface="Wingdings" panose="05000000000000000000" pitchFamily="2" charset="2"/>
              </a:rPr>
              <a:t> the </a:t>
            </a:r>
            <a:r>
              <a:rPr lang="it-IT" sz="1600" dirty="0" err="1">
                <a:cs typeface="Arial" charset="0"/>
                <a:sym typeface="Wingdings" panose="05000000000000000000" pitchFamily="2" charset="2"/>
              </a:rPr>
              <a:t>current</a:t>
            </a:r>
            <a:r>
              <a:rPr lang="it-IT" sz="1600" dirty="0">
                <a:cs typeface="Arial" charset="0"/>
                <a:sym typeface="Wingdings" panose="05000000000000000000" pitchFamily="2" charset="2"/>
              </a:rPr>
              <a:t> Bank Stations position (</a:t>
            </a:r>
            <a:r>
              <a:rPr lang="it-IT" sz="1600" dirty="0" err="1">
                <a:cs typeface="Arial" charset="0"/>
                <a:sym typeface="Wingdings" panose="05000000000000000000" pitchFamily="2" charset="2"/>
              </a:rPr>
              <a:t>they</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intersect</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each</a:t>
            </a:r>
            <a:r>
              <a:rPr lang="it-IT" sz="1600" dirty="0">
                <a:cs typeface="Arial" charset="0"/>
                <a:sym typeface="Wingdings" panose="05000000000000000000" pitchFamily="2" charset="2"/>
              </a:rPr>
              <a:t> Cross </a:t>
            </a:r>
            <a:r>
              <a:rPr lang="it-IT" sz="1600" dirty="0" err="1">
                <a:cs typeface="Arial" charset="0"/>
                <a:sym typeface="Wingdings" panose="05000000000000000000" pitchFamily="2" charset="2"/>
              </a:rPr>
              <a:t>Section</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at</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its</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extremity</a:t>
            </a:r>
            <a:r>
              <a:rPr lang="it-IT" sz="1600" dirty="0">
                <a:cs typeface="Arial" charset="0"/>
                <a:sym typeface="Wingdings" panose="05000000000000000000" pitchFamily="2" charset="2"/>
              </a:rPr>
              <a:t>)</a:t>
            </a:r>
            <a:endParaRPr lang="it-IT" sz="1600" dirty="0">
              <a:cs typeface="Arial" charset="0"/>
            </a:endParaRPr>
          </a:p>
        </p:txBody>
      </p:sp>
      <p:pic>
        <p:nvPicPr>
          <p:cNvPr id="7" name="Immagine 6">
            <a:extLst>
              <a:ext uri="{FF2B5EF4-FFF2-40B4-BE49-F238E27FC236}">
                <a16:creationId xmlns:a16="http://schemas.microsoft.com/office/drawing/2014/main" id="{C0D6BC85-93FB-22BC-E8CC-0C824A00C7D3}"/>
              </a:ext>
            </a:extLst>
          </p:cNvPr>
          <p:cNvPicPr>
            <a:picLocks noChangeAspect="1"/>
          </p:cNvPicPr>
          <p:nvPr/>
        </p:nvPicPr>
        <p:blipFill>
          <a:blip r:embed="rId2"/>
          <a:stretch>
            <a:fillRect/>
          </a:stretch>
        </p:blipFill>
        <p:spPr>
          <a:xfrm>
            <a:off x="346614" y="2109861"/>
            <a:ext cx="8450772" cy="3765254"/>
          </a:xfrm>
          <a:prstGeom prst="rect">
            <a:avLst/>
          </a:prstGeom>
        </p:spPr>
      </p:pic>
      <p:sp>
        <p:nvSpPr>
          <p:cNvPr id="8" name="Rettangolo 7">
            <a:extLst>
              <a:ext uri="{FF2B5EF4-FFF2-40B4-BE49-F238E27FC236}">
                <a16:creationId xmlns:a16="http://schemas.microsoft.com/office/drawing/2014/main" id="{00978E4D-4FBB-D49F-469E-A17E0C02CBD6}"/>
              </a:ext>
            </a:extLst>
          </p:cNvPr>
          <p:cNvSpPr/>
          <p:nvPr/>
        </p:nvSpPr>
        <p:spPr>
          <a:xfrm>
            <a:off x="683568" y="2996952"/>
            <a:ext cx="2376264" cy="7200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ttore 2 9">
            <a:extLst>
              <a:ext uri="{FF2B5EF4-FFF2-40B4-BE49-F238E27FC236}">
                <a16:creationId xmlns:a16="http://schemas.microsoft.com/office/drawing/2014/main" id="{0482F583-ABDE-16B1-3152-349E11AA0CD8}"/>
              </a:ext>
            </a:extLst>
          </p:cNvPr>
          <p:cNvCxnSpPr>
            <a:cxnSpLocks/>
          </p:cNvCxnSpPr>
          <p:nvPr/>
        </p:nvCxnSpPr>
        <p:spPr>
          <a:xfrm flipH="1">
            <a:off x="7812360" y="3501008"/>
            <a:ext cx="91994" cy="50405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848516A9-6D35-C3B5-3236-DCC56639B717}"/>
              </a:ext>
            </a:extLst>
          </p:cNvPr>
          <p:cNvCxnSpPr>
            <a:cxnSpLocks/>
          </p:cNvCxnSpPr>
          <p:nvPr/>
        </p:nvCxnSpPr>
        <p:spPr>
          <a:xfrm flipH="1" flipV="1">
            <a:off x="7814344" y="4323779"/>
            <a:ext cx="180020" cy="57606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605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960149"/>
            <a:ext cx="7858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Select </a:t>
            </a:r>
            <a:r>
              <a:rPr lang="it-IT" sz="1600" b="1" dirty="0">
                <a:cs typeface="Arial" charset="0"/>
              </a:rPr>
              <a:t>Bank Lines </a:t>
            </a:r>
            <a:r>
              <a:rPr lang="it-IT" sz="1600" dirty="0" err="1">
                <a:cs typeface="Arial" charset="0"/>
              </a:rPr>
              <a:t>layer</a:t>
            </a:r>
            <a:r>
              <a:rPr lang="it-IT" sz="1600" dirty="0">
                <a:cs typeface="Arial" charset="0"/>
              </a:rPr>
              <a:t> and turn on the </a:t>
            </a:r>
            <a:r>
              <a:rPr lang="it-IT" sz="1600" dirty="0" err="1">
                <a:cs typeface="Arial" charset="0"/>
              </a:rPr>
              <a:t>edit</a:t>
            </a:r>
            <a:r>
              <a:rPr lang="it-IT" sz="1600" dirty="0">
                <a:cs typeface="Arial" charset="0"/>
              </a:rPr>
              <a:t> mode</a:t>
            </a:r>
          </a:p>
          <a:p>
            <a:pPr marL="285750" indent="-285750" eaLnBrk="1" hangingPunct="1">
              <a:buFont typeface="Arial" panose="020B0604020202020204" pitchFamily="34" charset="0"/>
              <a:buChar char="•"/>
            </a:pPr>
            <a:r>
              <a:rPr lang="it-IT" sz="1600" dirty="0">
                <a:cs typeface="Arial" charset="0"/>
              </a:rPr>
              <a:t>Select the </a:t>
            </a:r>
            <a:r>
              <a:rPr lang="it-IT" sz="1600" b="1" dirty="0">
                <a:cs typeface="Arial" charset="0"/>
              </a:rPr>
              <a:t>Edit Features </a:t>
            </a:r>
            <a:r>
              <a:rPr lang="it-IT" sz="1600" dirty="0" err="1">
                <a:cs typeface="Arial" charset="0"/>
              </a:rPr>
              <a:t>button</a:t>
            </a:r>
            <a:endParaRPr lang="it-IT" sz="1600" dirty="0">
              <a:cs typeface="Arial" charset="0"/>
            </a:endParaRPr>
          </a:p>
        </p:txBody>
      </p:sp>
      <p:pic>
        <p:nvPicPr>
          <p:cNvPr id="7" name="Immagine 6">
            <a:extLst>
              <a:ext uri="{FF2B5EF4-FFF2-40B4-BE49-F238E27FC236}">
                <a16:creationId xmlns:a16="http://schemas.microsoft.com/office/drawing/2014/main" id="{C0D6BC85-93FB-22BC-E8CC-0C824A00C7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79" y="1700808"/>
            <a:ext cx="7452241" cy="4102526"/>
          </a:xfrm>
          <a:prstGeom prst="rect">
            <a:avLst/>
          </a:prstGeom>
        </p:spPr>
      </p:pic>
      <p:sp>
        <p:nvSpPr>
          <p:cNvPr id="8" name="Rettangolo 7">
            <a:extLst>
              <a:ext uri="{FF2B5EF4-FFF2-40B4-BE49-F238E27FC236}">
                <a16:creationId xmlns:a16="http://schemas.microsoft.com/office/drawing/2014/main" id="{00978E4D-4FBB-D49F-469E-A17E0C02CBD6}"/>
              </a:ext>
            </a:extLst>
          </p:cNvPr>
          <p:cNvSpPr/>
          <p:nvPr/>
        </p:nvSpPr>
        <p:spPr>
          <a:xfrm>
            <a:off x="3563888" y="2204864"/>
            <a:ext cx="216024"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631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960149"/>
            <a:ext cx="78581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Drag the mouse on the </a:t>
            </a:r>
            <a:r>
              <a:rPr lang="it-IT" sz="1600" dirty="0" err="1">
                <a:cs typeface="Arial" charset="0"/>
              </a:rPr>
              <a:t>main</a:t>
            </a:r>
            <a:r>
              <a:rPr lang="it-IT" sz="1600" dirty="0">
                <a:cs typeface="Arial" charset="0"/>
              </a:rPr>
              <a:t> window to </a:t>
            </a:r>
            <a:r>
              <a:rPr lang="it-IT" sz="1600" dirty="0" err="1">
                <a:cs typeface="Arial" charset="0"/>
              </a:rPr>
              <a:t>select</a:t>
            </a:r>
            <a:r>
              <a:rPr lang="it-IT" sz="1600" dirty="0">
                <a:cs typeface="Arial" charset="0"/>
              </a:rPr>
              <a:t> the </a:t>
            </a:r>
            <a:r>
              <a:rPr lang="it-IT" sz="1600" dirty="0" err="1">
                <a:cs typeface="Arial" charset="0"/>
              </a:rPr>
              <a:t>two</a:t>
            </a:r>
            <a:r>
              <a:rPr lang="it-IT" sz="1600" dirty="0">
                <a:cs typeface="Arial" charset="0"/>
              </a:rPr>
              <a:t> Bank Lines, the </a:t>
            </a:r>
            <a:r>
              <a:rPr lang="it-IT" sz="1600" dirty="0" err="1">
                <a:cs typeface="Arial" charset="0"/>
              </a:rPr>
              <a:t>selected</a:t>
            </a:r>
            <a:r>
              <a:rPr lang="it-IT" sz="1600" dirty="0">
                <a:cs typeface="Arial" charset="0"/>
              </a:rPr>
              <a:t> features </a:t>
            </a:r>
            <a:r>
              <a:rPr lang="it-IT" sz="1600" dirty="0" err="1">
                <a:cs typeface="Arial" charset="0"/>
              </a:rPr>
              <a:t>will</a:t>
            </a:r>
            <a:r>
              <a:rPr lang="it-IT" sz="1600" dirty="0">
                <a:cs typeface="Arial" charset="0"/>
              </a:rPr>
              <a:t> turn </a:t>
            </a:r>
            <a:r>
              <a:rPr lang="it-IT" sz="1600" dirty="0" err="1">
                <a:cs typeface="Arial" charset="0"/>
              </a:rPr>
              <a:t>pink</a:t>
            </a:r>
            <a:endParaRPr lang="it-IT" sz="1600" dirty="0">
              <a:cs typeface="Arial" charset="0"/>
            </a:endParaRPr>
          </a:p>
          <a:p>
            <a:pPr marL="285750" indent="-285750" eaLnBrk="1" hangingPunct="1">
              <a:buFont typeface="Arial" panose="020B0604020202020204" pitchFamily="34" charset="0"/>
              <a:buChar char="•"/>
            </a:pPr>
            <a:r>
              <a:rPr lang="it-IT" sz="1600" dirty="0" err="1">
                <a:cs typeface="Arial" charset="0"/>
              </a:rPr>
              <a:t>Right</a:t>
            </a:r>
            <a:r>
              <a:rPr lang="it-IT" sz="1600" dirty="0">
                <a:cs typeface="Arial" charset="0"/>
              </a:rPr>
              <a:t> click on the </a:t>
            </a:r>
            <a:r>
              <a:rPr lang="it-IT" sz="1600" dirty="0" err="1">
                <a:cs typeface="Arial" charset="0"/>
              </a:rPr>
              <a:t>selected</a:t>
            </a:r>
            <a:r>
              <a:rPr lang="it-IT" sz="1600" dirty="0">
                <a:cs typeface="Arial" charset="0"/>
              </a:rPr>
              <a:t> </a:t>
            </a:r>
            <a:r>
              <a:rPr lang="it-IT" sz="1600" dirty="0" err="1">
                <a:cs typeface="Arial" charset="0"/>
              </a:rPr>
              <a:t>Featured</a:t>
            </a:r>
            <a:r>
              <a:rPr lang="it-IT" sz="1600" dirty="0">
                <a:cs typeface="Arial" charset="0"/>
              </a:rPr>
              <a:t> </a:t>
            </a:r>
            <a:r>
              <a:rPr lang="it-IT" sz="1600" dirty="0">
                <a:cs typeface="Arial" charset="0"/>
                <a:sym typeface="Wingdings" panose="05000000000000000000" pitchFamily="2" charset="2"/>
              </a:rPr>
              <a:t> </a:t>
            </a:r>
            <a:r>
              <a:rPr lang="it-IT" sz="1600" b="1" dirty="0">
                <a:cs typeface="Arial" charset="0"/>
                <a:sym typeface="Wingdings" panose="05000000000000000000" pitchFamily="2" charset="2"/>
              </a:rPr>
              <a:t>Delete </a:t>
            </a:r>
            <a:r>
              <a:rPr lang="it-IT" sz="1600" b="1" dirty="0" err="1">
                <a:cs typeface="Arial" charset="0"/>
                <a:sym typeface="Wingdings" panose="05000000000000000000" pitchFamily="2" charset="2"/>
              </a:rPr>
              <a:t>Selected</a:t>
            </a:r>
            <a:endParaRPr lang="it-IT" sz="1600" b="1" dirty="0">
              <a:cs typeface="Arial" charset="0"/>
            </a:endParaRPr>
          </a:p>
        </p:txBody>
      </p:sp>
      <p:pic>
        <p:nvPicPr>
          <p:cNvPr id="7" name="Immagine 6">
            <a:extLst>
              <a:ext uri="{FF2B5EF4-FFF2-40B4-BE49-F238E27FC236}">
                <a16:creationId xmlns:a16="http://schemas.microsoft.com/office/drawing/2014/main" id="{C0D6BC85-93FB-22BC-E8CC-0C824A00C7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4212" y="2042161"/>
            <a:ext cx="7195576" cy="4228379"/>
          </a:xfrm>
          <a:prstGeom prst="rect">
            <a:avLst/>
          </a:prstGeom>
        </p:spPr>
      </p:pic>
      <p:sp>
        <p:nvSpPr>
          <p:cNvPr id="8" name="Rettangolo 7">
            <a:extLst>
              <a:ext uri="{FF2B5EF4-FFF2-40B4-BE49-F238E27FC236}">
                <a16:creationId xmlns:a16="http://schemas.microsoft.com/office/drawing/2014/main" id="{00978E4D-4FBB-D49F-469E-A17E0C02CBD6}"/>
              </a:ext>
            </a:extLst>
          </p:cNvPr>
          <p:cNvSpPr/>
          <p:nvPr/>
        </p:nvSpPr>
        <p:spPr>
          <a:xfrm>
            <a:off x="5796136" y="4509120"/>
            <a:ext cx="2088232" cy="216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124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960149"/>
            <a:ext cx="78581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err="1">
                <a:cs typeface="Arial" charset="0"/>
              </a:rPr>
              <a:t>Now</a:t>
            </a:r>
            <a:r>
              <a:rPr lang="it-IT" sz="1600" dirty="0">
                <a:cs typeface="Arial" charset="0"/>
              </a:rPr>
              <a:t> </a:t>
            </a:r>
            <a:r>
              <a:rPr lang="it-IT" sz="1600" dirty="0" err="1">
                <a:cs typeface="Arial" charset="0"/>
              </a:rPr>
              <a:t>you</a:t>
            </a:r>
            <a:r>
              <a:rPr lang="it-IT" sz="1600" dirty="0">
                <a:cs typeface="Arial" charset="0"/>
              </a:rPr>
              <a:t> can </a:t>
            </a:r>
            <a:r>
              <a:rPr lang="it-IT" sz="1600" dirty="0" err="1">
                <a:cs typeface="Arial" charset="0"/>
              </a:rPr>
              <a:t>digitalize</a:t>
            </a:r>
            <a:r>
              <a:rPr lang="it-IT" sz="1600" dirty="0">
                <a:cs typeface="Arial" charset="0"/>
              </a:rPr>
              <a:t> new Banks Lines, </a:t>
            </a:r>
            <a:r>
              <a:rPr lang="it-IT" sz="1600" dirty="0" err="1">
                <a:cs typeface="Arial" charset="0"/>
              </a:rPr>
              <a:t>clicking</a:t>
            </a:r>
            <a:r>
              <a:rPr lang="it-IT" sz="1600" dirty="0">
                <a:cs typeface="Arial" charset="0"/>
              </a:rPr>
              <a:t> on Edit Feature Button</a:t>
            </a:r>
          </a:p>
          <a:p>
            <a:pPr eaLnBrk="1" hangingPunct="1"/>
            <a:r>
              <a:rPr lang="it-IT" sz="1600" dirty="0" err="1">
                <a:cs typeface="Arial" charset="0"/>
              </a:rPr>
              <a:t>You</a:t>
            </a:r>
            <a:r>
              <a:rPr lang="it-IT" sz="1600" dirty="0">
                <a:cs typeface="Arial" charset="0"/>
              </a:rPr>
              <a:t> can </a:t>
            </a:r>
            <a:r>
              <a:rPr lang="it-IT" sz="1600" dirty="0" err="1">
                <a:cs typeface="Arial" charset="0"/>
              </a:rPr>
              <a:t>also</a:t>
            </a:r>
            <a:r>
              <a:rPr lang="it-IT" sz="1600" dirty="0">
                <a:cs typeface="Arial" charset="0"/>
              </a:rPr>
              <a:t> import </a:t>
            </a:r>
            <a:r>
              <a:rPr lang="it-IT" sz="1600" dirty="0" err="1">
                <a:cs typeface="Arial" charset="0"/>
              </a:rPr>
              <a:t>already</a:t>
            </a:r>
            <a:r>
              <a:rPr lang="it-IT" sz="1600" dirty="0">
                <a:cs typeface="Arial" charset="0"/>
              </a:rPr>
              <a:t> </a:t>
            </a:r>
            <a:r>
              <a:rPr lang="it-IT" sz="1600" dirty="0" err="1">
                <a:cs typeface="Arial" charset="0"/>
              </a:rPr>
              <a:t>existing</a:t>
            </a:r>
            <a:r>
              <a:rPr lang="it-IT" sz="1600" dirty="0">
                <a:cs typeface="Arial" charset="0"/>
              </a:rPr>
              <a:t> </a:t>
            </a:r>
            <a:r>
              <a:rPr lang="it-IT" sz="1600" dirty="0" err="1">
                <a:cs typeface="Arial" charset="0"/>
              </a:rPr>
              <a:t>polylines</a:t>
            </a:r>
            <a:r>
              <a:rPr lang="it-IT" sz="1600" dirty="0">
                <a:cs typeface="Arial" charset="0"/>
              </a:rPr>
              <a:t>:</a:t>
            </a:r>
          </a:p>
          <a:p>
            <a:pPr marL="285750" indent="-285750" eaLnBrk="1" hangingPunct="1">
              <a:buFont typeface="Arial" panose="020B0604020202020204" pitchFamily="34" charset="0"/>
              <a:buChar char="•"/>
            </a:pPr>
            <a:r>
              <a:rPr lang="it-IT" sz="1600" dirty="0" err="1">
                <a:cs typeface="Arial" charset="0"/>
              </a:rPr>
              <a:t>Right</a:t>
            </a:r>
            <a:r>
              <a:rPr lang="it-IT" sz="1600" dirty="0">
                <a:cs typeface="Arial" charset="0"/>
              </a:rPr>
              <a:t> click on Bank Lines Layer from the </a:t>
            </a:r>
            <a:r>
              <a:rPr lang="it-IT" sz="1600" dirty="0" err="1">
                <a:cs typeface="Arial" charset="0"/>
              </a:rPr>
              <a:t>left</a:t>
            </a:r>
            <a:r>
              <a:rPr lang="it-IT" sz="1600" dirty="0">
                <a:cs typeface="Arial" charset="0"/>
              </a:rPr>
              <a:t> menu </a:t>
            </a:r>
            <a:r>
              <a:rPr lang="it-IT" sz="1600" dirty="0">
                <a:cs typeface="Arial" charset="0"/>
                <a:sym typeface="Wingdings" panose="05000000000000000000" pitchFamily="2" charset="2"/>
              </a:rPr>
              <a:t> </a:t>
            </a:r>
            <a:r>
              <a:rPr lang="it-IT" sz="1600" b="1" dirty="0">
                <a:cs typeface="Arial" charset="0"/>
              </a:rPr>
              <a:t>Import Features</a:t>
            </a:r>
            <a:endParaRPr lang="it-IT" sz="1600" dirty="0">
              <a:cs typeface="Arial" charset="0"/>
            </a:endParaRPr>
          </a:p>
        </p:txBody>
      </p:sp>
      <p:pic>
        <p:nvPicPr>
          <p:cNvPr id="7" name="Immagine 6">
            <a:extLst>
              <a:ext uri="{FF2B5EF4-FFF2-40B4-BE49-F238E27FC236}">
                <a16:creationId xmlns:a16="http://schemas.microsoft.com/office/drawing/2014/main" id="{C0D6BC85-93FB-22BC-E8CC-0C824A00C7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6052" y="2060848"/>
            <a:ext cx="7020780" cy="4020220"/>
          </a:xfrm>
          <a:prstGeom prst="rect">
            <a:avLst/>
          </a:prstGeom>
        </p:spPr>
      </p:pic>
      <p:sp>
        <p:nvSpPr>
          <p:cNvPr id="8" name="Rettangolo 7">
            <a:extLst>
              <a:ext uri="{FF2B5EF4-FFF2-40B4-BE49-F238E27FC236}">
                <a16:creationId xmlns:a16="http://schemas.microsoft.com/office/drawing/2014/main" id="{00978E4D-4FBB-D49F-469E-A17E0C02CBD6}"/>
              </a:ext>
            </a:extLst>
          </p:cNvPr>
          <p:cNvSpPr/>
          <p:nvPr/>
        </p:nvSpPr>
        <p:spPr>
          <a:xfrm>
            <a:off x="2051720" y="4437112"/>
            <a:ext cx="2088232" cy="216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646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960149"/>
            <a:ext cx="7858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Select the file ‘</a:t>
            </a:r>
            <a:r>
              <a:rPr lang="it-IT" sz="1600" b="1" dirty="0" err="1">
                <a:cs typeface="Arial" charset="0"/>
              </a:rPr>
              <a:t>Banks.shp</a:t>
            </a:r>
            <a:r>
              <a:rPr lang="it-IT" sz="1600" dirty="0">
                <a:cs typeface="Arial" charset="0"/>
              </a:rPr>
              <a:t>’ (in SHP folder)</a:t>
            </a:r>
          </a:p>
          <a:p>
            <a:pPr marL="285750" indent="-285750" eaLnBrk="1" hangingPunct="1">
              <a:buFont typeface="Arial" panose="020B0604020202020204" pitchFamily="34" charset="0"/>
              <a:buChar char="•"/>
            </a:pPr>
            <a:r>
              <a:rPr lang="it-IT" sz="1600" dirty="0">
                <a:cs typeface="Arial" charset="0"/>
              </a:rPr>
              <a:t>Check the preview </a:t>
            </a:r>
            <a:r>
              <a:rPr lang="it-IT" sz="1600" dirty="0" err="1">
                <a:cs typeface="Arial" charset="0"/>
              </a:rPr>
              <a:t>then</a:t>
            </a:r>
            <a:r>
              <a:rPr lang="it-IT" sz="1600" dirty="0">
                <a:cs typeface="Arial" charset="0"/>
              </a:rPr>
              <a:t> click </a:t>
            </a:r>
            <a:r>
              <a:rPr lang="it-IT" sz="1600" b="1" dirty="0">
                <a:cs typeface="Arial" charset="0"/>
              </a:rPr>
              <a:t>Import</a:t>
            </a:r>
          </a:p>
        </p:txBody>
      </p:sp>
      <p:pic>
        <p:nvPicPr>
          <p:cNvPr id="5" name="Immagine 4">
            <a:extLst>
              <a:ext uri="{FF2B5EF4-FFF2-40B4-BE49-F238E27FC236}">
                <a16:creationId xmlns:a16="http://schemas.microsoft.com/office/drawing/2014/main" id="{170170B8-A69B-813A-6CCA-E421339756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43446" y="1544651"/>
            <a:ext cx="5573259" cy="4836677"/>
          </a:xfrm>
          <a:prstGeom prst="rect">
            <a:avLst/>
          </a:prstGeom>
        </p:spPr>
      </p:pic>
      <p:sp>
        <p:nvSpPr>
          <p:cNvPr id="8" name="Rettangolo 7">
            <a:extLst>
              <a:ext uri="{FF2B5EF4-FFF2-40B4-BE49-F238E27FC236}">
                <a16:creationId xmlns:a16="http://schemas.microsoft.com/office/drawing/2014/main" id="{00978E4D-4FBB-D49F-469E-A17E0C02CBD6}"/>
              </a:ext>
            </a:extLst>
          </p:cNvPr>
          <p:cNvSpPr/>
          <p:nvPr/>
        </p:nvSpPr>
        <p:spPr>
          <a:xfrm>
            <a:off x="7092279" y="1772816"/>
            <a:ext cx="324425" cy="3396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035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42EF4A85-CD48-25EB-F301-9FBEE6BCDD76}"/>
              </a:ext>
            </a:extLst>
          </p:cNvPr>
          <p:cNvPicPr>
            <a:picLocks noChangeAspect="1"/>
          </p:cNvPicPr>
          <p:nvPr/>
        </p:nvPicPr>
        <p:blipFill>
          <a:blip r:embed="rId2"/>
          <a:stretch>
            <a:fillRect/>
          </a:stretch>
        </p:blipFill>
        <p:spPr>
          <a:xfrm>
            <a:off x="953852" y="2096300"/>
            <a:ext cx="7236296" cy="4229077"/>
          </a:xfrm>
          <a:prstGeom prst="rect">
            <a:avLst/>
          </a:prstGeom>
        </p:spPr>
      </p:pic>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789877"/>
            <a:ext cx="78581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a:cs typeface="Arial" charset="0"/>
              </a:rPr>
              <a:t>The </a:t>
            </a:r>
            <a:r>
              <a:rPr lang="it-IT" sz="1600" dirty="0" err="1">
                <a:cs typeface="Arial" charset="0"/>
              </a:rPr>
              <a:t>imported</a:t>
            </a:r>
            <a:r>
              <a:rPr lang="it-IT" sz="1600" dirty="0">
                <a:cs typeface="Arial" charset="0"/>
              </a:rPr>
              <a:t> </a:t>
            </a:r>
            <a:r>
              <a:rPr lang="it-IT" sz="1600" dirty="0" err="1">
                <a:cs typeface="Arial" charset="0"/>
              </a:rPr>
              <a:t>polylines</a:t>
            </a:r>
            <a:r>
              <a:rPr lang="it-IT" sz="1600" dirty="0">
                <a:cs typeface="Arial" charset="0"/>
              </a:rPr>
              <a:t> </a:t>
            </a:r>
            <a:r>
              <a:rPr lang="it-IT" sz="1600" dirty="0" err="1">
                <a:cs typeface="Arial" charset="0"/>
              </a:rPr>
              <a:t>have</a:t>
            </a:r>
            <a:r>
              <a:rPr lang="it-IT" sz="1600" dirty="0">
                <a:cs typeface="Arial" charset="0"/>
              </a:rPr>
              <a:t> </a:t>
            </a:r>
            <a:r>
              <a:rPr lang="it-IT" sz="1600" dirty="0" err="1">
                <a:cs typeface="Arial" charset="0"/>
              </a:rPr>
              <a:t>been</a:t>
            </a:r>
            <a:r>
              <a:rPr lang="it-IT" sz="1600" dirty="0">
                <a:cs typeface="Arial" charset="0"/>
              </a:rPr>
              <a:t> </a:t>
            </a:r>
            <a:r>
              <a:rPr lang="it-IT" sz="1600" dirty="0" err="1">
                <a:cs typeface="Arial" charset="0"/>
              </a:rPr>
              <a:t>digitalized</a:t>
            </a:r>
            <a:r>
              <a:rPr lang="it-IT" sz="1600" dirty="0">
                <a:cs typeface="Arial" charset="0"/>
              </a:rPr>
              <a:t> </a:t>
            </a:r>
            <a:r>
              <a:rPr lang="it-IT" sz="1600" dirty="0" err="1">
                <a:cs typeface="Arial" charset="0"/>
              </a:rPr>
              <a:t>according</a:t>
            </a:r>
            <a:r>
              <a:rPr lang="it-IT" sz="1600" dirty="0">
                <a:cs typeface="Arial" charset="0"/>
              </a:rPr>
              <a:t> to the DTM and </a:t>
            </a:r>
            <a:r>
              <a:rPr lang="it-IT" sz="1600" dirty="0" err="1">
                <a:cs typeface="Arial" charset="0"/>
              </a:rPr>
              <a:t>rapresent</a:t>
            </a:r>
            <a:r>
              <a:rPr lang="it-IT" sz="1600" dirty="0">
                <a:cs typeface="Arial" charset="0"/>
              </a:rPr>
              <a:t> the position of the banks for </a:t>
            </a:r>
            <a:r>
              <a:rPr lang="it-IT" sz="1600" dirty="0" err="1">
                <a:cs typeface="Arial" charset="0"/>
              </a:rPr>
              <a:t>all</a:t>
            </a:r>
            <a:r>
              <a:rPr lang="it-IT" sz="1600" dirty="0">
                <a:cs typeface="Arial" charset="0"/>
              </a:rPr>
              <a:t> the Cross </a:t>
            </a:r>
            <a:r>
              <a:rPr lang="it-IT" sz="1600" dirty="0" err="1">
                <a:cs typeface="Arial" charset="0"/>
              </a:rPr>
              <a:t>Sections</a:t>
            </a:r>
            <a:r>
              <a:rPr lang="it-IT" sz="1600" dirty="0">
                <a:cs typeface="Arial" charset="0"/>
              </a:rPr>
              <a:t> of the </a:t>
            </a:r>
            <a:r>
              <a:rPr lang="it-IT" sz="1600" dirty="0" err="1">
                <a:cs typeface="Arial" charset="0"/>
              </a:rPr>
              <a:t>current</a:t>
            </a:r>
            <a:r>
              <a:rPr lang="it-IT" sz="1600" dirty="0">
                <a:cs typeface="Arial" charset="0"/>
              </a:rPr>
              <a:t> </a:t>
            </a:r>
            <a:r>
              <a:rPr lang="it-IT" sz="1600" dirty="0" err="1">
                <a:cs typeface="Arial" charset="0"/>
              </a:rPr>
              <a:t>geometry</a:t>
            </a:r>
            <a:r>
              <a:rPr lang="it-IT" sz="1600" dirty="0">
                <a:cs typeface="Arial" charset="0"/>
              </a:rPr>
              <a:t>.</a:t>
            </a:r>
          </a:p>
          <a:p>
            <a:pPr eaLnBrk="1" hangingPunct="1"/>
            <a:r>
              <a:rPr lang="it-IT" sz="1600" dirty="0">
                <a:cs typeface="Arial" charset="0"/>
              </a:rPr>
              <a:t>To update the Bank Station:</a:t>
            </a:r>
          </a:p>
          <a:p>
            <a:pPr marL="285750" indent="-285750" eaLnBrk="1" hangingPunct="1">
              <a:buFont typeface="Arial" panose="020B0604020202020204" pitchFamily="34" charset="0"/>
              <a:buChar char="•"/>
            </a:pPr>
            <a:r>
              <a:rPr lang="it-IT" sz="1600" dirty="0">
                <a:cs typeface="Arial" charset="0"/>
              </a:rPr>
              <a:t>Select </a:t>
            </a:r>
            <a:r>
              <a:rPr lang="it-IT" sz="1600" b="1" dirty="0">
                <a:cs typeface="Arial" charset="0"/>
              </a:rPr>
              <a:t>Cross </a:t>
            </a:r>
            <a:r>
              <a:rPr lang="it-IT" sz="1600" b="1" dirty="0" err="1">
                <a:cs typeface="Arial" charset="0"/>
              </a:rPr>
              <a:t>Sections</a:t>
            </a:r>
            <a:r>
              <a:rPr lang="it-IT" sz="1600" b="1" dirty="0">
                <a:cs typeface="Arial" charset="0"/>
              </a:rPr>
              <a:t> </a:t>
            </a:r>
            <a:r>
              <a:rPr lang="it-IT" sz="1600" dirty="0">
                <a:cs typeface="Arial" charset="0"/>
              </a:rPr>
              <a:t>Layer</a:t>
            </a:r>
          </a:p>
          <a:p>
            <a:pPr marL="285750" indent="-285750" eaLnBrk="1" hangingPunct="1">
              <a:buFont typeface="Arial" panose="020B0604020202020204" pitchFamily="34" charset="0"/>
              <a:buChar char="•"/>
            </a:pPr>
            <a:r>
              <a:rPr lang="it-IT" sz="1600" dirty="0" err="1">
                <a:cs typeface="Arial" charset="0"/>
              </a:rPr>
              <a:t>Right</a:t>
            </a:r>
            <a:r>
              <a:rPr lang="it-IT" sz="1600" dirty="0">
                <a:cs typeface="Arial" charset="0"/>
              </a:rPr>
              <a:t> Click on </a:t>
            </a:r>
            <a:r>
              <a:rPr lang="it-IT" sz="1600" dirty="0" err="1">
                <a:cs typeface="Arial" charset="0"/>
              </a:rPr>
              <a:t>it</a:t>
            </a:r>
            <a:r>
              <a:rPr lang="it-IT" sz="1600" dirty="0">
                <a:cs typeface="Arial" charset="0"/>
              </a:rPr>
              <a:t> </a:t>
            </a:r>
            <a:r>
              <a:rPr lang="it-IT" sz="1600" b="1" dirty="0">
                <a:cs typeface="Arial" charset="0"/>
                <a:sym typeface="Wingdings" panose="05000000000000000000" pitchFamily="2" charset="2"/>
              </a:rPr>
              <a:t> Update Cross </a:t>
            </a:r>
            <a:r>
              <a:rPr lang="it-IT" sz="1600" b="1" dirty="0" err="1">
                <a:cs typeface="Arial" charset="0"/>
                <a:sym typeface="Wingdings" panose="05000000000000000000" pitchFamily="2" charset="2"/>
              </a:rPr>
              <a:t>Sections</a:t>
            </a:r>
            <a:r>
              <a:rPr lang="it-IT" sz="1600" b="1" dirty="0">
                <a:cs typeface="Arial" charset="0"/>
                <a:sym typeface="Wingdings" panose="05000000000000000000" pitchFamily="2" charset="2"/>
              </a:rPr>
              <a:t>  Banks Stations</a:t>
            </a:r>
            <a:endParaRPr lang="it-IT" sz="1600" b="1" dirty="0">
              <a:cs typeface="Arial" charset="0"/>
            </a:endParaRPr>
          </a:p>
        </p:txBody>
      </p:sp>
      <p:sp>
        <p:nvSpPr>
          <p:cNvPr id="8" name="Rettangolo 7">
            <a:extLst>
              <a:ext uri="{FF2B5EF4-FFF2-40B4-BE49-F238E27FC236}">
                <a16:creationId xmlns:a16="http://schemas.microsoft.com/office/drawing/2014/main" id="{00978E4D-4FBB-D49F-469E-A17E0C02CBD6}"/>
              </a:ext>
            </a:extLst>
          </p:cNvPr>
          <p:cNvSpPr/>
          <p:nvPr/>
        </p:nvSpPr>
        <p:spPr>
          <a:xfrm>
            <a:off x="4316720" y="4328548"/>
            <a:ext cx="2397772"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261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4419-37B3-D323-53C6-1BC90FAC89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FC7371-8286-6387-882E-E670586B5894}"/>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2" name="Text Box 11">
            <a:extLst>
              <a:ext uri="{FF2B5EF4-FFF2-40B4-BE49-F238E27FC236}">
                <a16:creationId xmlns:a16="http://schemas.microsoft.com/office/drawing/2014/main" id="{CECCCE9C-6DBB-86C8-CCE4-3EDC8D781156}"/>
              </a:ext>
            </a:extLst>
          </p:cNvPr>
          <p:cNvSpPr txBox="1">
            <a:spLocks noChangeArrowheads="1"/>
          </p:cNvSpPr>
          <p:nvPr/>
        </p:nvSpPr>
        <p:spPr bwMode="auto">
          <a:xfrm>
            <a:off x="683568" y="789877"/>
            <a:ext cx="78581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Stop editing and </a:t>
            </a:r>
            <a:r>
              <a:rPr lang="it-IT" sz="1600" b="1" dirty="0">
                <a:cs typeface="Arial" charset="0"/>
              </a:rPr>
              <a:t>Save</a:t>
            </a:r>
          </a:p>
          <a:p>
            <a:pPr marL="285750" indent="-285750" eaLnBrk="1" hangingPunct="1">
              <a:buFont typeface="Arial" panose="020B0604020202020204" pitchFamily="34" charset="0"/>
              <a:buChar char="•"/>
            </a:pPr>
            <a:r>
              <a:rPr lang="it-IT" sz="1600" dirty="0" err="1">
                <a:cs typeface="Arial" charset="0"/>
              </a:rPr>
              <a:t>Move</a:t>
            </a:r>
            <a:r>
              <a:rPr lang="it-IT" sz="1600" dirty="0">
                <a:cs typeface="Arial" charset="0"/>
              </a:rPr>
              <a:t> the </a:t>
            </a:r>
            <a:r>
              <a:rPr lang="it-IT" sz="1600" b="1" dirty="0" err="1">
                <a:cs typeface="Arial" charset="0"/>
              </a:rPr>
              <a:t>Geometry</a:t>
            </a:r>
            <a:r>
              <a:rPr lang="it-IT" sz="1600" b="1" dirty="0">
                <a:cs typeface="Arial" charset="0"/>
              </a:rPr>
              <a:t> Data Window</a:t>
            </a:r>
          </a:p>
          <a:p>
            <a:pPr marL="285750" indent="-285750" eaLnBrk="1" hangingPunct="1">
              <a:buFont typeface="Arial" panose="020B0604020202020204" pitchFamily="34" charset="0"/>
              <a:buChar char="•"/>
            </a:pPr>
            <a:r>
              <a:rPr lang="it-IT" sz="1600" dirty="0">
                <a:cs typeface="Arial" charset="0"/>
              </a:rPr>
              <a:t>Select Cross </a:t>
            </a:r>
            <a:r>
              <a:rPr lang="it-IT" sz="1600" dirty="0" err="1">
                <a:cs typeface="Arial" charset="0"/>
              </a:rPr>
              <a:t>Sections</a:t>
            </a:r>
            <a:r>
              <a:rPr lang="it-IT" sz="1600" dirty="0">
                <a:cs typeface="Arial" charset="0"/>
              </a:rPr>
              <a:t> Menu and check the new Bank Stations locations</a:t>
            </a:r>
          </a:p>
        </p:txBody>
      </p:sp>
      <p:pic>
        <p:nvPicPr>
          <p:cNvPr id="13" name="Immagine 12">
            <a:extLst>
              <a:ext uri="{FF2B5EF4-FFF2-40B4-BE49-F238E27FC236}">
                <a16:creationId xmlns:a16="http://schemas.microsoft.com/office/drawing/2014/main" id="{C22334E8-5F54-4EBA-2078-5A32465AB5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25761" y="1794761"/>
            <a:ext cx="6292478" cy="4423095"/>
          </a:xfrm>
          <a:prstGeom prst="rect">
            <a:avLst/>
          </a:prstGeom>
        </p:spPr>
      </p:pic>
    </p:spTree>
    <p:extLst>
      <p:ext uri="{BB962C8B-B14F-4D97-AF65-F5344CB8AC3E}">
        <p14:creationId xmlns:p14="http://schemas.microsoft.com/office/powerpoint/2010/main" val="485677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6" name="Text Box 11">
            <a:extLst>
              <a:ext uri="{FF2B5EF4-FFF2-40B4-BE49-F238E27FC236}">
                <a16:creationId xmlns:a16="http://schemas.microsoft.com/office/drawing/2014/main" id="{B67E3FBC-B604-11AF-7CC5-43FC763B0C05}"/>
              </a:ext>
            </a:extLst>
          </p:cNvPr>
          <p:cNvSpPr txBox="1">
            <a:spLocks noChangeArrowheads="1"/>
          </p:cNvSpPr>
          <p:nvPr/>
        </p:nvSpPr>
        <p:spPr bwMode="auto">
          <a:xfrm>
            <a:off x="678149" y="823084"/>
            <a:ext cx="814232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a:cs typeface="Arial" charset="0"/>
                <a:sym typeface="Wingdings" panose="05000000000000000000" pitchFamily="2" charset="2"/>
              </a:rPr>
              <a:t>Banks stations are </a:t>
            </a:r>
            <a:r>
              <a:rPr lang="it-IT" sz="1600" dirty="0" err="1">
                <a:cs typeface="Arial" charset="0"/>
                <a:sym typeface="Wingdings" panose="05000000000000000000" pitchFamily="2" charset="2"/>
              </a:rPr>
              <a:t>automatically</a:t>
            </a:r>
            <a:r>
              <a:rPr lang="it-IT" sz="1600" dirty="0">
                <a:cs typeface="Arial" charset="0"/>
                <a:sym typeface="Wingdings" panose="05000000000000000000" pitchFamily="2" charset="2"/>
              </a:rPr>
              <a:t> set to the first and last point of </a:t>
            </a:r>
            <a:r>
              <a:rPr lang="it-IT" sz="1600" dirty="0" err="1">
                <a:cs typeface="Arial" charset="0"/>
                <a:sym typeface="Wingdings" panose="05000000000000000000" pitchFamily="2" charset="2"/>
              </a:rPr>
              <a:t>each</a:t>
            </a:r>
            <a:r>
              <a:rPr lang="it-IT" sz="1600" dirty="0">
                <a:cs typeface="Arial" charset="0"/>
                <a:sym typeface="Wingdings" panose="05000000000000000000" pitchFamily="2" charset="2"/>
              </a:rPr>
              <a:t> Cross </a:t>
            </a:r>
            <a:r>
              <a:rPr lang="it-IT" sz="1600" dirty="0" err="1">
                <a:cs typeface="Arial" charset="0"/>
                <a:sym typeface="Wingdings" panose="05000000000000000000" pitchFamily="2" charset="2"/>
              </a:rPr>
              <a:t>Section</a:t>
            </a:r>
            <a:endParaRPr lang="it-IT" sz="1600" dirty="0">
              <a:cs typeface="Arial" charset="0"/>
              <a:sym typeface="Wingdings" panose="05000000000000000000" pitchFamily="2" charset="2"/>
            </a:endParaRPr>
          </a:p>
          <a:p>
            <a:pPr eaLnBrk="1" hangingPunct="1"/>
            <a:r>
              <a:rPr lang="it-IT" sz="1600" dirty="0" err="1">
                <a:cs typeface="Arial" charset="0"/>
                <a:sym typeface="Wingdings" panose="05000000000000000000" pitchFamily="2" charset="2"/>
              </a:rPr>
              <a:t>There</a:t>
            </a:r>
            <a:r>
              <a:rPr lang="it-IT" sz="1600" dirty="0">
                <a:cs typeface="Arial" charset="0"/>
                <a:sym typeface="Wingdings" panose="05000000000000000000" pitchFamily="2" charset="2"/>
              </a:rPr>
              <a:t> are 3 way to </a:t>
            </a:r>
            <a:r>
              <a:rPr lang="it-IT" sz="1600" dirty="0" err="1">
                <a:cs typeface="Arial" charset="0"/>
                <a:sym typeface="Wingdings" panose="05000000000000000000" pitchFamily="2" charset="2"/>
              </a:rPr>
              <a:t>modify</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them</a:t>
            </a:r>
            <a:r>
              <a:rPr lang="it-IT" sz="1600" dirty="0">
                <a:cs typeface="Arial" charset="0"/>
                <a:sym typeface="Wingdings" panose="05000000000000000000" pitchFamily="2" charset="2"/>
              </a:rPr>
              <a:t>:</a:t>
            </a:r>
          </a:p>
          <a:p>
            <a:pPr eaLnBrk="1" hangingPunct="1"/>
            <a:endParaRPr lang="it-IT" sz="1600" dirty="0">
              <a:cs typeface="Arial" charset="0"/>
              <a:sym typeface="Wingdings" panose="05000000000000000000" pitchFamily="2" charset="2"/>
            </a:endParaRPr>
          </a:p>
          <a:p>
            <a:pPr marL="342900" indent="-342900" eaLnBrk="1" hangingPunct="1">
              <a:buFont typeface="+mj-lt"/>
              <a:buAutoNum type="arabicPeriod"/>
            </a:pPr>
            <a:r>
              <a:rPr lang="it-IT" sz="1600" dirty="0">
                <a:cs typeface="Arial" charset="0"/>
                <a:sym typeface="Wingdings" panose="05000000000000000000" pitchFamily="2" charset="2"/>
              </a:rPr>
              <a:t> From the Bank Station </a:t>
            </a:r>
            <a:r>
              <a:rPr lang="it-IT" sz="1600" dirty="0" err="1">
                <a:cs typeface="Arial" charset="0"/>
                <a:sym typeface="Wingdings" panose="05000000000000000000" pitchFamily="2" charset="2"/>
              </a:rPr>
              <a:t>Table</a:t>
            </a:r>
            <a:endParaRPr lang="it-IT" sz="1600" dirty="0">
              <a:cs typeface="Arial" charset="0"/>
              <a:sym typeface="Wingdings" panose="05000000000000000000" pitchFamily="2" charset="2"/>
            </a:endParaRPr>
          </a:p>
          <a:p>
            <a:pPr marL="342900" indent="-342900" eaLnBrk="1" hangingPunct="1">
              <a:buFont typeface="+mj-lt"/>
              <a:buAutoNum type="arabicPeriod"/>
            </a:pPr>
            <a:endParaRPr lang="it-IT" sz="1600" dirty="0">
              <a:cs typeface="Arial" charset="0"/>
              <a:sym typeface="Wingdings" panose="05000000000000000000" pitchFamily="2" charset="2"/>
            </a:endParaRP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From </a:t>
            </a:r>
            <a:r>
              <a:rPr lang="it-IT" sz="1600" b="1" dirty="0" err="1">
                <a:cs typeface="Arial" charset="0"/>
                <a:sym typeface="Wingdings" panose="05000000000000000000" pitchFamily="2" charset="2"/>
              </a:rPr>
              <a:t>Tables</a:t>
            </a:r>
            <a:r>
              <a:rPr lang="it-IT" sz="1600" b="1" dirty="0">
                <a:cs typeface="Arial" charset="0"/>
                <a:sym typeface="Wingdings" panose="05000000000000000000" pitchFamily="2" charset="2"/>
              </a:rPr>
              <a:t> Menu </a:t>
            </a:r>
            <a:r>
              <a:rPr lang="it-IT" sz="1600" dirty="0">
                <a:cs typeface="Arial" charset="0"/>
                <a:sym typeface="Wingdings" panose="05000000000000000000" pitchFamily="2" charset="2"/>
              </a:rPr>
              <a:t> </a:t>
            </a:r>
            <a:r>
              <a:rPr lang="it-IT" sz="1600" b="1" dirty="0">
                <a:cs typeface="Arial" charset="0"/>
                <a:sym typeface="Wingdings" panose="05000000000000000000" pitchFamily="2" charset="2"/>
              </a:rPr>
              <a:t>Bank Station</a:t>
            </a: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Set a </a:t>
            </a:r>
            <a:r>
              <a:rPr lang="it-IT" sz="1600" dirty="0" err="1">
                <a:cs typeface="Arial" charset="0"/>
                <a:sym typeface="Wingdings" panose="05000000000000000000" pitchFamily="2" charset="2"/>
              </a:rPr>
              <a:t>value</a:t>
            </a:r>
            <a:r>
              <a:rPr lang="it-IT" sz="1600" dirty="0">
                <a:cs typeface="Arial" charset="0"/>
                <a:sym typeface="Wingdings" panose="05000000000000000000" pitchFamily="2" charset="2"/>
              </a:rPr>
              <a:t> for Left and </a:t>
            </a:r>
            <a:r>
              <a:rPr lang="it-IT" sz="1600" dirty="0" err="1">
                <a:cs typeface="Arial" charset="0"/>
                <a:sym typeface="Wingdings" panose="05000000000000000000" pitchFamily="2" charset="2"/>
              </a:rPr>
              <a:t>Right</a:t>
            </a:r>
            <a:r>
              <a:rPr lang="it-IT" sz="1600" dirty="0">
                <a:cs typeface="Arial" charset="0"/>
                <a:sym typeface="Wingdings" panose="05000000000000000000" pitchFamily="2" charset="2"/>
              </a:rPr>
              <a:t> Bank Station (the </a:t>
            </a:r>
            <a:r>
              <a:rPr lang="it-IT" sz="1600" dirty="0" err="1">
                <a:cs typeface="Arial" charset="0"/>
                <a:sym typeface="Wingdings" panose="05000000000000000000" pitchFamily="2" charset="2"/>
              </a:rPr>
              <a:t>values</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have</a:t>
            </a:r>
            <a:r>
              <a:rPr lang="it-IT" sz="1600" dirty="0">
                <a:cs typeface="Arial" charset="0"/>
                <a:sym typeface="Wingdings" panose="05000000000000000000" pitchFamily="2" charset="2"/>
              </a:rPr>
              <a:t> to be one of the station of the Cross </a:t>
            </a:r>
            <a:r>
              <a:rPr lang="it-IT" sz="1600" dirty="0" err="1">
                <a:cs typeface="Arial" charset="0"/>
                <a:sym typeface="Wingdings" panose="05000000000000000000" pitchFamily="2" charset="2"/>
              </a:rPr>
              <a:t>Section</a:t>
            </a:r>
            <a:r>
              <a:rPr lang="it-IT" sz="1600" dirty="0">
                <a:cs typeface="Arial" charset="0"/>
                <a:sym typeface="Wingdings" panose="05000000000000000000" pitchFamily="2" charset="2"/>
              </a:rPr>
              <a:t>) </a:t>
            </a:r>
          </a:p>
          <a:p>
            <a:pPr marL="342900" indent="-342900" eaLnBrk="1" hangingPunct="1">
              <a:buFont typeface="+mj-lt"/>
              <a:buAutoNum type="arabicPeriod"/>
            </a:pPr>
            <a:endParaRPr lang="it-IT" sz="1600" dirty="0">
              <a:cs typeface="Arial" charset="0"/>
              <a:sym typeface="Wingdings" panose="05000000000000000000" pitchFamily="2" charset="2"/>
            </a:endParaRPr>
          </a:p>
          <a:p>
            <a:pPr eaLnBrk="1" hangingPunct="1"/>
            <a:endParaRPr lang="it-IT" sz="1600" dirty="0">
              <a:cs typeface="Arial" charset="0"/>
              <a:sym typeface="Wingdings" panose="05000000000000000000" pitchFamily="2" charset="2"/>
            </a:endParaRPr>
          </a:p>
        </p:txBody>
      </p:sp>
      <p:pic>
        <p:nvPicPr>
          <p:cNvPr id="7" name="Immagine 6">
            <a:extLst>
              <a:ext uri="{FF2B5EF4-FFF2-40B4-BE49-F238E27FC236}">
                <a16:creationId xmlns:a16="http://schemas.microsoft.com/office/drawing/2014/main" id="{FD35086D-D76F-A426-FEDE-143D8884B90F}"/>
              </a:ext>
            </a:extLst>
          </p:cNvPr>
          <p:cNvPicPr>
            <a:picLocks noChangeAspect="1"/>
          </p:cNvPicPr>
          <p:nvPr/>
        </p:nvPicPr>
        <p:blipFill>
          <a:blip r:embed="rId2"/>
          <a:stretch>
            <a:fillRect/>
          </a:stretch>
        </p:blipFill>
        <p:spPr>
          <a:xfrm>
            <a:off x="1424667" y="3429000"/>
            <a:ext cx="6294665" cy="2415749"/>
          </a:xfrm>
          <a:prstGeom prst="rect">
            <a:avLst/>
          </a:prstGeom>
        </p:spPr>
      </p:pic>
    </p:spTree>
    <p:extLst>
      <p:ext uri="{BB962C8B-B14F-4D97-AF65-F5344CB8AC3E}">
        <p14:creationId xmlns:p14="http://schemas.microsoft.com/office/powerpoint/2010/main" val="7748354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6" name="Text Box 11">
            <a:extLst>
              <a:ext uri="{FF2B5EF4-FFF2-40B4-BE49-F238E27FC236}">
                <a16:creationId xmlns:a16="http://schemas.microsoft.com/office/drawing/2014/main" id="{B67E3FBC-B604-11AF-7CC5-43FC763B0C05}"/>
              </a:ext>
            </a:extLst>
          </p:cNvPr>
          <p:cNvSpPr txBox="1">
            <a:spLocks noChangeArrowheads="1"/>
          </p:cNvSpPr>
          <p:nvPr/>
        </p:nvSpPr>
        <p:spPr bwMode="auto">
          <a:xfrm>
            <a:off x="678149" y="823084"/>
            <a:ext cx="81423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a:cs typeface="Arial" charset="0"/>
                <a:sym typeface="Wingdings" panose="05000000000000000000" pitchFamily="2" charset="2"/>
              </a:rPr>
              <a:t>2.  From the </a:t>
            </a:r>
            <a:r>
              <a:rPr lang="it-IT" sz="1600" b="1" dirty="0">
                <a:cs typeface="Arial" charset="0"/>
                <a:sym typeface="Wingdings" panose="05000000000000000000" pitchFamily="2" charset="2"/>
              </a:rPr>
              <a:t>Cross </a:t>
            </a:r>
            <a:r>
              <a:rPr lang="it-IT" sz="1600" b="1" dirty="0" err="1">
                <a:cs typeface="Arial" charset="0"/>
                <a:sym typeface="Wingdings" panose="05000000000000000000" pitchFamily="2" charset="2"/>
              </a:rPr>
              <a:t>Section</a:t>
            </a:r>
            <a:r>
              <a:rPr lang="it-IT" sz="1600" b="1" dirty="0">
                <a:cs typeface="Arial" charset="0"/>
                <a:sym typeface="Wingdings" panose="05000000000000000000" pitchFamily="2" charset="2"/>
              </a:rPr>
              <a:t> Data Editor</a:t>
            </a:r>
          </a:p>
          <a:p>
            <a:pPr marL="342900" indent="-342900" eaLnBrk="1" hangingPunct="1">
              <a:buFont typeface="+mj-lt"/>
              <a:buAutoNum type="arabicPeriod"/>
            </a:pPr>
            <a:endParaRPr lang="it-IT" sz="1600" dirty="0">
              <a:cs typeface="Arial" charset="0"/>
              <a:sym typeface="Wingdings" panose="05000000000000000000" pitchFamily="2" charset="2"/>
            </a:endParaRP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Click </a:t>
            </a:r>
            <a:r>
              <a:rPr lang="it-IT" sz="1600" b="1" dirty="0">
                <a:cs typeface="Arial" charset="0"/>
                <a:sym typeface="Wingdings" panose="05000000000000000000" pitchFamily="2" charset="2"/>
              </a:rPr>
              <a:t>Cross </a:t>
            </a:r>
            <a:r>
              <a:rPr lang="it-IT" sz="1600" b="1" dirty="0" err="1">
                <a:cs typeface="Arial" charset="0"/>
                <a:sym typeface="Wingdings" panose="05000000000000000000" pitchFamily="2" charset="2"/>
              </a:rPr>
              <a:t>Section</a:t>
            </a:r>
            <a:endParaRPr lang="it-IT" sz="1600" b="1" dirty="0">
              <a:cs typeface="Arial" charset="0"/>
              <a:sym typeface="Wingdings" panose="05000000000000000000" pitchFamily="2" charset="2"/>
            </a:endParaRP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Set a </a:t>
            </a:r>
            <a:r>
              <a:rPr lang="it-IT" sz="1600" dirty="0" err="1">
                <a:cs typeface="Arial" charset="0"/>
                <a:sym typeface="Wingdings" panose="05000000000000000000" pitchFamily="2" charset="2"/>
              </a:rPr>
              <a:t>value</a:t>
            </a:r>
            <a:r>
              <a:rPr lang="it-IT" sz="1600" dirty="0">
                <a:cs typeface="Arial" charset="0"/>
                <a:sym typeface="Wingdings" panose="05000000000000000000" pitchFamily="2" charset="2"/>
              </a:rPr>
              <a:t> for Left and </a:t>
            </a:r>
            <a:r>
              <a:rPr lang="it-IT" sz="1600" dirty="0" err="1">
                <a:cs typeface="Arial" charset="0"/>
                <a:sym typeface="Wingdings" panose="05000000000000000000" pitchFamily="2" charset="2"/>
              </a:rPr>
              <a:t>Right</a:t>
            </a:r>
            <a:r>
              <a:rPr lang="it-IT" sz="1600" dirty="0">
                <a:cs typeface="Arial" charset="0"/>
                <a:sym typeface="Wingdings" panose="05000000000000000000" pitchFamily="2" charset="2"/>
              </a:rPr>
              <a:t> Bank Station (the </a:t>
            </a:r>
            <a:r>
              <a:rPr lang="it-IT" sz="1600" dirty="0" err="1">
                <a:cs typeface="Arial" charset="0"/>
                <a:sym typeface="Wingdings" panose="05000000000000000000" pitchFamily="2" charset="2"/>
              </a:rPr>
              <a:t>values</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have</a:t>
            </a:r>
            <a:r>
              <a:rPr lang="it-IT" sz="1600" dirty="0">
                <a:cs typeface="Arial" charset="0"/>
                <a:sym typeface="Wingdings" panose="05000000000000000000" pitchFamily="2" charset="2"/>
              </a:rPr>
              <a:t> to be one of the station of the Cross </a:t>
            </a:r>
            <a:r>
              <a:rPr lang="it-IT" sz="1600" dirty="0" err="1">
                <a:cs typeface="Arial" charset="0"/>
                <a:sym typeface="Wingdings" panose="05000000000000000000" pitchFamily="2" charset="2"/>
              </a:rPr>
              <a:t>Section</a:t>
            </a:r>
            <a:r>
              <a:rPr lang="it-IT" sz="1600" dirty="0">
                <a:cs typeface="Arial" charset="0"/>
                <a:sym typeface="Wingdings" panose="05000000000000000000" pitchFamily="2" charset="2"/>
              </a:rPr>
              <a:t>) in the </a:t>
            </a:r>
            <a:r>
              <a:rPr lang="it-IT" sz="1600" dirty="0" err="1">
                <a:cs typeface="Arial" charset="0"/>
                <a:sym typeface="Wingdings" panose="05000000000000000000" pitchFamily="2" charset="2"/>
              </a:rPr>
              <a:t>table</a:t>
            </a:r>
            <a:endParaRPr lang="it-IT" sz="1600" dirty="0">
              <a:cs typeface="Arial" charset="0"/>
              <a:sym typeface="Wingdings" panose="05000000000000000000" pitchFamily="2" charset="2"/>
            </a:endParaRPr>
          </a:p>
        </p:txBody>
      </p:sp>
      <p:pic>
        <p:nvPicPr>
          <p:cNvPr id="3" name="Immagine 2">
            <a:extLst>
              <a:ext uri="{FF2B5EF4-FFF2-40B4-BE49-F238E27FC236}">
                <a16:creationId xmlns:a16="http://schemas.microsoft.com/office/drawing/2014/main" id="{E06097BB-ED90-5232-7558-63C4FCBA7870}"/>
              </a:ext>
            </a:extLst>
          </p:cNvPr>
          <p:cNvPicPr>
            <a:picLocks noChangeAspect="1"/>
          </p:cNvPicPr>
          <p:nvPr/>
        </p:nvPicPr>
        <p:blipFill>
          <a:blip r:embed="rId2"/>
          <a:stretch>
            <a:fillRect/>
          </a:stretch>
        </p:blipFill>
        <p:spPr>
          <a:xfrm>
            <a:off x="434580" y="2378000"/>
            <a:ext cx="8274839" cy="3528392"/>
          </a:xfrm>
          <a:prstGeom prst="rect">
            <a:avLst/>
          </a:prstGeom>
        </p:spPr>
      </p:pic>
      <p:sp>
        <p:nvSpPr>
          <p:cNvPr id="5" name="Rettangolo 4">
            <a:extLst>
              <a:ext uri="{FF2B5EF4-FFF2-40B4-BE49-F238E27FC236}">
                <a16:creationId xmlns:a16="http://schemas.microsoft.com/office/drawing/2014/main" id="{0D306A95-716A-C85E-B31C-015F1DD02332}"/>
              </a:ext>
            </a:extLst>
          </p:cNvPr>
          <p:cNvSpPr/>
          <p:nvPr/>
        </p:nvSpPr>
        <p:spPr>
          <a:xfrm>
            <a:off x="2051720" y="4293096"/>
            <a:ext cx="1728192" cy="5760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9391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Banks</a:t>
            </a:r>
          </a:p>
        </p:txBody>
      </p:sp>
      <p:sp>
        <p:nvSpPr>
          <p:cNvPr id="6" name="Text Box 11">
            <a:extLst>
              <a:ext uri="{FF2B5EF4-FFF2-40B4-BE49-F238E27FC236}">
                <a16:creationId xmlns:a16="http://schemas.microsoft.com/office/drawing/2014/main" id="{B67E3FBC-B604-11AF-7CC5-43FC763B0C05}"/>
              </a:ext>
            </a:extLst>
          </p:cNvPr>
          <p:cNvSpPr txBox="1">
            <a:spLocks noChangeArrowheads="1"/>
          </p:cNvSpPr>
          <p:nvPr/>
        </p:nvSpPr>
        <p:spPr bwMode="auto">
          <a:xfrm>
            <a:off x="678149" y="823084"/>
            <a:ext cx="81423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a:cs typeface="Arial" charset="0"/>
                <a:sym typeface="Wingdings" panose="05000000000000000000" pitchFamily="2" charset="2"/>
              </a:rPr>
              <a:t>3.  From the </a:t>
            </a:r>
            <a:r>
              <a:rPr lang="it-IT" sz="1600" b="1" dirty="0">
                <a:cs typeface="Arial" charset="0"/>
                <a:sym typeface="Wingdings" panose="05000000000000000000" pitchFamily="2" charset="2"/>
              </a:rPr>
              <a:t>Graphic XS Editor</a:t>
            </a:r>
          </a:p>
          <a:p>
            <a:pPr marL="342900" indent="-342900" eaLnBrk="1" hangingPunct="1">
              <a:buFont typeface="+mj-lt"/>
              <a:buAutoNum type="arabicPeriod"/>
            </a:pPr>
            <a:endParaRPr lang="it-IT" sz="1600" dirty="0">
              <a:cs typeface="Arial" charset="0"/>
              <a:sym typeface="Wingdings" panose="05000000000000000000" pitchFamily="2" charset="2"/>
            </a:endParaRP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From the </a:t>
            </a:r>
            <a:r>
              <a:rPr lang="it-IT" sz="1600" b="1" dirty="0">
                <a:cs typeface="Arial" charset="0"/>
                <a:sym typeface="Wingdings" panose="05000000000000000000" pitchFamily="2" charset="2"/>
              </a:rPr>
              <a:t>Tools Menu </a:t>
            </a:r>
            <a:r>
              <a:rPr lang="it-IT" sz="1600" dirty="0">
                <a:cs typeface="Arial" charset="0"/>
                <a:sym typeface="Wingdings" panose="05000000000000000000" pitchFamily="2" charset="2"/>
              </a:rPr>
              <a:t> </a:t>
            </a:r>
            <a:r>
              <a:rPr lang="it-IT" sz="1600" b="1" dirty="0" err="1">
                <a:cs typeface="Arial" charset="0"/>
                <a:sym typeface="Wingdings" panose="05000000000000000000" pitchFamily="2" charset="2"/>
              </a:rPr>
              <a:t>Graphical</a:t>
            </a:r>
            <a:r>
              <a:rPr lang="it-IT" sz="1600" b="1" dirty="0">
                <a:cs typeface="Arial" charset="0"/>
                <a:sym typeface="Wingdings" panose="05000000000000000000" pitchFamily="2" charset="2"/>
              </a:rPr>
              <a:t> Cross </a:t>
            </a:r>
            <a:r>
              <a:rPr lang="it-IT" sz="1600" b="1" dirty="0" err="1">
                <a:cs typeface="Arial" charset="0"/>
                <a:sym typeface="Wingdings" panose="05000000000000000000" pitchFamily="2" charset="2"/>
              </a:rPr>
              <a:t>Section</a:t>
            </a:r>
            <a:r>
              <a:rPr lang="it-IT" sz="1600" b="1" dirty="0">
                <a:cs typeface="Arial" charset="0"/>
                <a:sym typeface="Wingdings" panose="05000000000000000000" pitchFamily="2" charset="2"/>
              </a:rPr>
              <a:t> Editor</a:t>
            </a: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Click on </a:t>
            </a:r>
            <a:r>
              <a:rPr lang="it-IT" sz="1600" b="1" dirty="0">
                <a:cs typeface="Arial" charset="0"/>
                <a:sym typeface="Wingdings" panose="05000000000000000000" pitchFamily="2" charset="2"/>
              </a:rPr>
              <a:t>Set Bank Station </a:t>
            </a:r>
            <a:r>
              <a:rPr lang="it-IT" sz="1600" dirty="0" err="1">
                <a:cs typeface="Arial" charset="0"/>
                <a:sym typeface="Wingdings" panose="05000000000000000000" pitchFamily="2" charset="2"/>
              </a:rPr>
              <a:t>button</a:t>
            </a:r>
            <a:endParaRPr lang="it-IT" sz="1600" dirty="0">
              <a:cs typeface="Arial" charset="0"/>
              <a:sym typeface="Wingdings" panose="05000000000000000000" pitchFamily="2" charset="2"/>
            </a:endParaRPr>
          </a:p>
          <a:p>
            <a:pPr marL="342900" indent="-342900" eaLnBrk="1" hangingPunct="1">
              <a:buFont typeface="Arial" panose="020B0604020202020204" pitchFamily="34" charset="0"/>
              <a:buChar char="•"/>
            </a:pPr>
            <a:r>
              <a:rPr lang="it-IT" sz="1600" dirty="0">
                <a:cs typeface="Arial" charset="0"/>
                <a:sym typeface="Wingdings" panose="05000000000000000000" pitchFamily="2" charset="2"/>
              </a:rPr>
              <a:t>Click on the Cross </a:t>
            </a:r>
            <a:r>
              <a:rPr lang="it-IT" sz="1600" dirty="0" err="1">
                <a:cs typeface="Arial" charset="0"/>
                <a:sym typeface="Wingdings" panose="05000000000000000000" pitchFamily="2" charset="2"/>
              </a:rPr>
              <a:t>Section</a:t>
            </a:r>
            <a:r>
              <a:rPr lang="it-IT" sz="1600" dirty="0">
                <a:cs typeface="Arial" charset="0"/>
                <a:sym typeface="Wingdings" panose="05000000000000000000" pitchFamily="2" charset="2"/>
              </a:rPr>
              <a:t> plot to set the banks position</a:t>
            </a:r>
          </a:p>
        </p:txBody>
      </p:sp>
      <p:pic>
        <p:nvPicPr>
          <p:cNvPr id="3" name="Immagine 2">
            <a:extLst>
              <a:ext uri="{FF2B5EF4-FFF2-40B4-BE49-F238E27FC236}">
                <a16:creationId xmlns:a16="http://schemas.microsoft.com/office/drawing/2014/main" id="{E06097BB-ED90-5232-7558-63C4FCBA78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4580" y="2386375"/>
            <a:ext cx="8274839" cy="3511641"/>
          </a:xfrm>
          <a:prstGeom prst="rect">
            <a:avLst/>
          </a:prstGeom>
        </p:spPr>
      </p:pic>
      <p:sp>
        <p:nvSpPr>
          <p:cNvPr id="2" name="Rettangolo 1">
            <a:extLst>
              <a:ext uri="{FF2B5EF4-FFF2-40B4-BE49-F238E27FC236}">
                <a16:creationId xmlns:a16="http://schemas.microsoft.com/office/drawing/2014/main" id="{CC729D2C-A55C-17BF-8355-419846961031}"/>
              </a:ext>
            </a:extLst>
          </p:cNvPr>
          <p:cNvSpPr/>
          <p:nvPr/>
        </p:nvSpPr>
        <p:spPr>
          <a:xfrm>
            <a:off x="3022790" y="3284984"/>
            <a:ext cx="325074"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34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87EB5C-4D07-34D8-853B-F7B32DAF5CD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Hydraulic Model</a:t>
            </a:r>
          </a:p>
        </p:txBody>
      </p:sp>
      <p:sp>
        <p:nvSpPr>
          <p:cNvPr id="9" name="Text Box 11">
            <a:extLst>
              <a:ext uri="{FF2B5EF4-FFF2-40B4-BE49-F238E27FC236}">
                <a16:creationId xmlns:a16="http://schemas.microsoft.com/office/drawing/2014/main" id="{86486C89-A802-684C-DA77-DBB416E3D720}"/>
              </a:ext>
            </a:extLst>
          </p:cNvPr>
          <p:cNvSpPr txBox="1">
            <a:spLocks noChangeArrowheads="1"/>
          </p:cNvSpPr>
          <p:nvPr/>
        </p:nvSpPr>
        <p:spPr bwMode="auto">
          <a:xfrm>
            <a:off x="755576" y="1036127"/>
            <a:ext cx="74866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err="1">
                <a:cs typeface="Arial" charset="0"/>
              </a:rPr>
              <a:t>Entering</a:t>
            </a:r>
            <a:r>
              <a:rPr lang="it-IT" sz="1600" dirty="0">
                <a:cs typeface="Arial" charset="0"/>
              </a:rPr>
              <a:t> Flow Data and </a:t>
            </a:r>
            <a:r>
              <a:rPr lang="it-IT" sz="1600" dirty="0" err="1">
                <a:cs typeface="Arial" charset="0"/>
              </a:rPr>
              <a:t>Boundary</a:t>
            </a:r>
            <a:r>
              <a:rPr lang="it-IT" sz="1600" dirty="0">
                <a:cs typeface="Arial" charset="0"/>
              </a:rPr>
              <a:t> </a:t>
            </a:r>
            <a:r>
              <a:rPr lang="it-IT" sz="1600" dirty="0" err="1">
                <a:cs typeface="Arial" charset="0"/>
              </a:rPr>
              <a:t>Conditions</a:t>
            </a:r>
            <a:endParaRPr lang="it-IT" sz="1600" dirty="0">
              <a:cs typeface="Arial" charset="0"/>
            </a:endParaRPr>
          </a:p>
        </p:txBody>
      </p:sp>
      <p:pic>
        <p:nvPicPr>
          <p:cNvPr id="11" name="Immagine 10">
            <a:extLst>
              <a:ext uri="{FF2B5EF4-FFF2-40B4-BE49-F238E27FC236}">
                <a16:creationId xmlns:a16="http://schemas.microsoft.com/office/drawing/2014/main" id="{D042C014-82BF-3FAB-48F5-7F54434B8257}"/>
              </a:ext>
            </a:extLst>
          </p:cNvPr>
          <p:cNvPicPr>
            <a:picLocks noChangeAspect="1"/>
          </p:cNvPicPr>
          <p:nvPr/>
        </p:nvPicPr>
        <p:blipFill>
          <a:blip r:embed="rId2"/>
          <a:stretch>
            <a:fillRect/>
          </a:stretch>
        </p:blipFill>
        <p:spPr>
          <a:xfrm>
            <a:off x="395536" y="2265361"/>
            <a:ext cx="3822070" cy="2327277"/>
          </a:xfrm>
          <a:prstGeom prst="rect">
            <a:avLst/>
          </a:prstGeom>
        </p:spPr>
      </p:pic>
      <p:pic>
        <p:nvPicPr>
          <p:cNvPr id="13" name="Immagine 12">
            <a:extLst>
              <a:ext uri="{FF2B5EF4-FFF2-40B4-BE49-F238E27FC236}">
                <a16:creationId xmlns:a16="http://schemas.microsoft.com/office/drawing/2014/main" id="{5601E4DF-C78F-BE88-EA75-0173066E029B}"/>
              </a:ext>
            </a:extLst>
          </p:cNvPr>
          <p:cNvPicPr>
            <a:picLocks noChangeAspect="1"/>
          </p:cNvPicPr>
          <p:nvPr/>
        </p:nvPicPr>
        <p:blipFill>
          <a:blip r:embed="rId3"/>
          <a:stretch>
            <a:fillRect/>
          </a:stretch>
        </p:blipFill>
        <p:spPr>
          <a:xfrm>
            <a:off x="4498921" y="1484784"/>
            <a:ext cx="4016545" cy="4790623"/>
          </a:xfrm>
          <a:prstGeom prst="rect">
            <a:avLst/>
          </a:prstGeom>
        </p:spPr>
      </p:pic>
      <p:sp>
        <p:nvSpPr>
          <p:cNvPr id="5" name="CasellaDiTesto 4">
            <a:extLst>
              <a:ext uri="{FF2B5EF4-FFF2-40B4-BE49-F238E27FC236}">
                <a16:creationId xmlns:a16="http://schemas.microsoft.com/office/drawing/2014/main" id="{0B0A86FE-16AC-8EE4-5DC4-2A986FB6348B}"/>
              </a:ext>
            </a:extLst>
          </p:cNvPr>
          <p:cNvSpPr txBox="1"/>
          <p:nvPr/>
        </p:nvSpPr>
        <p:spPr>
          <a:xfrm>
            <a:off x="1547664" y="3910927"/>
            <a:ext cx="2304256" cy="369332"/>
          </a:xfrm>
          <a:prstGeom prst="rect">
            <a:avLst/>
          </a:prstGeom>
          <a:noFill/>
        </p:spPr>
        <p:txBody>
          <a:bodyPr wrap="square" rtlCol="0">
            <a:spAutoFit/>
          </a:bodyPr>
          <a:lstStyle/>
          <a:p>
            <a:r>
              <a:rPr lang="it-IT" b="1" dirty="0">
                <a:solidFill>
                  <a:srgbClr val="FF0000"/>
                </a:solidFill>
              </a:rPr>
              <a:t>Steady Flow Analysis</a:t>
            </a:r>
            <a:endParaRPr lang="en-US" b="1" dirty="0">
              <a:solidFill>
                <a:srgbClr val="FF0000"/>
              </a:solidFill>
            </a:endParaRPr>
          </a:p>
        </p:txBody>
      </p:sp>
      <p:sp>
        <p:nvSpPr>
          <p:cNvPr id="6" name="CasellaDiTesto 5">
            <a:extLst>
              <a:ext uri="{FF2B5EF4-FFF2-40B4-BE49-F238E27FC236}">
                <a16:creationId xmlns:a16="http://schemas.microsoft.com/office/drawing/2014/main" id="{5527505A-7DCB-F801-DC9A-434D492E8696}"/>
              </a:ext>
            </a:extLst>
          </p:cNvPr>
          <p:cNvSpPr txBox="1"/>
          <p:nvPr/>
        </p:nvSpPr>
        <p:spPr>
          <a:xfrm>
            <a:off x="5436095" y="3910927"/>
            <a:ext cx="2806171" cy="369332"/>
          </a:xfrm>
          <a:prstGeom prst="rect">
            <a:avLst/>
          </a:prstGeom>
          <a:noFill/>
        </p:spPr>
        <p:txBody>
          <a:bodyPr wrap="square" rtlCol="0">
            <a:spAutoFit/>
          </a:bodyPr>
          <a:lstStyle/>
          <a:p>
            <a:r>
              <a:rPr lang="it-IT" b="1" dirty="0" err="1">
                <a:solidFill>
                  <a:srgbClr val="FF0000"/>
                </a:solidFill>
              </a:rPr>
              <a:t>Unsteady</a:t>
            </a:r>
            <a:r>
              <a:rPr lang="it-IT" b="1" dirty="0">
                <a:solidFill>
                  <a:srgbClr val="FF0000"/>
                </a:solidFill>
              </a:rPr>
              <a:t> Flow Analysis</a:t>
            </a:r>
            <a:endParaRPr lang="en-US" b="1" dirty="0">
              <a:solidFill>
                <a:srgbClr val="FF0000"/>
              </a:solidFill>
            </a:endParaRPr>
          </a:p>
        </p:txBody>
      </p:sp>
    </p:spTree>
    <p:extLst>
      <p:ext uri="{BB962C8B-B14F-4D97-AF65-F5344CB8AC3E}">
        <p14:creationId xmlns:p14="http://schemas.microsoft.com/office/powerpoint/2010/main" val="3907273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Manning’s n values</a:t>
            </a:r>
          </a:p>
        </p:txBody>
      </p:sp>
      <p:pic>
        <p:nvPicPr>
          <p:cNvPr id="3" name="Immagine 2">
            <a:extLst>
              <a:ext uri="{FF2B5EF4-FFF2-40B4-BE49-F238E27FC236}">
                <a16:creationId xmlns:a16="http://schemas.microsoft.com/office/drawing/2014/main" id="{61907F99-9C1D-20AA-EEA9-301ABEF49758}"/>
              </a:ext>
            </a:extLst>
          </p:cNvPr>
          <p:cNvPicPr>
            <a:picLocks noChangeAspect="1"/>
          </p:cNvPicPr>
          <p:nvPr/>
        </p:nvPicPr>
        <p:blipFill>
          <a:blip r:embed="rId2"/>
          <a:stretch>
            <a:fillRect/>
          </a:stretch>
        </p:blipFill>
        <p:spPr>
          <a:xfrm>
            <a:off x="1139626" y="2636912"/>
            <a:ext cx="6864747" cy="2601291"/>
          </a:xfrm>
          <a:prstGeom prst="rect">
            <a:avLst/>
          </a:prstGeom>
        </p:spPr>
      </p:pic>
      <p:sp>
        <p:nvSpPr>
          <p:cNvPr id="5" name="Text Box 11">
            <a:extLst>
              <a:ext uri="{FF2B5EF4-FFF2-40B4-BE49-F238E27FC236}">
                <a16:creationId xmlns:a16="http://schemas.microsoft.com/office/drawing/2014/main" id="{3F34AE2B-5EBA-838E-8041-BA50B5019AFE}"/>
              </a:ext>
            </a:extLst>
          </p:cNvPr>
          <p:cNvSpPr txBox="1">
            <a:spLocks noChangeArrowheads="1"/>
          </p:cNvSpPr>
          <p:nvPr/>
        </p:nvSpPr>
        <p:spPr bwMode="auto">
          <a:xfrm>
            <a:off x="678149" y="823084"/>
            <a:ext cx="74942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Go back to the </a:t>
            </a:r>
            <a:r>
              <a:rPr lang="it-IT" sz="1600" b="1" dirty="0" err="1">
                <a:cs typeface="Arial" charset="0"/>
              </a:rPr>
              <a:t>Geometry</a:t>
            </a:r>
            <a:r>
              <a:rPr lang="it-IT" sz="1600" b="1" dirty="0">
                <a:cs typeface="Arial" charset="0"/>
              </a:rPr>
              <a:t> Data Editor </a:t>
            </a:r>
            <a:r>
              <a:rPr lang="it-IT" sz="1600" dirty="0">
                <a:cs typeface="Arial" charset="0"/>
              </a:rPr>
              <a:t>window</a:t>
            </a:r>
          </a:p>
          <a:p>
            <a:pPr marL="285750" indent="-285750" eaLnBrk="1" hangingPunct="1">
              <a:buFont typeface="Arial" panose="020B0604020202020204" pitchFamily="34" charset="0"/>
              <a:buChar char="•"/>
            </a:pPr>
            <a:r>
              <a:rPr lang="it-IT" sz="1600" dirty="0">
                <a:cs typeface="Arial" charset="0"/>
              </a:rPr>
              <a:t>From the </a:t>
            </a:r>
            <a:r>
              <a:rPr lang="it-IT" sz="1600" b="1" dirty="0" err="1">
                <a:cs typeface="Arial" charset="0"/>
              </a:rPr>
              <a:t>Tables</a:t>
            </a:r>
            <a:r>
              <a:rPr lang="it-IT" sz="1600" b="1" dirty="0">
                <a:cs typeface="Arial" charset="0"/>
              </a:rPr>
              <a:t> Menu </a:t>
            </a:r>
            <a:r>
              <a:rPr lang="it-IT" sz="1600" dirty="0">
                <a:cs typeface="Arial" charset="0"/>
                <a:sym typeface="Wingdings" panose="05000000000000000000" pitchFamily="2" charset="2"/>
              </a:rPr>
              <a:t> </a:t>
            </a:r>
            <a:r>
              <a:rPr lang="it-IT" sz="1600" b="1" dirty="0" err="1">
                <a:cs typeface="Arial" charset="0"/>
                <a:sym typeface="Wingdings" panose="05000000000000000000" pitchFamily="2" charset="2"/>
              </a:rPr>
              <a:t>Manning’s</a:t>
            </a:r>
            <a:r>
              <a:rPr lang="it-IT" sz="1600" b="1" dirty="0">
                <a:cs typeface="Arial" charset="0"/>
                <a:sym typeface="Wingdings" panose="05000000000000000000" pitchFamily="2" charset="2"/>
              </a:rPr>
              <a:t> n or k </a:t>
            </a:r>
            <a:r>
              <a:rPr lang="it-IT" sz="1600" b="1" dirty="0" err="1">
                <a:cs typeface="Arial" charset="0"/>
                <a:sym typeface="Wingdings" panose="05000000000000000000" pitchFamily="2" charset="2"/>
              </a:rPr>
              <a:t>values</a:t>
            </a:r>
            <a:endParaRPr lang="it-IT" sz="1600" b="1" dirty="0">
              <a:cs typeface="Arial" charset="0"/>
              <a:sym typeface="Wingdings" panose="05000000000000000000" pitchFamily="2" charset="2"/>
            </a:endParaRPr>
          </a:p>
          <a:p>
            <a:pPr marL="285750" indent="-285750" eaLnBrk="1" hangingPunct="1">
              <a:buFont typeface="Arial" panose="020B0604020202020204" pitchFamily="34" charset="0"/>
              <a:buChar char="•"/>
            </a:pPr>
            <a:r>
              <a:rPr lang="it-IT" sz="1600" dirty="0" err="1">
                <a:cs typeface="Arial" charset="0"/>
                <a:sym typeface="Wingdings" panose="05000000000000000000" pitchFamily="2" charset="2"/>
              </a:rPr>
              <a:t>Fill</a:t>
            </a:r>
            <a:r>
              <a:rPr lang="it-IT" sz="1600" dirty="0">
                <a:cs typeface="Arial" charset="0"/>
                <a:sym typeface="Wingdings" panose="05000000000000000000" pitchFamily="2" charset="2"/>
              </a:rPr>
              <a:t> the </a:t>
            </a:r>
            <a:r>
              <a:rPr lang="it-IT" sz="1600" dirty="0" err="1">
                <a:cs typeface="Arial" charset="0"/>
                <a:sym typeface="Wingdings" panose="05000000000000000000" pitchFamily="2" charset="2"/>
              </a:rPr>
              <a:t>table</a:t>
            </a:r>
            <a:r>
              <a:rPr lang="it-IT" sz="1600" dirty="0">
                <a:cs typeface="Arial" charset="0"/>
                <a:sym typeface="Wingdings" panose="05000000000000000000" pitchFamily="2" charset="2"/>
              </a:rPr>
              <a:t> with the </a:t>
            </a:r>
            <a:r>
              <a:rPr lang="it-IT" sz="1600" dirty="0" err="1">
                <a:cs typeface="Arial" charset="0"/>
                <a:sym typeface="Wingdings" panose="05000000000000000000" pitchFamily="2" charset="2"/>
              </a:rPr>
              <a:t>values</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shown</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below</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you</a:t>
            </a:r>
            <a:r>
              <a:rPr lang="it-IT" sz="1600" dirty="0">
                <a:cs typeface="Arial" charset="0"/>
                <a:sym typeface="Wingdings" panose="05000000000000000000" pitchFamily="2" charset="2"/>
              </a:rPr>
              <a:t> can </a:t>
            </a:r>
            <a:r>
              <a:rPr lang="it-IT" sz="1600" dirty="0" err="1">
                <a:cs typeface="Arial" charset="0"/>
                <a:sym typeface="Wingdings" panose="05000000000000000000" pitchFamily="2" charset="2"/>
              </a:rPr>
              <a:t>select</a:t>
            </a:r>
            <a:r>
              <a:rPr lang="it-IT" sz="1600" dirty="0">
                <a:cs typeface="Arial" charset="0"/>
                <a:sym typeface="Wingdings" panose="05000000000000000000" pitchFamily="2" charset="2"/>
              </a:rPr>
              <a:t> an </a:t>
            </a:r>
            <a:r>
              <a:rPr lang="it-IT" sz="1600" dirty="0" err="1">
                <a:cs typeface="Arial" charset="0"/>
                <a:sym typeface="Wingdings" panose="05000000000000000000" pitchFamily="2" charset="2"/>
              </a:rPr>
              <a:t>entire</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column</a:t>
            </a:r>
            <a:r>
              <a:rPr lang="it-IT" sz="1600" dirty="0">
                <a:cs typeface="Arial" charset="0"/>
                <a:sym typeface="Wingdings" panose="05000000000000000000" pitchFamily="2" charset="2"/>
              </a:rPr>
              <a:t> and click ‘Set </a:t>
            </a:r>
            <a:r>
              <a:rPr lang="it-IT" sz="1600" dirty="0" err="1">
                <a:cs typeface="Arial" charset="0"/>
                <a:sym typeface="Wingdings" panose="05000000000000000000" pitchFamily="2" charset="2"/>
              </a:rPr>
              <a:t>Values</a:t>
            </a:r>
            <a:r>
              <a:rPr lang="it-IT" sz="1600" dirty="0">
                <a:cs typeface="Arial" charset="0"/>
                <a:sym typeface="Wingdings" panose="05000000000000000000" pitchFamily="2" charset="2"/>
              </a:rPr>
              <a:t>’ to </a:t>
            </a:r>
            <a:r>
              <a:rPr lang="it-IT" sz="1600" dirty="0" err="1">
                <a:cs typeface="Arial" charset="0"/>
                <a:sym typeface="Wingdings" panose="05000000000000000000" pitchFamily="2" charset="2"/>
              </a:rPr>
              <a:t>assign</a:t>
            </a:r>
            <a:r>
              <a:rPr lang="it-IT" sz="1600" dirty="0">
                <a:cs typeface="Arial" charset="0"/>
                <a:sym typeface="Wingdings" panose="05000000000000000000" pitchFamily="2" charset="2"/>
              </a:rPr>
              <a:t> a </a:t>
            </a:r>
            <a:r>
              <a:rPr lang="it-IT" sz="1600" dirty="0" err="1">
                <a:cs typeface="Arial" charset="0"/>
                <a:sym typeface="Wingdings" panose="05000000000000000000" pitchFamily="2" charset="2"/>
              </a:rPr>
              <a:t>costant</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value</a:t>
            </a:r>
            <a:r>
              <a:rPr lang="it-IT" sz="1600" dirty="0">
                <a:cs typeface="Arial" charset="0"/>
                <a:sym typeface="Wingdings" panose="05000000000000000000" pitchFamily="2" charset="2"/>
              </a:rPr>
              <a:t>)</a:t>
            </a:r>
          </a:p>
          <a:p>
            <a:pPr marL="285750" indent="-285750" eaLnBrk="1" hangingPunct="1">
              <a:buFont typeface="Arial" panose="020B0604020202020204" pitchFamily="34" charset="0"/>
              <a:buChar char="•"/>
            </a:pPr>
            <a:r>
              <a:rPr lang="it-IT" sz="1600" dirty="0">
                <a:cs typeface="Arial" charset="0"/>
                <a:sym typeface="Wingdings" panose="05000000000000000000" pitchFamily="2" charset="2"/>
              </a:rPr>
              <a:t>Click </a:t>
            </a:r>
            <a:r>
              <a:rPr lang="it-IT" sz="1600" b="1" dirty="0">
                <a:cs typeface="Arial" charset="0"/>
                <a:sym typeface="Wingdings" panose="05000000000000000000" pitchFamily="2" charset="2"/>
              </a:rPr>
              <a:t>OK</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when</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finished</a:t>
            </a:r>
            <a:endParaRPr lang="it-IT" sz="1600" dirty="0">
              <a:cs typeface="Arial" charset="0"/>
              <a:sym typeface="Wingdings" panose="05000000000000000000" pitchFamily="2" charset="2"/>
            </a:endParaRPr>
          </a:p>
        </p:txBody>
      </p:sp>
    </p:spTree>
    <p:extLst>
      <p:ext uri="{BB962C8B-B14F-4D97-AF65-F5344CB8AC3E}">
        <p14:creationId xmlns:p14="http://schemas.microsoft.com/office/powerpoint/2010/main" val="8200934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Terrain modification</a:t>
            </a:r>
          </a:p>
        </p:txBody>
      </p:sp>
      <p:sp>
        <p:nvSpPr>
          <p:cNvPr id="5" name="Text Box 11">
            <a:extLst>
              <a:ext uri="{FF2B5EF4-FFF2-40B4-BE49-F238E27FC236}">
                <a16:creationId xmlns:a16="http://schemas.microsoft.com/office/drawing/2014/main" id="{3F34AE2B-5EBA-838E-8041-BA50B5019AFE}"/>
              </a:ext>
            </a:extLst>
          </p:cNvPr>
          <p:cNvSpPr txBox="1">
            <a:spLocks noChangeArrowheads="1"/>
          </p:cNvSpPr>
          <p:nvPr/>
        </p:nvSpPr>
        <p:spPr bwMode="auto">
          <a:xfrm>
            <a:off x="678149" y="823084"/>
            <a:ext cx="7494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Some </a:t>
            </a:r>
            <a:r>
              <a:rPr lang="it-IT" sz="1600" dirty="0" err="1">
                <a:cs typeface="Arial" charset="0"/>
              </a:rPr>
              <a:t>modifications</a:t>
            </a:r>
            <a:r>
              <a:rPr lang="it-IT" sz="1600" dirty="0">
                <a:cs typeface="Arial" charset="0"/>
              </a:rPr>
              <a:t> can be </a:t>
            </a:r>
            <a:r>
              <a:rPr lang="it-IT" sz="1600" dirty="0" err="1">
                <a:cs typeface="Arial" charset="0"/>
              </a:rPr>
              <a:t>applied</a:t>
            </a:r>
            <a:r>
              <a:rPr lang="it-IT" sz="1600" dirty="0">
                <a:cs typeface="Arial" charset="0"/>
              </a:rPr>
              <a:t> </a:t>
            </a:r>
            <a:r>
              <a:rPr lang="it-IT" sz="1600" dirty="0" err="1">
                <a:cs typeface="Arial" charset="0"/>
              </a:rPr>
              <a:t>directly</a:t>
            </a:r>
            <a:r>
              <a:rPr lang="it-IT" sz="1600" dirty="0">
                <a:cs typeface="Arial" charset="0"/>
              </a:rPr>
              <a:t> on the </a:t>
            </a:r>
            <a:r>
              <a:rPr lang="it-IT" sz="1600" dirty="0" err="1">
                <a:cs typeface="Arial" charset="0"/>
              </a:rPr>
              <a:t>Terrain</a:t>
            </a:r>
            <a:r>
              <a:rPr lang="it-IT" sz="1600" dirty="0">
                <a:cs typeface="Arial" charset="0"/>
              </a:rPr>
              <a:t> from Ras Mapper</a:t>
            </a:r>
          </a:p>
          <a:p>
            <a:pPr marL="285750" indent="-285750" eaLnBrk="1" hangingPunct="1">
              <a:buFont typeface="Arial" panose="020B0604020202020204" pitchFamily="34" charset="0"/>
              <a:buChar char="•"/>
            </a:pPr>
            <a:r>
              <a:rPr lang="it-IT" sz="1600" dirty="0" err="1">
                <a:cs typeface="Arial" charset="0"/>
              </a:rPr>
              <a:t>Right</a:t>
            </a:r>
            <a:r>
              <a:rPr lang="it-IT" sz="1600" dirty="0">
                <a:cs typeface="Arial" charset="0"/>
              </a:rPr>
              <a:t> click on the </a:t>
            </a:r>
            <a:r>
              <a:rPr lang="it-IT" sz="1600" dirty="0" err="1">
                <a:cs typeface="Arial" charset="0"/>
              </a:rPr>
              <a:t>Terrain</a:t>
            </a:r>
            <a:r>
              <a:rPr lang="it-IT" sz="1600" dirty="0">
                <a:cs typeface="Arial" charset="0"/>
              </a:rPr>
              <a:t> </a:t>
            </a:r>
            <a:r>
              <a:rPr lang="it-IT" sz="1600" dirty="0">
                <a:cs typeface="Arial" charset="0"/>
                <a:sym typeface="Wingdings" panose="05000000000000000000" pitchFamily="2" charset="2"/>
              </a:rPr>
              <a:t> </a:t>
            </a:r>
            <a:r>
              <a:rPr lang="it-IT" sz="1600" b="1" dirty="0">
                <a:cs typeface="Arial" charset="0"/>
                <a:sym typeface="Wingdings" panose="05000000000000000000" pitchFamily="2" charset="2"/>
              </a:rPr>
              <a:t>Clone </a:t>
            </a:r>
            <a:r>
              <a:rPr lang="it-IT" sz="1600" b="1" dirty="0" err="1">
                <a:cs typeface="Arial" charset="0"/>
                <a:sym typeface="Wingdings" panose="05000000000000000000" pitchFamily="2" charset="2"/>
              </a:rPr>
              <a:t>Terrain</a:t>
            </a:r>
            <a:endParaRPr lang="it-IT" sz="1600" b="1" dirty="0">
              <a:cs typeface="Arial" charset="0"/>
              <a:sym typeface="Wingdings" panose="05000000000000000000" pitchFamily="2" charset="2"/>
            </a:endParaRPr>
          </a:p>
          <a:p>
            <a:pPr marL="285750" indent="-285750" eaLnBrk="1" hangingPunct="1">
              <a:buFont typeface="Arial" panose="020B0604020202020204" pitchFamily="34" charset="0"/>
              <a:buChar char="•"/>
            </a:pPr>
            <a:r>
              <a:rPr lang="it-IT" sz="1600" dirty="0" err="1">
                <a:cs typeface="Arial" charset="0"/>
              </a:rPr>
              <a:t>Keep</a:t>
            </a:r>
            <a:r>
              <a:rPr lang="it-IT" sz="1600" dirty="0">
                <a:cs typeface="Arial" charset="0"/>
              </a:rPr>
              <a:t> </a:t>
            </a:r>
            <a:r>
              <a:rPr lang="it-IT" sz="1600" dirty="0" err="1">
                <a:cs typeface="Arial" charset="0"/>
              </a:rPr>
              <a:t>as</a:t>
            </a:r>
            <a:r>
              <a:rPr lang="it-IT" sz="1600" dirty="0">
                <a:cs typeface="Arial" charset="0"/>
              </a:rPr>
              <a:t> name for the new </a:t>
            </a:r>
            <a:r>
              <a:rPr lang="it-IT" sz="1600" dirty="0" err="1">
                <a:cs typeface="Arial" charset="0"/>
              </a:rPr>
              <a:t>Terrain</a:t>
            </a:r>
            <a:r>
              <a:rPr lang="it-IT" sz="1600" dirty="0">
                <a:cs typeface="Arial" charset="0"/>
              </a:rPr>
              <a:t> ‘</a:t>
            </a:r>
            <a:r>
              <a:rPr lang="it-IT" sz="1600" dirty="0" err="1">
                <a:cs typeface="Arial" charset="0"/>
              </a:rPr>
              <a:t>Terrain.Clone</a:t>
            </a:r>
            <a:r>
              <a:rPr lang="it-IT" sz="1600" dirty="0">
                <a:cs typeface="Arial" charset="0"/>
              </a:rPr>
              <a:t>’</a:t>
            </a:r>
          </a:p>
        </p:txBody>
      </p:sp>
      <p:pic>
        <p:nvPicPr>
          <p:cNvPr id="6" name="Immagine 5">
            <a:extLst>
              <a:ext uri="{FF2B5EF4-FFF2-40B4-BE49-F238E27FC236}">
                <a16:creationId xmlns:a16="http://schemas.microsoft.com/office/drawing/2014/main" id="{B447C6D5-258D-4B45-1054-93890B392B20}"/>
              </a:ext>
            </a:extLst>
          </p:cNvPr>
          <p:cNvPicPr>
            <a:picLocks noChangeAspect="1"/>
          </p:cNvPicPr>
          <p:nvPr/>
        </p:nvPicPr>
        <p:blipFill>
          <a:blip r:embed="rId2"/>
          <a:stretch>
            <a:fillRect/>
          </a:stretch>
        </p:blipFill>
        <p:spPr>
          <a:xfrm>
            <a:off x="2460150" y="1932310"/>
            <a:ext cx="3930247" cy="4345340"/>
          </a:xfrm>
          <a:prstGeom prst="rect">
            <a:avLst/>
          </a:prstGeom>
        </p:spPr>
      </p:pic>
      <p:sp>
        <p:nvSpPr>
          <p:cNvPr id="7" name="Rettangolo 6">
            <a:extLst>
              <a:ext uri="{FF2B5EF4-FFF2-40B4-BE49-F238E27FC236}">
                <a16:creationId xmlns:a16="http://schemas.microsoft.com/office/drawing/2014/main" id="{0691500E-6E0F-6F60-5263-BB44A07D92DC}"/>
              </a:ext>
            </a:extLst>
          </p:cNvPr>
          <p:cNvSpPr/>
          <p:nvPr/>
        </p:nvSpPr>
        <p:spPr>
          <a:xfrm>
            <a:off x="3007060" y="3919776"/>
            <a:ext cx="1981258" cy="216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177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Terrain modification</a:t>
            </a:r>
          </a:p>
        </p:txBody>
      </p:sp>
      <p:sp>
        <p:nvSpPr>
          <p:cNvPr id="5" name="Text Box 11">
            <a:extLst>
              <a:ext uri="{FF2B5EF4-FFF2-40B4-BE49-F238E27FC236}">
                <a16:creationId xmlns:a16="http://schemas.microsoft.com/office/drawing/2014/main" id="{3F34AE2B-5EBA-838E-8041-BA50B5019AFE}"/>
              </a:ext>
            </a:extLst>
          </p:cNvPr>
          <p:cNvSpPr txBox="1">
            <a:spLocks noChangeArrowheads="1"/>
          </p:cNvSpPr>
          <p:nvPr/>
        </p:nvSpPr>
        <p:spPr bwMode="auto">
          <a:xfrm>
            <a:off x="678149" y="823084"/>
            <a:ext cx="7494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rPr>
              <a:t>Select </a:t>
            </a:r>
            <a:r>
              <a:rPr lang="it-IT" sz="1600" dirty="0" err="1">
                <a:cs typeface="Arial" charset="0"/>
              </a:rPr>
              <a:t>Terrain.Clone</a:t>
            </a:r>
            <a:endParaRPr lang="it-IT" sz="1600" dirty="0">
              <a:cs typeface="Arial" charset="0"/>
            </a:endParaRPr>
          </a:p>
          <a:p>
            <a:pPr marL="285750" indent="-285750" eaLnBrk="1" hangingPunct="1">
              <a:buFont typeface="Arial" panose="020B0604020202020204" pitchFamily="34" charset="0"/>
              <a:buChar char="•"/>
            </a:pPr>
            <a:r>
              <a:rPr lang="it-IT" sz="1600" dirty="0" err="1">
                <a:cs typeface="Arial" charset="0"/>
              </a:rPr>
              <a:t>Right</a:t>
            </a:r>
            <a:r>
              <a:rPr lang="it-IT" sz="1600" dirty="0">
                <a:cs typeface="Arial" charset="0"/>
              </a:rPr>
              <a:t> click on </a:t>
            </a:r>
            <a:r>
              <a:rPr lang="it-IT" sz="1600" b="1" dirty="0" err="1">
                <a:cs typeface="Arial" charset="0"/>
              </a:rPr>
              <a:t>Modification</a:t>
            </a:r>
            <a:r>
              <a:rPr lang="it-IT" sz="1600" b="1" dirty="0">
                <a:cs typeface="Arial" charset="0"/>
              </a:rPr>
              <a:t> </a:t>
            </a:r>
            <a:r>
              <a:rPr lang="it-IT" sz="1600" b="1" dirty="0">
                <a:cs typeface="Arial" charset="0"/>
                <a:sym typeface="Wingdings" panose="05000000000000000000" pitchFamily="2" charset="2"/>
              </a:rPr>
              <a:t> </a:t>
            </a:r>
            <a:r>
              <a:rPr lang="it-IT" sz="1600" b="1" dirty="0" err="1">
                <a:cs typeface="Arial" charset="0"/>
                <a:sym typeface="Wingdings" panose="05000000000000000000" pitchFamily="2" charset="2"/>
              </a:rPr>
              <a:t>Add</a:t>
            </a:r>
            <a:r>
              <a:rPr lang="it-IT" sz="1600" b="1" dirty="0">
                <a:cs typeface="Arial" charset="0"/>
                <a:sym typeface="Wingdings" panose="05000000000000000000" pitchFamily="2" charset="2"/>
              </a:rPr>
              <a:t> </a:t>
            </a:r>
            <a:r>
              <a:rPr lang="it-IT" sz="1600" b="1" dirty="0" err="1">
                <a:cs typeface="Arial" charset="0"/>
                <a:sym typeface="Wingdings" panose="05000000000000000000" pitchFamily="2" charset="2"/>
              </a:rPr>
              <a:t>Modification</a:t>
            </a:r>
            <a:r>
              <a:rPr lang="it-IT" sz="1600" b="1" dirty="0">
                <a:cs typeface="Arial" charset="0"/>
                <a:sym typeface="Wingdings" panose="05000000000000000000" pitchFamily="2" charset="2"/>
              </a:rPr>
              <a:t>  Lines  Channel</a:t>
            </a:r>
          </a:p>
          <a:p>
            <a:pPr marL="285750" indent="-285750" eaLnBrk="1" hangingPunct="1">
              <a:buFont typeface="Arial" panose="020B0604020202020204" pitchFamily="34" charset="0"/>
              <a:buChar char="•"/>
            </a:pPr>
            <a:r>
              <a:rPr lang="it-IT" sz="1600" dirty="0" err="1">
                <a:cs typeface="Arial" charset="0"/>
              </a:rPr>
              <a:t>Provide</a:t>
            </a:r>
            <a:r>
              <a:rPr lang="it-IT" sz="1600" dirty="0">
                <a:cs typeface="Arial" charset="0"/>
              </a:rPr>
              <a:t> a name and click </a:t>
            </a:r>
            <a:r>
              <a:rPr lang="it-IT" sz="1600" b="1" dirty="0">
                <a:cs typeface="Arial" charset="0"/>
              </a:rPr>
              <a:t>OK</a:t>
            </a:r>
          </a:p>
        </p:txBody>
      </p:sp>
      <p:sp>
        <p:nvSpPr>
          <p:cNvPr id="7" name="Rettangolo 6">
            <a:extLst>
              <a:ext uri="{FF2B5EF4-FFF2-40B4-BE49-F238E27FC236}">
                <a16:creationId xmlns:a16="http://schemas.microsoft.com/office/drawing/2014/main" id="{0691500E-6E0F-6F60-5263-BB44A07D92DC}"/>
              </a:ext>
            </a:extLst>
          </p:cNvPr>
          <p:cNvSpPr/>
          <p:nvPr/>
        </p:nvSpPr>
        <p:spPr>
          <a:xfrm>
            <a:off x="4788024" y="3844307"/>
            <a:ext cx="1981258" cy="216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a:extLst>
              <a:ext uri="{FF2B5EF4-FFF2-40B4-BE49-F238E27FC236}">
                <a16:creationId xmlns:a16="http://schemas.microsoft.com/office/drawing/2014/main" id="{02142359-2667-9B10-E480-AD61FC6725C4}"/>
              </a:ext>
            </a:extLst>
          </p:cNvPr>
          <p:cNvPicPr>
            <a:picLocks noChangeAspect="1"/>
          </p:cNvPicPr>
          <p:nvPr/>
        </p:nvPicPr>
        <p:blipFill>
          <a:blip r:embed="rId2"/>
          <a:stretch>
            <a:fillRect/>
          </a:stretch>
        </p:blipFill>
        <p:spPr>
          <a:xfrm>
            <a:off x="1599440" y="1939120"/>
            <a:ext cx="5651667" cy="3810373"/>
          </a:xfrm>
          <a:prstGeom prst="rect">
            <a:avLst/>
          </a:prstGeom>
        </p:spPr>
      </p:pic>
    </p:spTree>
    <p:extLst>
      <p:ext uri="{BB962C8B-B14F-4D97-AF65-F5344CB8AC3E}">
        <p14:creationId xmlns:p14="http://schemas.microsoft.com/office/powerpoint/2010/main" val="20786122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FFA730F3-E8DE-1B09-5717-A4D8F16ECAE1}"/>
              </a:ext>
            </a:extLst>
          </p:cNvPr>
          <p:cNvPicPr>
            <a:picLocks noChangeAspect="1"/>
          </p:cNvPicPr>
          <p:nvPr/>
        </p:nvPicPr>
        <p:blipFill>
          <a:blip r:embed="rId2"/>
          <a:stretch>
            <a:fillRect/>
          </a:stretch>
        </p:blipFill>
        <p:spPr>
          <a:xfrm>
            <a:off x="1086052" y="2060848"/>
            <a:ext cx="6948264" cy="4279425"/>
          </a:xfrm>
          <a:prstGeom prst="rect">
            <a:avLst/>
          </a:prstGeom>
        </p:spPr>
      </p:pic>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Terrain modification</a:t>
            </a:r>
          </a:p>
        </p:txBody>
      </p:sp>
      <p:sp>
        <p:nvSpPr>
          <p:cNvPr id="5" name="Text Box 11">
            <a:extLst>
              <a:ext uri="{FF2B5EF4-FFF2-40B4-BE49-F238E27FC236}">
                <a16:creationId xmlns:a16="http://schemas.microsoft.com/office/drawing/2014/main" id="{3F34AE2B-5EBA-838E-8041-BA50B5019AFE}"/>
              </a:ext>
            </a:extLst>
          </p:cNvPr>
          <p:cNvSpPr txBox="1">
            <a:spLocks noChangeArrowheads="1"/>
          </p:cNvSpPr>
          <p:nvPr/>
        </p:nvSpPr>
        <p:spPr bwMode="auto">
          <a:xfrm>
            <a:off x="678149" y="823084"/>
            <a:ext cx="74942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sym typeface="Wingdings" panose="05000000000000000000" pitchFamily="2" charset="2"/>
              </a:rPr>
              <a:t>Select the new Channel </a:t>
            </a:r>
            <a:r>
              <a:rPr lang="it-IT" sz="1600" dirty="0" err="1">
                <a:cs typeface="Arial" charset="0"/>
                <a:sym typeface="Wingdings" panose="05000000000000000000" pitchFamily="2" charset="2"/>
              </a:rPr>
              <a:t>layer</a:t>
            </a:r>
            <a:endParaRPr lang="it-IT" sz="1600" dirty="0">
              <a:cs typeface="Arial" charset="0"/>
              <a:sym typeface="Wingdings" panose="05000000000000000000" pitchFamily="2" charset="2"/>
            </a:endParaRPr>
          </a:p>
          <a:p>
            <a:pPr marL="285750" indent="-285750" eaLnBrk="1" hangingPunct="1">
              <a:buFont typeface="Arial" panose="020B0604020202020204" pitchFamily="34" charset="0"/>
              <a:buChar char="•"/>
            </a:pPr>
            <a:r>
              <a:rPr lang="it-IT" sz="1600" dirty="0" err="1">
                <a:cs typeface="Arial" charset="0"/>
                <a:sym typeface="Wingdings" panose="05000000000000000000" pitchFamily="2" charset="2"/>
              </a:rPr>
              <a:t>Right</a:t>
            </a:r>
            <a:r>
              <a:rPr lang="it-IT" sz="1600" dirty="0">
                <a:cs typeface="Arial" charset="0"/>
                <a:sym typeface="Wingdings" panose="05000000000000000000" pitchFamily="2" charset="2"/>
              </a:rPr>
              <a:t> click  </a:t>
            </a:r>
            <a:r>
              <a:rPr lang="it-IT" sz="1600" b="1" dirty="0">
                <a:cs typeface="Arial" charset="0"/>
                <a:sym typeface="Wingdings" panose="05000000000000000000" pitchFamily="2" charset="2"/>
              </a:rPr>
              <a:t>Import Features</a:t>
            </a:r>
          </a:p>
          <a:p>
            <a:pPr marL="285750" indent="-285750" eaLnBrk="1" hangingPunct="1">
              <a:buFont typeface="Arial" panose="020B0604020202020204" pitchFamily="34" charset="0"/>
              <a:buChar char="•"/>
            </a:pPr>
            <a:r>
              <a:rPr lang="it-IT" sz="1600" dirty="0">
                <a:cs typeface="Arial" charset="0"/>
                <a:sym typeface="Wingdings" panose="05000000000000000000" pitchFamily="2" charset="2"/>
              </a:rPr>
              <a:t>From the menu </a:t>
            </a:r>
            <a:r>
              <a:rPr lang="it-IT" sz="1600" dirty="0" err="1">
                <a:cs typeface="Arial" charset="0"/>
                <a:sym typeface="Wingdings" panose="05000000000000000000" pitchFamily="2" charset="2"/>
              </a:rPr>
              <a:t>select</a:t>
            </a:r>
            <a:r>
              <a:rPr lang="it-IT" sz="1600" dirty="0">
                <a:cs typeface="Arial" charset="0"/>
                <a:sym typeface="Wingdings" panose="05000000000000000000" pitchFamily="2" charset="2"/>
              </a:rPr>
              <a:t> the SHP ‘</a:t>
            </a:r>
            <a:r>
              <a:rPr lang="it-IT" sz="1600" b="1" dirty="0" err="1">
                <a:cs typeface="Arial" charset="0"/>
                <a:sym typeface="Wingdings" panose="05000000000000000000" pitchFamily="2" charset="2"/>
              </a:rPr>
              <a:t>DTM_Modification.shp</a:t>
            </a:r>
            <a:r>
              <a:rPr lang="it-IT" sz="1600" dirty="0">
                <a:cs typeface="Arial" charset="0"/>
                <a:sym typeface="Wingdings" panose="05000000000000000000" pitchFamily="2" charset="2"/>
              </a:rPr>
              <a:t>’ in the </a:t>
            </a:r>
            <a:r>
              <a:rPr lang="it-IT" sz="1600" dirty="0" err="1">
                <a:cs typeface="Arial" charset="0"/>
                <a:sym typeface="Wingdings" panose="05000000000000000000" pitchFamily="2" charset="2"/>
              </a:rPr>
              <a:t>Material</a:t>
            </a:r>
            <a:r>
              <a:rPr lang="it-IT" sz="1600" dirty="0">
                <a:cs typeface="Arial" charset="0"/>
                <a:sym typeface="Wingdings" panose="05000000000000000000" pitchFamily="2" charset="2"/>
              </a:rPr>
              <a:t> folder</a:t>
            </a:r>
          </a:p>
          <a:p>
            <a:pPr marL="285750" indent="-285750" eaLnBrk="1" hangingPunct="1">
              <a:buFont typeface="Arial" panose="020B0604020202020204" pitchFamily="34" charset="0"/>
              <a:buChar char="•"/>
            </a:pPr>
            <a:r>
              <a:rPr lang="it-IT" sz="1600" dirty="0">
                <a:cs typeface="Arial" charset="0"/>
                <a:sym typeface="Wingdings" panose="05000000000000000000" pitchFamily="2" charset="2"/>
              </a:rPr>
              <a:t>Import</a:t>
            </a:r>
          </a:p>
        </p:txBody>
      </p:sp>
      <p:sp>
        <p:nvSpPr>
          <p:cNvPr id="7" name="Rettangolo 6">
            <a:extLst>
              <a:ext uri="{FF2B5EF4-FFF2-40B4-BE49-F238E27FC236}">
                <a16:creationId xmlns:a16="http://schemas.microsoft.com/office/drawing/2014/main" id="{0691500E-6E0F-6F60-5263-BB44A07D92DC}"/>
              </a:ext>
            </a:extLst>
          </p:cNvPr>
          <p:cNvSpPr/>
          <p:nvPr/>
        </p:nvSpPr>
        <p:spPr>
          <a:xfrm>
            <a:off x="7308304" y="2852936"/>
            <a:ext cx="216024"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11">
            <a:extLst>
              <a:ext uri="{FF2B5EF4-FFF2-40B4-BE49-F238E27FC236}">
                <a16:creationId xmlns:a16="http://schemas.microsoft.com/office/drawing/2014/main" id="{B7937B45-0BF7-8B63-55FC-B8FF1C75CA61}"/>
              </a:ext>
            </a:extLst>
          </p:cNvPr>
          <p:cNvSpPr/>
          <p:nvPr/>
        </p:nvSpPr>
        <p:spPr>
          <a:xfrm>
            <a:off x="3779912" y="5445224"/>
            <a:ext cx="3744416"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139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Terrain modification</a:t>
            </a:r>
          </a:p>
        </p:txBody>
      </p:sp>
      <p:sp>
        <p:nvSpPr>
          <p:cNvPr id="5" name="Text Box 11">
            <a:extLst>
              <a:ext uri="{FF2B5EF4-FFF2-40B4-BE49-F238E27FC236}">
                <a16:creationId xmlns:a16="http://schemas.microsoft.com/office/drawing/2014/main" id="{3F34AE2B-5EBA-838E-8041-BA50B5019AFE}"/>
              </a:ext>
            </a:extLst>
          </p:cNvPr>
          <p:cNvSpPr txBox="1">
            <a:spLocks noChangeArrowheads="1"/>
          </p:cNvSpPr>
          <p:nvPr/>
        </p:nvSpPr>
        <p:spPr bwMode="auto">
          <a:xfrm>
            <a:off x="678149" y="823084"/>
            <a:ext cx="74942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a:cs typeface="Arial" charset="0"/>
                <a:sym typeface="Wingdings" panose="05000000000000000000" pitchFamily="2" charset="2"/>
              </a:rPr>
              <a:t>Look </a:t>
            </a:r>
            <a:r>
              <a:rPr lang="it-IT" sz="1600" dirty="0" err="1">
                <a:cs typeface="Arial" charset="0"/>
                <a:sym typeface="Wingdings" panose="05000000000000000000" pitchFamily="2" charset="2"/>
              </a:rPr>
              <a:t>at</a:t>
            </a:r>
            <a:r>
              <a:rPr lang="it-IT" sz="1600" dirty="0">
                <a:cs typeface="Arial" charset="0"/>
                <a:sym typeface="Wingdings" panose="05000000000000000000" pitchFamily="2" charset="2"/>
              </a:rPr>
              <a:t> the new </a:t>
            </a:r>
            <a:r>
              <a:rPr lang="it-IT" sz="1600" dirty="0" err="1">
                <a:cs typeface="Arial" charset="0"/>
                <a:sym typeface="Wingdings" panose="05000000000000000000" pitchFamily="2" charset="2"/>
              </a:rPr>
              <a:t>channel</a:t>
            </a:r>
            <a:r>
              <a:rPr lang="it-IT" sz="1600" dirty="0">
                <a:cs typeface="Arial" charset="0"/>
                <a:sym typeface="Wingdings" panose="05000000000000000000" pitchFamily="2" charset="2"/>
              </a:rPr>
              <a:t> in the </a:t>
            </a:r>
            <a:r>
              <a:rPr lang="it-IT" sz="1600" dirty="0" err="1">
                <a:cs typeface="Arial" charset="0"/>
                <a:sym typeface="Wingdings" panose="05000000000000000000" pitchFamily="2" charset="2"/>
              </a:rPr>
              <a:t>Terrain.Clone</a:t>
            </a:r>
            <a:endParaRPr lang="it-IT" sz="1600" dirty="0">
              <a:cs typeface="Arial" charset="0"/>
              <a:sym typeface="Wingdings" panose="05000000000000000000" pitchFamily="2" charset="2"/>
            </a:endParaRPr>
          </a:p>
        </p:txBody>
      </p:sp>
      <p:pic>
        <p:nvPicPr>
          <p:cNvPr id="3" name="Immagine 2">
            <a:extLst>
              <a:ext uri="{FF2B5EF4-FFF2-40B4-BE49-F238E27FC236}">
                <a16:creationId xmlns:a16="http://schemas.microsoft.com/office/drawing/2014/main" id="{35A73F2C-A05A-0B89-F58D-3369B7DADEBE}"/>
              </a:ext>
            </a:extLst>
          </p:cNvPr>
          <p:cNvPicPr>
            <a:picLocks noChangeAspect="1"/>
          </p:cNvPicPr>
          <p:nvPr/>
        </p:nvPicPr>
        <p:blipFill>
          <a:blip r:embed="rId2"/>
          <a:stretch>
            <a:fillRect/>
          </a:stretch>
        </p:blipFill>
        <p:spPr>
          <a:xfrm>
            <a:off x="915138" y="1484784"/>
            <a:ext cx="7020272" cy="4121641"/>
          </a:xfrm>
          <a:prstGeom prst="rect">
            <a:avLst/>
          </a:prstGeom>
        </p:spPr>
      </p:pic>
    </p:spTree>
    <p:extLst>
      <p:ext uri="{BB962C8B-B14F-4D97-AF65-F5344CB8AC3E}">
        <p14:creationId xmlns:p14="http://schemas.microsoft.com/office/powerpoint/2010/main" val="37964503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Terrain modification</a:t>
            </a:r>
          </a:p>
        </p:txBody>
      </p:sp>
      <p:sp>
        <p:nvSpPr>
          <p:cNvPr id="5" name="Text Box 11">
            <a:extLst>
              <a:ext uri="{FF2B5EF4-FFF2-40B4-BE49-F238E27FC236}">
                <a16:creationId xmlns:a16="http://schemas.microsoft.com/office/drawing/2014/main" id="{3F34AE2B-5EBA-838E-8041-BA50B5019AFE}"/>
              </a:ext>
            </a:extLst>
          </p:cNvPr>
          <p:cNvSpPr txBox="1">
            <a:spLocks noChangeArrowheads="1"/>
          </p:cNvSpPr>
          <p:nvPr/>
        </p:nvSpPr>
        <p:spPr bwMode="auto">
          <a:xfrm>
            <a:off x="678149" y="823084"/>
            <a:ext cx="74942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anose="020B0604020202020204" pitchFamily="34" charset="0"/>
              <a:buChar char="•"/>
            </a:pPr>
            <a:r>
              <a:rPr lang="it-IT" sz="1600" dirty="0" err="1">
                <a:cs typeface="Arial" charset="0"/>
                <a:sym typeface="Wingdings" panose="05000000000000000000" pitchFamily="2" charset="2"/>
              </a:rPr>
              <a:t>Manage</a:t>
            </a:r>
            <a:r>
              <a:rPr lang="it-IT" sz="1600" dirty="0">
                <a:cs typeface="Arial" charset="0"/>
                <a:sym typeface="Wingdings" panose="05000000000000000000" pitchFamily="2" charset="2"/>
              </a:rPr>
              <a:t> </a:t>
            </a:r>
            <a:r>
              <a:rPr lang="it-IT" sz="1600" dirty="0" err="1">
                <a:cs typeface="Arial" charset="0"/>
                <a:sym typeface="Wingdings" panose="05000000000000000000" pitchFamily="2" charset="2"/>
              </a:rPr>
              <a:t>Geometry</a:t>
            </a:r>
            <a:r>
              <a:rPr lang="it-IT" sz="1600" dirty="0">
                <a:cs typeface="Arial" charset="0"/>
                <a:sym typeface="Wingdings" panose="05000000000000000000" pitchFamily="2" charset="2"/>
              </a:rPr>
              <a:t> Association</a:t>
            </a:r>
          </a:p>
        </p:txBody>
      </p:sp>
      <p:pic>
        <p:nvPicPr>
          <p:cNvPr id="6" name="Immagine 5">
            <a:extLst>
              <a:ext uri="{FF2B5EF4-FFF2-40B4-BE49-F238E27FC236}">
                <a16:creationId xmlns:a16="http://schemas.microsoft.com/office/drawing/2014/main" id="{37D835CD-6BF0-103A-CB36-D0776DE3D657}"/>
              </a:ext>
            </a:extLst>
          </p:cNvPr>
          <p:cNvPicPr>
            <a:picLocks noChangeAspect="1"/>
          </p:cNvPicPr>
          <p:nvPr/>
        </p:nvPicPr>
        <p:blipFill>
          <a:blip r:embed="rId2"/>
          <a:stretch>
            <a:fillRect/>
          </a:stretch>
        </p:blipFill>
        <p:spPr>
          <a:xfrm>
            <a:off x="506274" y="1357844"/>
            <a:ext cx="4480948" cy="2103302"/>
          </a:xfrm>
          <a:prstGeom prst="rect">
            <a:avLst/>
          </a:prstGeom>
        </p:spPr>
      </p:pic>
      <p:pic>
        <p:nvPicPr>
          <p:cNvPr id="8" name="Immagine 7">
            <a:extLst>
              <a:ext uri="{FF2B5EF4-FFF2-40B4-BE49-F238E27FC236}">
                <a16:creationId xmlns:a16="http://schemas.microsoft.com/office/drawing/2014/main" id="{FC939B9C-5775-77AD-901A-5516E54548EF}"/>
              </a:ext>
            </a:extLst>
          </p:cNvPr>
          <p:cNvPicPr>
            <a:picLocks noChangeAspect="1"/>
          </p:cNvPicPr>
          <p:nvPr/>
        </p:nvPicPr>
        <p:blipFill>
          <a:blip r:embed="rId3"/>
          <a:stretch>
            <a:fillRect/>
          </a:stretch>
        </p:blipFill>
        <p:spPr>
          <a:xfrm>
            <a:off x="1279236" y="3429000"/>
            <a:ext cx="7471812" cy="2573770"/>
          </a:xfrm>
          <a:prstGeom prst="rect">
            <a:avLst/>
          </a:prstGeom>
        </p:spPr>
      </p:pic>
      <p:sp>
        <p:nvSpPr>
          <p:cNvPr id="9" name="Rettangolo 8">
            <a:extLst>
              <a:ext uri="{FF2B5EF4-FFF2-40B4-BE49-F238E27FC236}">
                <a16:creationId xmlns:a16="http://schemas.microsoft.com/office/drawing/2014/main" id="{3E3B4535-2075-7E27-6494-924E09F48586}"/>
              </a:ext>
            </a:extLst>
          </p:cNvPr>
          <p:cNvSpPr/>
          <p:nvPr/>
        </p:nvSpPr>
        <p:spPr>
          <a:xfrm>
            <a:off x="1080724" y="2864560"/>
            <a:ext cx="2555172" cy="2764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9">
            <a:extLst>
              <a:ext uri="{FF2B5EF4-FFF2-40B4-BE49-F238E27FC236}">
                <a16:creationId xmlns:a16="http://schemas.microsoft.com/office/drawing/2014/main" id="{C6B1DF4C-13DA-64E1-5876-609253CAD5AD}"/>
              </a:ext>
            </a:extLst>
          </p:cNvPr>
          <p:cNvSpPr/>
          <p:nvPr/>
        </p:nvSpPr>
        <p:spPr>
          <a:xfrm>
            <a:off x="3147688" y="3717032"/>
            <a:ext cx="1352304" cy="7200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852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79D10-43DE-89D5-3A44-741A17F6101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E38A0A3-6E11-CE4D-29E8-A16FE17BD110}"/>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Geometry – Terrain modification</a:t>
            </a:r>
          </a:p>
        </p:txBody>
      </p:sp>
      <p:sp>
        <p:nvSpPr>
          <p:cNvPr id="2" name="Text Box 11">
            <a:extLst>
              <a:ext uri="{FF2B5EF4-FFF2-40B4-BE49-F238E27FC236}">
                <a16:creationId xmlns:a16="http://schemas.microsoft.com/office/drawing/2014/main" id="{8094FA56-8E6E-6D63-4217-0783268869CC}"/>
              </a:ext>
            </a:extLst>
          </p:cNvPr>
          <p:cNvSpPr txBox="1">
            <a:spLocks noChangeArrowheads="1"/>
          </p:cNvSpPr>
          <p:nvPr/>
        </p:nvSpPr>
        <p:spPr bwMode="auto">
          <a:xfrm>
            <a:off x="683568" y="960149"/>
            <a:ext cx="7858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600" dirty="0">
                <a:cs typeface="Arial" charset="0"/>
              </a:rPr>
              <a:t>Update the Cross </a:t>
            </a:r>
            <a:r>
              <a:rPr lang="it-IT" sz="1600" dirty="0" err="1">
                <a:cs typeface="Arial" charset="0"/>
              </a:rPr>
              <a:t>Section</a:t>
            </a:r>
            <a:r>
              <a:rPr lang="it-IT" sz="1600" dirty="0">
                <a:cs typeface="Arial" charset="0"/>
              </a:rPr>
              <a:t> </a:t>
            </a:r>
            <a:r>
              <a:rPr lang="it-IT" sz="1600" dirty="0" err="1">
                <a:cs typeface="Arial" charset="0"/>
              </a:rPr>
              <a:t>profiles</a:t>
            </a:r>
            <a:r>
              <a:rPr lang="it-IT" sz="1600" dirty="0">
                <a:cs typeface="Arial" charset="0"/>
              </a:rPr>
              <a:t> </a:t>
            </a:r>
            <a:r>
              <a:rPr lang="it-IT" sz="1600" dirty="0" err="1">
                <a:cs typeface="Arial" charset="0"/>
              </a:rPr>
              <a:t>using</a:t>
            </a:r>
            <a:r>
              <a:rPr lang="it-IT" sz="1600" dirty="0">
                <a:cs typeface="Arial" charset="0"/>
              </a:rPr>
              <a:t> the new </a:t>
            </a:r>
            <a:r>
              <a:rPr lang="it-IT" sz="1600" dirty="0" err="1">
                <a:cs typeface="Arial" charset="0"/>
              </a:rPr>
              <a:t>terrain</a:t>
            </a:r>
            <a:r>
              <a:rPr lang="it-IT" sz="1600" dirty="0">
                <a:cs typeface="Arial" charset="0"/>
              </a:rPr>
              <a:t> information</a:t>
            </a:r>
          </a:p>
          <a:p>
            <a:pPr eaLnBrk="1" hangingPunct="1"/>
            <a:endParaRPr lang="it-IT" sz="1600" b="1" dirty="0">
              <a:cs typeface="Arial" charset="0"/>
            </a:endParaRPr>
          </a:p>
        </p:txBody>
      </p:sp>
      <p:pic>
        <p:nvPicPr>
          <p:cNvPr id="6" name="Immagine 5">
            <a:extLst>
              <a:ext uri="{FF2B5EF4-FFF2-40B4-BE49-F238E27FC236}">
                <a16:creationId xmlns:a16="http://schemas.microsoft.com/office/drawing/2014/main" id="{71884318-DE31-E6DA-ED87-33FE70DA6B52}"/>
              </a:ext>
            </a:extLst>
          </p:cNvPr>
          <p:cNvPicPr>
            <a:picLocks noChangeAspect="1"/>
          </p:cNvPicPr>
          <p:nvPr/>
        </p:nvPicPr>
        <p:blipFill>
          <a:blip r:embed="rId2"/>
          <a:srcRect b="25864"/>
          <a:stretch/>
        </p:blipFill>
        <p:spPr>
          <a:xfrm>
            <a:off x="1763688" y="1700808"/>
            <a:ext cx="5286659" cy="3880947"/>
          </a:xfrm>
          <a:prstGeom prst="rect">
            <a:avLst/>
          </a:prstGeom>
        </p:spPr>
      </p:pic>
    </p:spTree>
    <p:extLst>
      <p:ext uri="{BB962C8B-B14F-4D97-AF65-F5344CB8AC3E}">
        <p14:creationId xmlns:p14="http://schemas.microsoft.com/office/powerpoint/2010/main" val="972251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Introduction</a:t>
            </a:r>
          </a:p>
        </p:txBody>
      </p:sp>
      <p:sp>
        <p:nvSpPr>
          <p:cNvPr id="13" name="Text Box 11"/>
          <p:cNvSpPr txBox="1">
            <a:spLocks noChangeArrowheads="1"/>
          </p:cNvSpPr>
          <p:nvPr/>
        </p:nvSpPr>
        <p:spPr bwMode="auto">
          <a:xfrm>
            <a:off x="827584" y="3028890"/>
            <a:ext cx="70750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dirty="0">
                <a:cs typeface="Arial" charset="0"/>
              </a:rPr>
              <a:t>Part 3</a:t>
            </a:r>
          </a:p>
        </p:txBody>
      </p:sp>
    </p:spTree>
    <p:extLst>
      <p:ext uri="{BB962C8B-B14F-4D97-AF65-F5344CB8AC3E}">
        <p14:creationId xmlns:p14="http://schemas.microsoft.com/office/powerpoint/2010/main" val="6609428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Introduction</a:t>
            </a:r>
          </a:p>
        </p:txBody>
      </p:sp>
      <p:sp>
        <p:nvSpPr>
          <p:cNvPr id="13" name="Text Box 11"/>
          <p:cNvSpPr txBox="1">
            <a:spLocks noChangeArrowheads="1"/>
          </p:cNvSpPr>
          <p:nvPr/>
        </p:nvSpPr>
        <p:spPr bwMode="auto">
          <a:xfrm>
            <a:off x="737297" y="1340768"/>
            <a:ext cx="707506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dirty="0" err="1">
                <a:cs typeface="Arial" charset="0"/>
              </a:rPr>
              <a:t>This</a:t>
            </a:r>
            <a:r>
              <a:rPr lang="it-IT" dirty="0">
                <a:cs typeface="Arial" charset="0"/>
              </a:rPr>
              <a:t> </a:t>
            </a:r>
            <a:r>
              <a:rPr lang="it-IT" dirty="0" err="1">
                <a:cs typeface="Arial" charset="0"/>
              </a:rPr>
              <a:t>exercise</a:t>
            </a:r>
            <a:r>
              <a:rPr lang="it-IT" dirty="0">
                <a:cs typeface="Arial" charset="0"/>
              </a:rPr>
              <a:t> </a:t>
            </a:r>
            <a:r>
              <a:rPr lang="it-IT" dirty="0" err="1">
                <a:cs typeface="Arial" charset="0"/>
              </a:rPr>
              <a:t>will</a:t>
            </a:r>
            <a:r>
              <a:rPr lang="it-IT" dirty="0">
                <a:cs typeface="Arial" charset="0"/>
              </a:rPr>
              <a:t> </a:t>
            </a:r>
            <a:r>
              <a:rPr lang="it-IT" dirty="0" err="1">
                <a:cs typeface="Arial" charset="0"/>
              </a:rPr>
              <a:t>explain</a:t>
            </a:r>
            <a:r>
              <a:rPr lang="it-IT" dirty="0">
                <a:cs typeface="Arial" charset="0"/>
              </a:rPr>
              <a:t> </a:t>
            </a:r>
            <a:r>
              <a:rPr lang="it-IT" dirty="0" err="1">
                <a:cs typeface="Arial" charset="0"/>
              </a:rPr>
              <a:t>how</a:t>
            </a:r>
            <a:r>
              <a:rPr lang="it-IT" dirty="0">
                <a:cs typeface="Arial" charset="0"/>
              </a:rPr>
              <a:t> to create an </a:t>
            </a:r>
            <a:r>
              <a:rPr lang="it-IT" dirty="0" err="1">
                <a:cs typeface="Arial" charset="0"/>
              </a:rPr>
              <a:t>unsteady</a:t>
            </a:r>
            <a:r>
              <a:rPr lang="it-IT" dirty="0">
                <a:cs typeface="Arial" charset="0"/>
              </a:rPr>
              <a:t> flow </a:t>
            </a:r>
            <a:r>
              <a:rPr lang="it-IT" dirty="0" err="1">
                <a:cs typeface="Arial" charset="0"/>
              </a:rPr>
              <a:t>simulation</a:t>
            </a:r>
            <a:r>
              <a:rPr lang="it-IT" dirty="0">
                <a:cs typeface="Arial" charset="0"/>
              </a:rPr>
              <a:t> with HEC-RAS</a:t>
            </a:r>
          </a:p>
          <a:p>
            <a:pPr eaLnBrk="1" hangingPunct="1"/>
            <a:endParaRPr lang="it-IT" dirty="0">
              <a:cs typeface="Arial" charset="0"/>
            </a:endParaRPr>
          </a:p>
          <a:p>
            <a:pPr eaLnBrk="1" hangingPunct="1"/>
            <a:r>
              <a:rPr lang="it-IT" dirty="0">
                <a:cs typeface="Arial" charset="0"/>
              </a:rPr>
              <a:t>The </a:t>
            </a:r>
            <a:r>
              <a:rPr lang="it-IT" dirty="0" err="1">
                <a:cs typeface="Arial" charset="0"/>
              </a:rPr>
              <a:t>main</a:t>
            </a:r>
            <a:r>
              <a:rPr lang="it-IT" dirty="0">
                <a:cs typeface="Arial" charset="0"/>
              </a:rPr>
              <a:t> steps </a:t>
            </a:r>
            <a:r>
              <a:rPr lang="it-IT" dirty="0" err="1">
                <a:cs typeface="Arial" charset="0"/>
              </a:rPr>
              <a:t>will</a:t>
            </a:r>
            <a:r>
              <a:rPr lang="it-IT" dirty="0">
                <a:cs typeface="Arial" charset="0"/>
              </a:rPr>
              <a:t> be:</a:t>
            </a:r>
          </a:p>
          <a:p>
            <a:pPr marL="285750" indent="-285750" eaLnBrk="1" hangingPunct="1">
              <a:buFont typeface="Arial" panose="020B0604020202020204" pitchFamily="34" charset="0"/>
              <a:buChar char="•"/>
            </a:pPr>
            <a:r>
              <a:rPr lang="it-IT" dirty="0">
                <a:cs typeface="Arial" charset="0"/>
              </a:rPr>
              <a:t>Set the </a:t>
            </a:r>
            <a:r>
              <a:rPr lang="it-IT" dirty="0" err="1">
                <a:cs typeface="Arial" charset="0"/>
              </a:rPr>
              <a:t>Htab</a:t>
            </a:r>
            <a:r>
              <a:rPr lang="it-IT" dirty="0">
                <a:cs typeface="Arial" charset="0"/>
              </a:rPr>
              <a:t> </a:t>
            </a:r>
            <a:r>
              <a:rPr lang="it-IT" dirty="0" err="1">
                <a:cs typeface="Arial" charset="0"/>
              </a:rPr>
              <a:t>parameters</a:t>
            </a:r>
            <a:endParaRPr lang="it-IT" dirty="0">
              <a:cs typeface="Arial" charset="0"/>
            </a:endParaRPr>
          </a:p>
          <a:p>
            <a:pPr marL="285750" indent="-285750" eaLnBrk="1" hangingPunct="1">
              <a:buFont typeface="Arial" panose="020B0604020202020204" pitchFamily="34" charset="0"/>
              <a:buChar char="•"/>
            </a:pPr>
            <a:r>
              <a:rPr lang="it-IT" dirty="0">
                <a:cs typeface="Arial" charset="0"/>
              </a:rPr>
              <a:t>Create an </a:t>
            </a:r>
            <a:r>
              <a:rPr lang="it-IT" dirty="0" err="1">
                <a:cs typeface="Arial" charset="0"/>
              </a:rPr>
              <a:t>Unsteady</a:t>
            </a:r>
            <a:r>
              <a:rPr lang="it-IT" dirty="0">
                <a:cs typeface="Arial" charset="0"/>
              </a:rPr>
              <a:t> Flow File with </a:t>
            </a:r>
            <a:r>
              <a:rPr lang="it-IT" dirty="0" err="1">
                <a:cs typeface="Arial" charset="0"/>
              </a:rPr>
              <a:t>boundary</a:t>
            </a:r>
            <a:r>
              <a:rPr lang="it-IT" dirty="0">
                <a:cs typeface="Arial" charset="0"/>
              </a:rPr>
              <a:t> </a:t>
            </a:r>
            <a:r>
              <a:rPr lang="it-IT" dirty="0" err="1">
                <a:cs typeface="Arial" charset="0"/>
              </a:rPr>
              <a:t>conditions</a:t>
            </a:r>
            <a:r>
              <a:rPr lang="it-IT" dirty="0">
                <a:cs typeface="Arial" charset="0"/>
              </a:rPr>
              <a:t> and </a:t>
            </a:r>
            <a:r>
              <a:rPr lang="it-IT" dirty="0" err="1">
                <a:cs typeface="Arial" charset="0"/>
              </a:rPr>
              <a:t>initial</a:t>
            </a:r>
            <a:r>
              <a:rPr lang="it-IT" dirty="0">
                <a:cs typeface="Arial" charset="0"/>
              </a:rPr>
              <a:t> </a:t>
            </a:r>
            <a:r>
              <a:rPr lang="it-IT" dirty="0" err="1">
                <a:cs typeface="Arial" charset="0"/>
              </a:rPr>
              <a:t>conditions</a:t>
            </a:r>
            <a:endParaRPr lang="it-IT" dirty="0">
              <a:cs typeface="Arial" charset="0"/>
            </a:endParaRPr>
          </a:p>
          <a:p>
            <a:pPr marL="285750" indent="-285750" eaLnBrk="1" hangingPunct="1">
              <a:buFont typeface="Arial" panose="020B0604020202020204" pitchFamily="34" charset="0"/>
              <a:buChar char="•"/>
            </a:pPr>
            <a:r>
              <a:rPr lang="it-IT" dirty="0">
                <a:cs typeface="Arial" charset="0"/>
              </a:rPr>
              <a:t>Create a Plan</a:t>
            </a:r>
          </a:p>
          <a:p>
            <a:pPr marL="285750" indent="-285750" eaLnBrk="1" hangingPunct="1">
              <a:buFont typeface="Arial" panose="020B0604020202020204" pitchFamily="34" charset="0"/>
              <a:buChar char="•"/>
            </a:pPr>
            <a:r>
              <a:rPr lang="it-IT" dirty="0" err="1">
                <a:cs typeface="Arial" charset="0"/>
              </a:rPr>
              <a:t>Perform</a:t>
            </a:r>
            <a:r>
              <a:rPr lang="it-IT" dirty="0">
                <a:cs typeface="Arial" charset="0"/>
              </a:rPr>
              <a:t> an </a:t>
            </a:r>
            <a:r>
              <a:rPr lang="it-IT" dirty="0" err="1">
                <a:cs typeface="Arial" charset="0"/>
              </a:rPr>
              <a:t>Unsteady</a:t>
            </a:r>
            <a:r>
              <a:rPr lang="it-IT" dirty="0">
                <a:cs typeface="Arial" charset="0"/>
              </a:rPr>
              <a:t> Flow Analysis </a:t>
            </a:r>
          </a:p>
          <a:p>
            <a:pPr marL="285750" indent="-285750" eaLnBrk="1" hangingPunct="1">
              <a:buFont typeface="Arial" panose="020B0604020202020204" pitchFamily="34" charset="0"/>
              <a:buChar char="•"/>
            </a:pPr>
            <a:r>
              <a:rPr lang="it-IT" dirty="0">
                <a:cs typeface="Arial" charset="0"/>
              </a:rPr>
              <a:t>Check the </a:t>
            </a:r>
            <a:r>
              <a:rPr lang="it-IT" dirty="0" err="1">
                <a:cs typeface="Arial" charset="0"/>
              </a:rPr>
              <a:t>results</a:t>
            </a:r>
            <a:endParaRPr lang="it-IT" dirty="0">
              <a:cs typeface="Arial" charset="0"/>
            </a:endParaRPr>
          </a:p>
        </p:txBody>
      </p:sp>
    </p:spTree>
    <p:extLst>
      <p:ext uri="{BB962C8B-B14F-4D97-AF65-F5344CB8AC3E}">
        <p14:creationId xmlns:p14="http://schemas.microsoft.com/office/powerpoint/2010/main" val="1768305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Open project</a:t>
            </a:r>
          </a:p>
        </p:txBody>
      </p:sp>
      <p:sp>
        <p:nvSpPr>
          <p:cNvPr id="9" name="Text Box 11">
            <a:extLst>
              <a:ext uri="{FF2B5EF4-FFF2-40B4-BE49-F238E27FC236}">
                <a16:creationId xmlns:a16="http://schemas.microsoft.com/office/drawing/2014/main" id="{BEDEC634-3BB6-0C56-941B-97B5F76AE011}"/>
              </a:ext>
            </a:extLst>
          </p:cNvPr>
          <p:cNvSpPr txBox="1">
            <a:spLocks noChangeArrowheads="1"/>
          </p:cNvSpPr>
          <p:nvPr/>
        </p:nvSpPr>
        <p:spPr bwMode="auto">
          <a:xfrm>
            <a:off x="755576" y="1036127"/>
            <a:ext cx="74866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a:cs typeface="Arial" charset="0"/>
              </a:rPr>
              <a:t>Open Ras Mapper</a:t>
            </a:r>
          </a:p>
          <a:p>
            <a:pPr marL="342900" indent="-342900" eaLnBrk="1" hangingPunct="1">
              <a:buFont typeface="Arial" panose="020B0604020202020204" pitchFamily="34" charset="0"/>
              <a:buChar char="•"/>
            </a:pPr>
            <a:r>
              <a:rPr lang="it-IT" sz="1600" dirty="0">
                <a:cs typeface="Arial" charset="0"/>
              </a:rPr>
              <a:t>Click on </a:t>
            </a:r>
            <a:r>
              <a:rPr lang="it-IT" sz="1600" b="1" dirty="0" err="1">
                <a:cs typeface="Arial" charset="0"/>
              </a:rPr>
              <a:t>Map</a:t>
            </a:r>
            <a:r>
              <a:rPr lang="it-IT" sz="1600" b="1" dirty="0">
                <a:cs typeface="Arial" charset="0"/>
              </a:rPr>
              <a:t> Layer </a:t>
            </a:r>
            <a:r>
              <a:rPr lang="it-IT" sz="1600" b="1" dirty="0">
                <a:cs typeface="Arial" charset="0"/>
                <a:sym typeface="Wingdings" panose="05000000000000000000" pitchFamily="2" charset="2"/>
              </a:rPr>
              <a:t> Reference </a:t>
            </a:r>
            <a:r>
              <a:rPr lang="it-IT" sz="1600" b="1" dirty="0" err="1">
                <a:cs typeface="Arial" charset="0"/>
                <a:sym typeface="Wingdings" panose="05000000000000000000" pitchFamily="2" charset="2"/>
              </a:rPr>
              <a:t>Layers</a:t>
            </a:r>
            <a:r>
              <a:rPr lang="it-IT" sz="1600" b="1" dirty="0">
                <a:cs typeface="Arial" charset="0"/>
                <a:sym typeface="Wingdings" panose="05000000000000000000" pitchFamily="2" charset="2"/>
              </a:rPr>
              <a:t>  </a:t>
            </a:r>
            <a:r>
              <a:rPr lang="it-IT" sz="1600" b="1" dirty="0" err="1">
                <a:cs typeface="Arial" charset="0"/>
                <a:sym typeface="Wingdings" panose="05000000000000000000" pitchFamily="2" charset="2"/>
              </a:rPr>
              <a:t>Add</a:t>
            </a:r>
            <a:r>
              <a:rPr lang="it-IT" sz="1600" b="1" dirty="0">
                <a:cs typeface="Arial" charset="0"/>
                <a:sym typeface="Wingdings" panose="05000000000000000000" pitchFamily="2" charset="2"/>
              </a:rPr>
              <a:t> Reference Layer</a:t>
            </a:r>
          </a:p>
          <a:p>
            <a:pPr marL="342900" indent="-342900" eaLnBrk="1" hangingPunct="1">
              <a:buFont typeface="Arial" panose="020B0604020202020204" pitchFamily="34" charset="0"/>
              <a:buChar char="•"/>
            </a:pPr>
            <a:r>
              <a:rPr lang="it-IT" sz="1600" dirty="0" err="1">
                <a:cs typeface="Arial" charset="0"/>
                <a:sym typeface="Wingdings" panose="05000000000000000000" pitchFamily="2" charset="2"/>
              </a:rPr>
              <a:t>Broswe</a:t>
            </a:r>
            <a:r>
              <a:rPr lang="it-IT" sz="1600" dirty="0">
                <a:cs typeface="Arial" charset="0"/>
                <a:sym typeface="Wingdings" panose="05000000000000000000" pitchFamily="2" charset="2"/>
              </a:rPr>
              <a:t> to SHP folder and </a:t>
            </a:r>
            <a:r>
              <a:rPr lang="it-IT" sz="1600" dirty="0" err="1">
                <a:cs typeface="Arial" charset="0"/>
                <a:sym typeface="Wingdings" panose="05000000000000000000" pitchFamily="2" charset="2"/>
              </a:rPr>
              <a:t>select</a:t>
            </a:r>
            <a:r>
              <a:rPr lang="it-IT" sz="1600" dirty="0">
                <a:cs typeface="Arial" charset="0"/>
                <a:sym typeface="Wingdings" panose="05000000000000000000" pitchFamily="2" charset="2"/>
              </a:rPr>
              <a:t> ‘</a:t>
            </a:r>
            <a:r>
              <a:rPr lang="it-IT" sz="1600" b="1" dirty="0" err="1">
                <a:cs typeface="Arial" charset="0"/>
                <a:sym typeface="Wingdings" panose="05000000000000000000" pitchFamily="2" charset="2"/>
              </a:rPr>
              <a:t>Catchments.shp</a:t>
            </a:r>
            <a:r>
              <a:rPr lang="it-IT" sz="1600" dirty="0">
                <a:cs typeface="Arial" charset="0"/>
                <a:sym typeface="Wingdings" panose="05000000000000000000" pitchFamily="2" charset="2"/>
              </a:rPr>
              <a:t>’</a:t>
            </a:r>
            <a:endParaRPr lang="it-IT" sz="1600" dirty="0">
              <a:cs typeface="Arial" charset="0"/>
            </a:endParaRPr>
          </a:p>
          <a:p>
            <a:pPr marL="342900" indent="-342900" eaLnBrk="1" hangingPunct="1">
              <a:buFont typeface="Arial" panose="020B0604020202020204" pitchFamily="34" charset="0"/>
              <a:buChar char="•"/>
            </a:pPr>
            <a:endParaRPr lang="it-IT" sz="1600" dirty="0">
              <a:cs typeface="Arial" charset="0"/>
            </a:endParaRPr>
          </a:p>
          <a:p>
            <a:pPr eaLnBrk="1" hangingPunct="1"/>
            <a:endParaRPr lang="it-IT" sz="1600" dirty="0">
              <a:cs typeface="Arial" charset="0"/>
            </a:endParaRPr>
          </a:p>
        </p:txBody>
      </p:sp>
      <p:pic>
        <p:nvPicPr>
          <p:cNvPr id="5" name="Immagine 4">
            <a:extLst>
              <a:ext uri="{FF2B5EF4-FFF2-40B4-BE49-F238E27FC236}">
                <a16:creationId xmlns:a16="http://schemas.microsoft.com/office/drawing/2014/main" id="{F46F3757-E57C-B67E-15B0-F48622482CF1}"/>
              </a:ext>
            </a:extLst>
          </p:cNvPr>
          <p:cNvPicPr>
            <a:picLocks noChangeAspect="1"/>
          </p:cNvPicPr>
          <p:nvPr/>
        </p:nvPicPr>
        <p:blipFill>
          <a:blip r:embed="rId2"/>
          <a:stretch>
            <a:fillRect/>
          </a:stretch>
        </p:blipFill>
        <p:spPr>
          <a:xfrm>
            <a:off x="1475656" y="1916832"/>
            <a:ext cx="5976664" cy="4185806"/>
          </a:xfrm>
          <a:prstGeom prst="rect">
            <a:avLst/>
          </a:prstGeom>
        </p:spPr>
      </p:pic>
    </p:spTree>
    <p:extLst>
      <p:ext uri="{BB962C8B-B14F-4D97-AF65-F5344CB8AC3E}">
        <p14:creationId xmlns:p14="http://schemas.microsoft.com/office/powerpoint/2010/main" val="761237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87EB5C-4D07-34D8-853B-F7B32DAF5CDA}"/>
              </a:ext>
            </a:extLst>
          </p:cNvPr>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Hydraulic Model</a:t>
            </a:r>
          </a:p>
        </p:txBody>
      </p:sp>
      <p:sp>
        <p:nvSpPr>
          <p:cNvPr id="9" name="Text Box 11">
            <a:extLst>
              <a:ext uri="{FF2B5EF4-FFF2-40B4-BE49-F238E27FC236}">
                <a16:creationId xmlns:a16="http://schemas.microsoft.com/office/drawing/2014/main" id="{86486C89-A802-684C-DA77-DBB416E3D720}"/>
              </a:ext>
            </a:extLst>
          </p:cNvPr>
          <p:cNvSpPr txBox="1">
            <a:spLocks noChangeArrowheads="1"/>
          </p:cNvSpPr>
          <p:nvPr/>
        </p:nvSpPr>
        <p:spPr bwMode="auto">
          <a:xfrm>
            <a:off x="755576" y="1036127"/>
            <a:ext cx="74866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err="1">
                <a:cs typeface="Arial" charset="0"/>
              </a:rPr>
              <a:t>Performing</a:t>
            </a:r>
            <a:r>
              <a:rPr lang="it-IT" sz="1600" dirty="0">
                <a:cs typeface="Arial" charset="0"/>
              </a:rPr>
              <a:t> the </a:t>
            </a:r>
            <a:r>
              <a:rPr lang="it-IT" sz="1600" dirty="0" err="1">
                <a:cs typeface="Arial" charset="0"/>
              </a:rPr>
              <a:t>hydraulic</a:t>
            </a:r>
            <a:r>
              <a:rPr lang="it-IT" sz="1600" dirty="0">
                <a:cs typeface="Arial" charset="0"/>
              </a:rPr>
              <a:t> </a:t>
            </a:r>
            <a:r>
              <a:rPr lang="it-IT" sz="1600" dirty="0" err="1">
                <a:cs typeface="Arial" charset="0"/>
              </a:rPr>
              <a:t>computations</a:t>
            </a:r>
            <a:endParaRPr lang="it-IT" sz="1600" dirty="0">
              <a:cs typeface="Arial" charset="0"/>
            </a:endParaRPr>
          </a:p>
        </p:txBody>
      </p:sp>
      <p:pic>
        <p:nvPicPr>
          <p:cNvPr id="11" name="Immagine 10">
            <a:extLst>
              <a:ext uri="{FF2B5EF4-FFF2-40B4-BE49-F238E27FC236}">
                <a16:creationId xmlns:a16="http://schemas.microsoft.com/office/drawing/2014/main" id="{D042C014-82BF-3FAB-48F5-7F54434B82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9552" y="2492896"/>
            <a:ext cx="3822070" cy="2305472"/>
          </a:xfrm>
          <a:prstGeom prst="rect">
            <a:avLst/>
          </a:prstGeom>
        </p:spPr>
      </p:pic>
      <p:pic>
        <p:nvPicPr>
          <p:cNvPr id="13" name="Immagine 12">
            <a:extLst>
              <a:ext uri="{FF2B5EF4-FFF2-40B4-BE49-F238E27FC236}">
                <a16:creationId xmlns:a16="http://schemas.microsoft.com/office/drawing/2014/main" id="{5601E4DF-C78F-BE88-EA75-0173066E0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1939" y="1700808"/>
            <a:ext cx="4016545" cy="3700281"/>
          </a:xfrm>
          <a:prstGeom prst="rect">
            <a:avLst/>
          </a:prstGeom>
        </p:spPr>
      </p:pic>
      <p:sp>
        <p:nvSpPr>
          <p:cNvPr id="14" name="CasellaDiTesto 13">
            <a:extLst>
              <a:ext uri="{FF2B5EF4-FFF2-40B4-BE49-F238E27FC236}">
                <a16:creationId xmlns:a16="http://schemas.microsoft.com/office/drawing/2014/main" id="{6181DDFD-25CE-59DF-833A-43728A2C3E61}"/>
              </a:ext>
            </a:extLst>
          </p:cNvPr>
          <p:cNvSpPr txBox="1"/>
          <p:nvPr/>
        </p:nvSpPr>
        <p:spPr>
          <a:xfrm>
            <a:off x="1547664" y="3910927"/>
            <a:ext cx="2304256" cy="369332"/>
          </a:xfrm>
          <a:prstGeom prst="rect">
            <a:avLst/>
          </a:prstGeom>
          <a:noFill/>
        </p:spPr>
        <p:txBody>
          <a:bodyPr wrap="square" rtlCol="0">
            <a:spAutoFit/>
          </a:bodyPr>
          <a:lstStyle/>
          <a:p>
            <a:r>
              <a:rPr lang="it-IT" b="1" dirty="0">
                <a:solidFill>
                  <a:srgbClr val="FF0000"/>
                </a:solidFill>
              </a:rPr>
              <a:t>Steady Flow Analysis</a:t>
            </a:r>
            <a:endParaRPr lang="en-US" b="1" dirty="0">
              <a:solidFill>
                <a:srgbClr val="FF0000"/>
              </a:solidFill>
            </a:endParaRPr>
          </a:p>
        </p:txBody>
      </p:sp>
      <p:sp>
        <p:nvSpPr>
          <p:cNvPr id="15" name="CasellaDiTesto 14">
            <a:extLst>
              <a:ext uri="{FF2B5EF4-FFF2-40B4-BE49-F238E27FC236}">
                <a16:creationId xmlns:a16="http://schemas.microsoft.com/office/drawing/2014/main" id="{27CEDB02-1D78-561C-9463-F6BE5C895576}"/>
              </a:ext>
            </a:extLst>
          </p:cNvPr>
          <p:cNvSpPr txBox="1"/>
          <p:nvPr/>
        </p:nvSpPr>
        <p:spPr>
          <a:xfrm>
            <a:off x="5436095" y="3910927"/>
            <a:ext cx="2806171" cy="369332"/>
          </a:xfrm>
          <a:prstGeom prst="rect">
            <a:avLst/>
          </a:prstGeom>
          <a:noFill/>
        </p:spPr>
        <p:txBody>
          <a:bodyPr wrap="square" rtlCol="0">
            <a:spAutoFit/>
          </a:bodyPr>
          <a:lstStyle/>
          <a:p>
            <a:r>
              <a:rPr lang="it-IT" b="1" dirty="0" err="1">
                <a:solidFill>
                  <a:srgbClr val="FF0000"/>
                </a:solidFill>
              </a:rPr>
              <a:t>Unsteady</a:t>
            </a:r>
            <a:r>
              <a:rPr lang="it-IT" b="1" dirty="0">
                <a:solidFill>
                  <a:srgbClr val="FF0000"/>
                </a:solidFill>
              </a:rPr>
              <a:t> Flow Analysis</a:t>
            </a:r>
            <a:endParaRPr lang="en-US" b="1" dirty="0">
              <a:solidFill>
                <a:srgbClr val="FF0000"/>
              </a:solidFill>
            </a:endParaRPr>
          </a:p>
        </p:txBody>
      </p:sp>
    </p:spTree>
    <p:extLst>
      <p:ext uri="{BB962C8B-B14F-4D97-AF65-F5344CB8AC3E}">
        <p14:creationId xmlns:p14="http://schemas.microsoft.com/office/powerpoint/2010/main" val="15481576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Open project</a:t>
            </a:r>
          </a:p>
        </p:txBody>
      </p:sp>
      <p:sp>
        <p:nvSpPr>
          <p:cNvPr id="9" name="Text Box 11">
            <a:extLst>
              <a:ext uri="{FF2B5EF4-FFF2-40B4-BE49-F238E27FC236}">
                <a16:creationId xmlns:a16="http://schemas.microsoft.com/office/drawing/2014/main" id="{BEDEC634-3BB6-0C56-941B-97B5F76AE011}"/>
              </a:ext>
            </a:extLst>
          </p:cNvPr>
          <p:cNvSpPr txBox="1">
            <a:spLocks noChangeArrowheads="1"/>
          </p:cNvSpPr>
          <p:nvPr/>
        </p:nvSpPr>
        <p:spPr bwMode="auto">
          <a:xfrm>
            <a:off x="755576" y="1036127"/>
            <a:ext cx="7486691"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it-IT" sz="1600" dirty="0">
                <a:cs typeface="Arial" charset="0"/>
              </a:rPr>
              <a:t>The </a:t>
            </a:r>
            <a:r>
              <a:rPr lang="it-IT" sz="1600" dirty="0" err="1">
                <a:cs typeface="Arial" charset="0"/>
              </a:rPr>
              <a:t>uploaded</a:t>
            </a:r>
            <a:r>
              <a:rPr lang="it-IT" sz="1600" dirty="0">
                <a:cs typeface="Arial" charset="0"/>
              </a:rPr>
              <a:t> </a:t>
            </a:r>
            <a:r>
              <a:rPr lang="it-IT" sz="1600" dirty="0" err="1">
                <a:cs typeface="Arial" charset="0"/>
              </a:rPr>
              <a:t>layer</a:t>
            </a:r>
            <a:r>
              <a:rPr lang="it-IT" sz="1600" dirty="0">
                <a:cs typeface="Arial" charset="0"/>
              </a:rPr>
              <a:t> </a:t>
            </a:r>
            <a:r>
              <a:rPr lang="it-IT" sz="1600" dirty="0" err="1">
                <a:cs typeface="Arial" charset="0"/>
              </a:rPr>
              <a:t>contains</a:t>
            </a:r>
            <a:r>
              <a:rPr lang="it-IT" sz="1600" dirty="0">
                <a:cs typeface="Arial" charset="0"/>
              </a:rPr>
              <a:t> the </a:t>
            </a:r>
            <a:r>
              <a:rPr lang="it-IT" sz="1600" dirty="0" err="1">
                <a:cs typeface="Arial" charset="0"/>
              </a:rPr>
              <a:t>shape</a:t>
            </a:r>
            <a:r>
              <a:rPr lang="it-IT" sz="1600" dirty="0">
                <a:cs typeface="Arial" charset="0"/>
              </a:rPr>
              <a:t> of the </a:t>
            </a:r>
            <a:r>
              <a:rPr lang="it-IT" sz="1600" dirty="0" err="1">
                <a:cs typeface="Arial" charset="0"/>
              </a:rPr>
              <a:t>hydrological</a:t>
            </a:r>
            <a:r>
              <a:rPr lang="it-IT" sz="1600" dirty="0">
                <a:cs typeface="Arial" charset="0"/>
              </a:rPr>
              <a:t> </a:t>
            </a:r>
            <a:r>
              <a:rPr lang="it-IT" sz="1600" dirty="0" err="1">
                <a:cs typeface="Arial" charset="0"/>
              </a:rPr>
              <a:t>catchment</a:t>
            </a:r>
            <a:r>
              <a:rPr lang="it-IT" sz="1600" dirty="0">
                <a:cs typeface="Arial" charset="0"/>
              </a:rPr>
              <a:t> to </a:t>
            </a:r>
            <a:r>
              <a:rPr lang="it-IT" sz="1600" dirty="0" err="1">
                <a:cs typeface="Arial" charset="0"/>
              </a:rPr>
              <a:t>which</a:t>
            </a:r>
            <a:r>
              <a:rPr lang="it-IT" sz="1600" dirty="0">
                <a:cs typeface="Arial" charset="0"/>
              </a:rPr>
              <a:t> the River Network </a:t>
            </a:r>
            <a:r>
              <a:rPr lang="it-IT" sz="1600" dirty="0" err="1">
                <a:cs typeface="Arial" charset="0"/>
              </a:rPr>
              <a:t>belongs</a:t>
            </a:r>
            <a:endParaRPr lang="it-IT" sz="1600" dirty="0">
              <a:cs typeface="Arial" charset="0"/>
            </a:endParaRPr>
          </a:p>
          <a:p>
            <a:pPr marL="342900" indent="-342900" eaLnBrk="1" hangingPunct="1">
              <a:buFont typeface="Arial" panose="020B0604020202020204" pitchFamily="34" charset="0"/>
              <a:buChar char="•"/>
            </a:pPr>
            <a:r>
              <a:rPr lang="it-IT" sz="1600" dirty="0">
                <a:cs typeface="Arial" charset="0"/>
              </a:rPr>
              <a:t>In ‘Exercise1’ folder </a:t>
            </a:r>
            <a:r>
              <a:rPr lang="it-IT" sz="1600" dirty="0" err="1">
                <a:cs typeface="Arial" charset="0"/>
              </a:rPr>
              <a:t>you</a:t>
            </a:r>
            <a:r>
              <a:rPr lang="it-IT" sz="1600" dirty="0">
                <a:cs typeface="Arial" charset="0"/>
              </a:rPr>
              <a:t> can </a:t>
            </a:r>
            <a:r>
              <a:rPr lang="it-IT" sz="1600" dirty="0" err="1">
                <a:cs typeface="Arial" charset="0"/>
              </a:rPr>
              <a:t>find</a:t>
            </a:r>
            <a:r>
              <a:rPr lang="it-IT" sz="1600" dirty="0">
                <a:cs typeface="Arial" charset="0"/>
              </a:rPr>
              <a:t> </a:t>
            </a:r>
            <a:r>
              <a:rPr lang="it-IT" sz="1600" dirty="0" err="1">
                <a:cs typeface="Arial" charset="0"/>
              </a:rPr>
              <a:t>also</a:t>
            </a:r>
            <a:r>
              <a:rPr lang="it-IT" sz="1600" dirty="0">
                <a:cs typeface="Arial" charset="0"/>
              </a:rPr>
              <a:t> a DSS File. </a:t>
            </a:r>
            <a:r>
              <a:rPr lang="it-IT" sz="1600" dirty="0" err="1">
                <a:cs typeface="Arial" charset="0"/>
              </a:rPr>
              <a:t>It</a:t>
            </a:r>
            <a:r>
              <a:rPr lang="it-IT" sz="1600" dirty="0">
                <a:cs typeface="Arial" charset="0"/>
              </a:rPr>
              <a:t> </a:t>
            </a:r>
            <a:r>
              <a:rPr lang="it-IT" sz="1600" dirty="0" err="1">
                <a:cs typeface="Arial" charset="0"/>
              </a:rPr>
              <a:t>contains</a:t>
            </a:r>
            <a:r>
              <a:rPr lang="it-IT" sz="1600" dirty="0">
                <a:cs typeface="Arial" charset="0"/>
              </a:rPr>
              <a:t> the flow </a:t>
            </a:r>
            <a:r>
              <a:rPr lang="it-IT" sz="1600" dirty="0" err="1">
                <a:cs typeface="Arial" charset="0"/>
              </a:rPr>
              <a:t>hydrograph</a:t>
            </a:r>
            <a:r>
              <a:rPr lang="it-IT" sz="1600" dirty="0">
                <a:cs typeface="Arial" charset="0"/>
              </a:rPr>
              <a:t> of the </a:t>
            </a:r>
            <a:r>
              <a:rPr lang="it-IT" sz="1600" dirty="0" err="1">
                <a:cs typeface="Arial" charset="0"/>
              </a:rPr>
              <a:t>catchment</a:t>
            </a:r>
            <a:r>
              <a:rPr lang="it-IT" sz="1600" dirty="0">
                <a:cs typeface="Arial" charset="0"/>
              </a:rPr>
              <a:t> </a:t>
            </a:r>
            <a:r>
              <a:rPr lang="it-IT" sz="1600" dirty="0" err="1">
                <a:cs typeface="Arial" charset="0"/>
              </a:rPr>
              <a:t>obtained</a:t>
            </a:r>
            <a:r>
              <a:rPr lang="it-IT" sz="1600" dirty="0">
                <a:cs typeface="Arial" charset="0"/>
              </a:rPr>
              <a:t> from a HMS </a:t>
            </a:r>
            <a:r>
              <a:rPr lang="it-IT" sz="1600" dirty="0" err="1">
                <a:cs typeface="Arial" charset="0"/>
              </a:rPr>
              <a:t>hydrological</a:t>
            </a:r>
            <a:r>
              <a:rPr lang="it-IT" sz="1600" dirty="0">
                <a:cs typeface="Arial" charset="0"/>
              </a:rPr>
              <a:t> model</a:t>
            </a:r>
          </a:p>
          <a:p>
            <a:pPr marL="342900" indent="-342900" eaLnBrk="1" hangingPunct="1">
              <a:buFont typeface="Arial" panose="020B0604020202020204" pitchFamily="34" charset="0"/>
              <a:buChar char="•"/>
            </a:pPr>
            <a:r>
              <a:rPr lang="it-IT" sz="1600" dirty="0" err="1">
                <a:cs typeface="Arial" charset="0"/>
              </a:rPr>
              <a:t>Purpose</a:t>
            </a:r>
            <a:r>
              <a:rPr lang="it-IT" sz="1600" dirty="0">
                <a:cs typeface="Arial" charset="0"/>
              </a:rPr>
              <a:t> of </a:t>
            </a:r>
            <a:r>
              <a:rPr lang="it-IT" sz="1600" dirty="0" err="1">
                <a:cs typeface="Arial" charset="0"/>
              </a:rPr>
              <a:t>this</a:t>
            </a:r>
            <a:r>
              <a:rPr lang="it-IT" sz="1600" dirty="0">
                <a:cs typeface="Arial" charset="0"/>
              </a:rPr>
              <a:t> </a:t>
            </a:r>
            <a:r>
              <a:rPr lang="it-IT" sz="1600" dirty="0" err="1">
                <a:cs typeface="Arial" charset="0"/>
              </a:rPr>
              <a:t>exercise</a:t>
            </a:r>
            <a:r>
              <a:rPr lang="it-IT" sz="1600" dirty="0">
                <a:cs typeface="Arial" charset="0"/>
              </a:rPr>
              <a:t> </a:t>
            </a:r>
            <a:r>
              <a:rPr lang="it-IT" sz="1600" dirty="0" err="1">
                <a:cs typeface="Arial" charset="0"/>
              </a:rPr>
              <a:t>is</a:t>
            </a:r>
            <a:r>
              <a:rPr lang="it-IT" sz="1600" dirty="0">
                <a:cs typeface="Arial" charset="0"/>
              </a:rPr>
              <a:t> to </a:t>
            </a:r>
            <a:r>
              <a:rPr lang="it-IT" sz="1600" dirty="0" err="1">
                <a:cs typeface="Arial" charset="0"/>
              </a:rPr>
              <a:t>perform</a:t>
            </a:r>
            <a:r>
              <a:rPr lang="it-IT" sz="1600" dirty="0">
                <a:cs typeface="Arial" charset="0"/>
              </a:rPr>
              <a:t> an </a:t>
            </a:r>
            <a:r>
              <a:rPr lang="it-IT" sz="1600" dirty="0" err="1">
                <a:cs typeface="Arial" charset="0"/>
              </a:rPr>
              <a:t>unsteady</a:t>
            </a:r>
            <a:r>
              <a:rPr lang="it-IT" sz="1600" dirty="0">
                <a:cs typeface="Arial" charset="0"/>
              </a:rPr>
              <a:t> Flow Analysis of Upper </a:t>
            </a:r>
            <a:r>
              <a:rPr lang="it-IT" sz="1600" dirty="0" err="1">
                <a:cs typeface="Arial" charset="0"/>
              </a:rPr>
              <a:t>Dindir</a:t>
            </a:r>
            <a:r>
              <a:rPr lang="it-IT" sz="1600" dirty="0">
                <a:cs typeface="Arial" charset="0"/>
              </a:rPr>
              <a:t> River </a:t>
            </a:r>
            <a:r>
              <a:rPr lang="it-IT" sz="1600" dirty="0" err="1">
                <a:cs typeface="Arial" charset="0"/>
              </a:rPr>
              <a:t>using</a:t>
            </a:r>
            <a:r>
              <a:rPr lang="it-IT" sz="1600" dirty="0">
                <a:cs typeface="Arial" charset="0"/>
              </a:rPr>
              <a:t> </a:t>
            </a:r>
            <a:r>
              <a:rPr lang="it-IT" sz="1600" dirty="0" err="1">
                <a:cs typeface="Arial" charset="0"/>
              </a:rPr>
              <a:t>this</a:t>
            </a:r>
            <a:r>
              <a:rPr lang="it-IT" sz="1600" dirty="0">
                <a:cs typeface="Arial" charset="0"/>
              </a:rPr>
              <a:t> flow data</a:t>
            </a:r>
          </a:p>
          <a:p>
            <a:pPr marL="342900" indent="-342900" eaLnBrk="1" hangingPunct="1">
              <a:buFont typeface="Arial" panose="020B0604020202020204" pitchFamily="34" charset="0"/>
              <a:buChar char="•"/>
            </a:pPr>
            <a:r>
              <a:rPr lang="it-IT" sz="1600" dirty="0" err="1">
                <a:cs typeface="Arial" charset="0"/>
              </a:rPr>
              <a:t>Notice</a:t>
            </a:r>
            <a:r>
              <a:rPr lang="it-IT" sz="1600" dirty="0">
                <a:cs typeface="Arial" charset="0"/>
              </a:rPr>
              <a:t> </a:t>
            </a:r>
            <a:r>
              <a:rPr lang="it-IT" sz="1600" dirty="0" err="1">
                <a:cs typeface="Arial" charset="0"/>
              </a:rPr>
              <a:t>that</a:t>
            </a:r>
            <a:r>
              <a:rPr lang="it-IT" sz="1600" dirty="0">
                <a:cs typeface="Arial" charset="0"/>
              </a:rPr>
              <a:t> the flow </a:t>
            </a:r>
            <a:r>
              <a:rPr lang="it-IT" sz="1600" dirty="0" err="1">
                <a:cs typeface="Arial" charset="0"/>
              </a:rPr>
              <a:t>hydrograph</a:t>
            </a:r>
            <a:r>
              <a:rPr lang="it-IT" sz="1600" dirty="0">
                <a:cs typeface="Arial" charset="0"/>
              </a:rPr>
              <a:t> </a:t>
            </a:r>
            <a:r>
              <a:rPr lang="it-IT" sz="1600" dirty="0" err="1">
                <a:cs typeface="Arial" charset="0"/>
              </a:rPr>
              <a:t>will</a:t>
            </a:r>
            <a:r>
              <a:rPr lang="it-IT" sz="1600" dirty="0">
                <a:cs typeface="Arial" charset="0"/>
              </a:rPr>
              <a:t> be </a:t>
            </a:r>
            <a:r>
              <a:rPr lang="it-IT" sz="1600" dirty="0" err="1">
                <a:cs typeface="Arial" charset="0"/>
              </a:rPr>
              <a:t>used</a:t>
            </a:r>
            <a:r>
              <a:rPr lang="it-IT" sz="1600" dirty="0">
                <a:cs typeface="Arial" charset="0"/>
              </a:rPr>
              <a:t> </a:t>
            </a:r>
            <a:r>
              <a:rPr lang="it-IT" sz="1600" dirty="0" err="1">
                <a:cs typeface="Arial" charset="0"/>
              </a:rPr>
              <a:t>as</a:t>
            </a:r>
            <a:r>
              <a:rPr lang="it-IT" sz="1600" dirty="0">
                <a:cs typeface="Arial" charset="0"/>
              </a:rPr>
              <a:t> follow:</a:t>
            </a:r>
          </a:p>
          <a:p>
            <a:pPr marL="1076325" indent="-342900" eaLnBrk="1" hangingPunct="1">
              <a:buFont typeface="Wingdings" panose="05000000000000000000" pitchFamily="2" charset="2"/>
              <a:buChar char="Ø"/>
            </a:pPr>
            <a:r>
              <a:rPr lang="it-IT" sz="1600" dirty="0">
                <a:cs typeface="Arial" charset="0"/>
              </a:rPr>
              <a:t>BN_GUMMERA flow </a:t>
            </a:r>
            <a:r>
              <a:rPr lang="it-IT" sz="1600" dirty="0" err="1">
                <a:cs typeface="Arial" charset="0"/>
              </a:rPr>
              <a:t>will</a:t>
            </a:r>
            <a:r>
              <a:rPr lang="it-IT" sz="1600" dirty="0">
                <a:cs typeface="Arial" charset="0"/>
              </a:rPr>
              <a:t> be </a:t>
            </a:r>
            <a:r>
              <a:rPr lang="it-IT" sz="1600" dirty="0" err="1">
                <a:cs typeface="Arial" charset="0"/>
              </a:rPr>
              <a:t>used</a:t>
            </a:r>
            <a:r>
              <a:rPr lang="it-IT" sz="1600" dirty="0">
                <a:cs typeface="Arial" charset="0"/>
              </a:rPr>
              <a:t> </a:t>
            </a:r>
            <a:r>
              <a:rPr lang="it-IT" sz="1600" dirty="0" err="1">
                <a:cs typeface="Arial" charset="0"/>
              </a:rPr>
              <a:t>as</a:t>
            </a:r>
            <a:r>
              <a:rPr lang="it-IT" sz="1600" dirty="0">
                <a:cs typeface="Arial" charset="0"/>
              </a:rPr>
              <a:t> </a:t>
            </a:r>
            <a:r>
              <a:rPr lang="it-IT" sz="1600" dirty="0" err="1">
                <a:cs typeface="Arial" charset="0"/>
              </a:rPr>
              <a:t>boundary</a:t>
            </a:r>
            <a:r>
              <a:rPr lang="it-IT" sz="1600" dirty="0">
                <a:cs typeface="Arial" charset="0"/>
              </a:rPr>
              <a:t> </a:t>
            </a:r>
            <a:r>
              <a:rPr lang="it-IT" sz="1600" dirty="0" err="1">
                <a:cs typeface="Arial" charset="0"/>
              </a:rPr>
              <a:t>condition</a:t>
            </a:r>
            <a:r>
              <a:rPr lang="it-IT" sz="1600" dirty="0">
                <a:cs typeface="Arial" charset="0"/>
              </a:rPr>
              <a:t> </a:t>
            </a:r>
            <a:r>
              <a:rPr lang="it-IT" sz="1600" dirty="0" err="1">
                <a:cs typeface="Arial" charset="0"/>
              </a:rPr>
              <a:t>at</a:t>
            </a:r>
            <a:r>
              <a:rPr lang="it-IT" sz="1600" dirty="0">
                <a:cs typeface="Arial" charset="0"/>
              </a:rPr>
              <a:t> the </a:t>
            </a:r>
            <a:r>
              <a:rPr lang="it-IT" sz="1600" dirty="0" err="1">
                <a:cs typeface="Arial" charset="0"/>
              </a:rPr>
              <a:t>most</a:t>
            </a:r>
            <a:r>
              <a:rPr lang="it-IT" sz="1600" dirty="0">
                <a:cs typeface="Arial" charset="0"/>
              </a:rPr>
              <a:t> upstream cross </a:t>
            </a:r>
            <a:r>
              <a:rPr lang="it-IT" sz="1600" dirty="0" err="1">
                <a:cs typeface="Arial" charset="0"/>
              </a:rPr>
              <a:t>section</a:t>
            </a:r>
            <a:r>
              <a:rPr lang="it-IT" sz="1600" dirty="0">
                <a:cs typeface="Arial" charset="0"/>
              </a:rPr>
              <a:t> of Blue </a:t>
            </a:r>
            <a:r>
              <a:rPr lang="it-IT" sz="1600" dirty="0" err="1">
                <a:cs typeface="Arial" charset="0"/>
              </a:rPr>
              <a:t>Nile</a:t>
            </a:r>
            <a:r>
              <a:rPr lang="it-IT" sz="1600" dirty="0">
                <a:cs typeface="Arial" charset="0"/>
              </a:rPr>
              <a:t> River</a:t>
            </a:r>
          </a:p>
          <a:p>
            <a:pPr marL="1076325" indent="-342900" eaLnBrk="1" hangingPunct="1">
              <a:buFont typeface="Wingdings" panose="05000000000000000000" pitchFamily="2" charset="2"/>
              <a:buChar char="Ø"/>
            </a:pPr>
            <a:r>
              <a:rPr lang="it-IT" sz="1600" dirty="0">
                <a:cs typeface="Arial" charset="0"/>
              </a:rPr>
              <a:t>BN_KESSIE flow </a:t>
            </a:r>
            <a:r>
              <a:rPr lang="it-IT" sz="1600" dirty="0" err="1">
                <a:cs typeface="Arial" charset="0"/>
              </a:rPr>
              <a:t>will</a:t>
            </a:r>
            <a:r>
              <a:rPr lang="it-IT" sz="1600" dirty="0">
                <a:cs typeface="Arial" charset="0"/>
              </a:rPr>
              <a:t> be </a:t>
            </a:r>
            <a:r>
              <a:rPr lang="it-IT" sz="1600" dirty="0" err="1">
                <a:cs typeface="Arial" charset="0"/>
              </a:rPr>
              <a:t>used</a:t>
            </a:r>
            <a:r>
              <a:rPr lang="it-IT" sz="1600" dirty="0">
                <a:cs typeface="Arial" charset="0"/>
              </a:rPr>
              <a:t> </a:t>
            </a:r>
            <a:r>
              <a:rPr lang="it-IT" sz="1600" dirty="0" err="1">
                <a:cs typeface="Arial" charset="0"/>
              </a:rPr>
              <a:t>both</a:t>
            </a:r>
            <a:r>
              <a:rPr lang="it-IT" sz="1600" dirty="0">
                <a:cs typeface="Arial" charset="0"/>
              </a:rPr>
              <a:t> </a:t>
            </a:r>
            <a:r>
              <a:rPr lang="it-IT" sz="1600" dirty="0" err="1">
                <a:cs typeface="Arial" charset="0"/>
              </a:rPr>
              <a:t>as</a:t>
            </a:r>
            <a:r>
              <a:rPr lang="it-IT" sz="1600" dirty="0">
                <a:cs typeface="Arial" charset="0"/>
              </a:rPr>
              <a:t> a </a:t>
            </a:r>
            <a:r>
              <a:rPr lang="it-IT" sz="1600" dirty="0" err="1">
                <a:cs typeface="Arial" charset="0"/>
              </a:rPr>
              <a:t>boundary</a:t>
            </a:r>
            <a:r>
              <a:rPr lang="it-IT" sz="1600" dirty="0">
                <a:cs typeface="Arial" charset="0"/>
              </a:rPr>
              <a:t> </a:t>
            </a:r>
            <a:r>
              <a:rPr lang="it-IT" sz="1600" dirty="0" err="1">
                <a:cs typeface="Arial" charset="0"/>
              </a:rPr>
              <a:t>condition</a:t>
            </a:r>
            <a:r>
              <a:rPr lang="it-IT" sz="1600" dirty="0">
                <a:cs typeface="Arial" charset="0"/>
              </a:rPr>
              <a:t> </a:t>
            </a:r>
            <a:r>
              <a:rPr lang="it-IT" sz="1600" dirty="0" err="1">
                <a:cs typeface="Arial" charset="0"/>
              </a:rPr>
              <a:t>at</a:t>
            </a:r>
            <a:r>
              <a:rPr lang="it-IT" sz="1600" dirty="0">
                <a:cs typeface="Arial" charset="0"/>
              </a:rPr>
              <a:t> the </a:t>
            </a:r>
            <a:r>
              <a:rPr lang="it-IT" sz="1600" dirty="0" err="1">
                <a:cs typeface="Arial" charset="0"/>
              </a:rPr>
              <a:t>most</a:t>
            </a:r>
            <a:r>
              <a:rPr lang="it-IT" sz="1600" dirty="0">
                <a:cs typeface="Arial" charset="0"/>
              </a:rPr>
              <a:t> upstream cross </a:t>
            </a:r>
            <a:r>
              <a:rPr lang="it-IT" sz="1600" dirty="0" err="1">
                <a:cs typeface="Arial" charset="0"/>
              </a:rPr>
              <a:t>section</a:t>
            </a:r>
            <a:r>
              <a:rPr lang="it-IT" sz="1600" dirty="0">
                <a:cs typeface="Arial" charset="0"/>
              </a:rPr>
              <a:t> of </a:t>
            </a:r>
            <a:r>
              <a:rPr lang="it-IT" sz="1600" dirty="0" err="1">
                <a:cs typeface="Arial" charset="0"/>
              </a:rPr>
              <a:t>Beshilo</a:t>
            </a:r>
            <a:r>
              <a:rPr lang="it-IT" sz="1600" dirty="0">
                <a:cs typeface="Arial" charset="0"/>
              </a:rPr>
              <a:t> River and </a:t>
            </a:r>
            <a:r>
              <a:rPr lang="it-IT" sz="1600" dirty="0" err="1">
                <a:cs typeface="Arial" charset="0"/>
              </a:rPr>
              <a:t>both</a:t>
            </a:r>
            <a:r>
              <a:rPr lang="it-IT" sz="1600" dirty="0">
                <a:cs typeface="Arial" charset="0"/>
              </a:rPr>
              <a:t> </a:t>
            </a:r>
            <a:r>
              <a:rPr lang="it-IT" sz="1600" dirty="0" err="1">
                <a:cs typeface="Arial" charset="0"/>
              </a:rPr>
              <a:t>as</a:t>
            </a:r>
            <a:r>
              <a:rPr lang="it-IT" sz="1600" dirty="0">
                <a:cs typeface="Arial" charset="0"/>
              </a:rPr>
              <a:t> a </a:t>
            </a:r>
            <a:r>
              <a:rPr lang="it-IT" sz="1600" dirty="0" err="1">
                <a:cs typeface="Arial" charset="0"/>
              </a:rPr>
              <a:t>distributed</a:t>
            </a:r>
            <a:r>
              <a:rPr lang="it-IT" sz="1600" dirty="0">
                <a:cs typeface="Arial" charset="0"/>
              </a:rPr>
              <a:t> </a:t>
            </a:r>
            <a:r>
              <a:rPr lang="it-IT" sz="1600" dirty="0" err="1">
                <a:cs typeface="Arial" charset="0"/>
              </a:rPr>
              <a:t>contribute</a:t>
            </a:r>
            <a:r>
              <a:rPr lang="it-IT" sz="1600" dirty="0">
                <a:cs typeface="Arial" charset="0"/>
              </a:rPr>
              <a:t> </a:t>
            </a:r>
            <a:r>
              <a:rPr lang="it-IT" sz="1600" dirty="0" err="1">
                <a:cs typeface="Arial" charset="0"/>
              </a:rPr>
              <a:t>along</a:t>
            </a:r>
            <a:r>
              <a:rPr lang="it-IT" sz="1600" dirty="0">
                <a:cs typeface="Arial" charset="0"/>
              </a:rPr>
              <a:t> the </a:t>
            </a:r>
            <a:r>
              <a:rPr lang="it-IT" sz="1600" dirty="0" err="1">
                <a:cs typeface="Arial" charset="0"/>
              </a:rPr>
              <a:t>river</a:t>
            </a:r>
            <a:r>
              <a:rPr lang="it-IT" sz="1600" dirty="0">
                <a:cs typeface="Arial" charset="0"/>
              </a:rPr>
              <a:t> network</a:t>
            </a:r>
          </a:p>
          <a:p>
            <a:pPr eaLnBrk="1" hangingPunct="1"/>
            <a:endParaRPr lang="it-IT" sz="1600" dirty="0">
              <a:cs typeface="Arial" charset="0"/>
            </a:endParaRPr>
          </a:p>
        </p:txBody>
      </p:sp>
    </p:spTree>
    <p:extLst>
      <p:ext uri="{BB962C8B-B14F-4D97-AF65-F5344CB8AC3E}">
        <p14:creationId xmlns:p14="http://schemas.microsoft.com/office/powerpoint/2010/main" val="6109570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err="1">
                <a:solidFill>
                  <a:srgbClr val="0070C0"/>
                </a:solidFill>
                <a:latin typeface="Trebuchet MS" pitchFamily="34" charset="0"/>
              </a:rPr>
              <a:t>Htab</a:t>
            </a:r>
            <a:r>
              <a:rPr lang="en-GB" b="1" i="1" dirty="0">
                <a:solidFill>
                  <a:srgbClr val="0070C0"/>
                </a:solidFill>
                <a:latin typeface="Trebuchet MS" pitchFamily="34" charset="0"/>
              </a:rPr>
              <a:t> parameter</a:t>
            </a:r>
          </a:p>
        </p:txBody>
      </p:sp>
      <p:sp>
        <p:nvSpPr>
          <p:cNvPr id="9" name="Text Box 11">
            <a:extLst>
              <a:ext uri="{FF2B5EF4-FFF2-40B4-BE49-F238E27FC236}">
                <a16:creationId xmlns:a16="http://schemas.microsoft.com/office/drawing/2014/main" id="{BEDEC634-3BB6-0C56-941B-97B5F76AE011}"/>
              </a:ext>
            </a:extLst>
          </p:cNvPr>
          <p:cNvSpPr txBox="1">
            <a:spLocks noChangeArrowheads="1"/>
          </p:cNvSpPr>
          <p:nvPr/>
        </p:nvSpPr>
        <p:spPr bwMode="auto">
          <a:xfrm>
            <a:off x="755576" y="1036127"/>
            <a:ext cx="770485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600" dirty="0">
                <a:cs typeface="Arial" charset="0"/>
              </a:rPr>
              <a:t>In order to speed up the Unsteady Flow calculations, the Geometric Preprocessor is used to process the geometric data into a series of hydraulic properties tables, rating curves, and family of rating curves.</a:t>
            </a:r>
          </a:p>
          <a:p>
            <a:pPr algn="l"/>
            <a:endParaRPr lang="en-US" sz="1600" dirty="0">
              <a:cs typeface="Arial" charset="0"/>
            </a:endParaRPr>
          </a:p>
          <a:p>
            <a:pPr algn="l"/>
            <a:r>
              <a:rPr lang="en-US" sz="1600" dirty="0">
                <a:cs typeface="Arial" charset="0"/>
              </a:rPr>
              <a:t>Cross sections are processed into tables of elevation versus hydraulic properties of areas, conveyance, and storage.</a:t>
            </a:r>
          </a:p>
          <a:p>
            <a:pPr algn="l"/>
            <a:r>
              <a:rPr lang="en-US" sz="1600" dirty="0">
                <a:cs typeface="Arial" charset="0"/>
              </a:rPr>
              <a:t>The user is required to set an interval to be used for spacing the points in the cross section tables. The interval can be the same for all cross sections or it can vary from cross section to cross section. </a:t>
            </a:r>
          </a:p>
          <a:p>
            <a:pPr algn="l"/>
            <a:r>
              <a:rPr lang="en-US" sz="1600" dirty="0">
                <a:cs typeface="Arial" charset="0"/>
              </a:rPr>
              <a:t>This interval is very important, it will define the limits of the table that is built for each cross section. On one hand, the interval must be large enough to cover the full range of stages that may be incurred during the unsteady flow simulations. On the other hand, if the interval is too large, the tables will not have enough detail to accurately depict changes in area, conveyance, and storage with respect to elevation.</a:t>
            </a:r>
          </a:p>
          <a:p>
            <a:pPr algn="l"/>
            <a:r>
              <a:rPr lang="en-US" sz="1600" dirty="0">
                <a:cs typeface="Arial" charset="0"/>
              </a:rPr>
              <a:t>If the computed water surface goes above the table, properties are extrapolated by extending the last to points linearly. This extrapolation can often cause the model to go unstable.</a:t>
            </a:r>
          </a:p>
          <a:p>
            <a:pPr algn="l"/>
            <a:endParaRPr lang="en-US" sz="1600" dirty="0">
              <a:cs typeface="Arial" charset="0"/>
            </a:endParaRPr>
          </a:p>
        </p:txBody>
      </p:sp>
    </p:spTree>
    <p:extLst>
      <p:ext uri="{BB962C8B-B14F-4D97-AF65-F5344CB8AC3E}">
        <p14:creationId xmlns:p14="http://schemas.microsoft.com/office/powerpoint/2010/main" val="21578067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err="1">
                <a:solidFill>
                  <a:srgbClr val="0070C0"/>
                </a:solidFill>
                <a:latin typeface="Trebuchet MS" pitchFamily="34" charset="0"/>
              </a:rPr>
              <a:t>Htab</a:t>
            </a:r>
            <a:r>
              <a:rPr lang="en-GB" b="1" i="1" dirty="0">
                <a:solidFill>
                  <a:srgbClr val="0070C0"/>
                </a:solidFill>
                <a:latin typeface="Trebuchet MS" pitchFamily="34" charset="0"/>
              </a:rPr>
              <a:t> parameter</a:t>
            </a:r>
          </a:p>
        </p:txBody>
      </p:sp>
      <p:sp>
        <p:nvSpPr>
          <p:cNvPr id="9" name="Text Box 11">
            <a:extLst>
              <a:ext uri="{FF2B5EF4-FFF2-40B4-BE49-F238E27FC236}">
                <a16:creationId xmlns:a16="http://schemas.microsoft.com/office/drawing/2014/main" id="{BEDEC634-3BB6-0C56-941B-97B5F76AE011}"/>
              </a:ext>
            </a:extLst>
          </p:cNvPr>
          <p:cNvSpPr txBox="1">
            <a:spLocks noChangeArrowheads="1"/>
          </p:cNvSpPr>
          <p:nvPr/>
        </p:nvSpPr>
        <p:spPr bwMode="auto">
          <a:xfrm>
            <a:off x="755576" y="1036127"/>
            <a:ext cx="77048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600" dirty="0">
                <a:cs typeface="Arial" charset="0"/>
              </a:rPr>
              <a:t>The interval for the cross section tables can be defined selecting the </a:t>
            </a:r>
          </a:p>
          <a:p>
            <a:pPr algn="l"/>
            <a:r>
              <a:rPr lang="en-US" sz="1600" b="1" dirty="0" err="1">
                <a:cs typeface="Arial" charset="0"/>
              </a:rPr>
              <a:t>HTab</a:t>
            </a:r>
            <a:r>
              <a:rPr lang="en-US" sz="1600" b="1" dirty="0">
                <a:cs typeface="Arial" charset="0"/>
              </a:rPr>
              <a:t> Parameters</a:t>
            </a:r>
            <a:r>
              <a:rPr lang="en-US" sz="1600" dirty="0">
                <a:cs typeface="Arial" charset="0"/>
              </a:rPr>
              <a:t> button from the </a:t>
            </a:r>
            <a:r>
              <a:rPr lang="en-US" sz="1600" b="1" dirty="0">
                <a:cs typeface="Arial" charset="0"/>
              </a:rPr>
              <a:t>Geometric Data editor</a:t>
            </a:r>
          </a:p>
          <a:p>
            <a:pPr algn="l"/>
            <a:endParaRPr lang="en-US" sz="1600" b="1" dirty="0">
              <a:cs typeface="Arial" charset="0"/>
            </a:endParaRPr>
          </a:p>
          <a:p>
            <a:pPr algn="l"/>
            <a:endParaRPr lang="it-IT" sz="1600" b="1" dirty="0">
              <a:cs typeface="Arial" charset="0"/>
            </a:endParaRPr>
          </a:p>
        </p:txBody>
      </p:sp>
      <p:pic>
        <p:nvPicPr>
          <p:cNvPr id="3" name="Immagine 2">
            <a:extLst>
              <a:ext uri="{FF2B5EF4-FFF2-40B4-BE49-F238E27FC236}">
                <a16:creationId xmlns:a16="http://schemas.microsoft.com/office/drawing/2014/main" id="{2E34151E-E4DC-ECDA-0693-784BB9F38F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9856" y="1891584"/>
            <a:ext cx="7164288" cy="4333151"/>
          </a:xfrm>
          <a:prstGeom prst="rect">
            <a:avLst/>
          </a:prstGeom>
        </p:spPr>
      </p:pic>
      <p:sp>
        <p:nvSpPr>
          <p:cNvPr id="5" name="Rettangolo 4">
            <a:extLst>
              <a:ext uri="{FF2B5EF4-FFF2-40B4-BE49-F238E27FC236}">
                <a16:creationId xmlns:a16="http://schemas.microsoft.com/office/drawing/2014/main" id="{5F2AE4EE-24D1-22A7-4BC1-2536BC1DEBFF}"/>
              </a:ext>
            </a:extLst>
          </p:cNvPr>
          <p:cNvSpPr/>
          <p:nvPr/>
        </p:nvSpPr>
        <p:spPr>
          <a:xfrm>
            <a:off x="971600" y="5157192"/>
            <a:ext cx="360040" cy="3600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117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err="1">
                <a:solidFill>
                  <a:srgbClr val="0070C0"/>
                </a:solidFill>
                <a:latin typeface="Trebuchet MS" pitchFamily="34" charset="0"/>
              </a:rPr>
              <a:t>Htab</a:t>
            </a:r>
            <a:r>
              <a:rPr lang="en-GB" b="1" i="1" dirty="0">
                <a:solidFill>
                  <a:srgbClr val="0070C0"/>
                </a:solidFill>
                <a:latin typeface="Trebuchet MS" pitchFamily="34" charset="0"/>
              </a:rPr>
              <a:t> parameter</a:t>
            </a:r>
          </a:p>
        </p:txBody>
      </p:sp>
      <p:sp>
        <p:nvSpPr>
          <p:cNvPr id="9" name="Text Box 11">
            <a:extLst>
              <a:ext uri="{FF2B5EF4-FFF2-40B4-BE49-F238E27FC236}">
                <a16:creationId xmlns:a16="http://schemas.microsoft.com/office/drawing/2014/main" id="{BEDEC634-3BB6-0C56-941B-97B5F76AE011}"/>
              </a:ext>
            </a:extLst>
          </p:cNvPr>
          <p:cNvSpPr txBox="1">
            <a:spLocks noChangeArrowheads="1"/>
          </p:cNvSpPr>
          <p:nvPr/>
        </p:nvSpPr>
        <p:spPr bwMode="auto">
          <a:xfrm>
            <a:off x="755576" y="1036127"/>
            <a:ext cx="7704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sz="1600" dirty="0">
                <a:cs typeface="Arial" charset="0"/>
              </a:rPr>
              <a:t>Select </a:t>
            </a:r>
            <a:r>
              <a:rPr lang="en-US" sz="1600" b="1" dirty="0">
                <a:cs typeface="Arial" charset="0"/>
              </a:rPr>
              <a:t>All Rivers </a:t>
            </a:r>
            <a:r>
              <a:rPr lang="en-US" sz="1600" dirty="0">
                <a:cs typeface="Arial" charset="0"/>
              </a:rPr>
              <a:t>from the dropdown menu</a:t>
            </a:r>
          </a:p>
          <a:p>
            <a:pPr algn="l"/>
            <a:endParaRPr lang="it-IT" sz="1600" b="1" dirty="0">
              <a:cs typeface="Arial" charset="0"/>
            </a:endParaRPr>
          </a:p>
        </p:txBody>
      </p:sp>
      <p:pic>
        <p:nvPicPr>
          <p:cNvPr id="3" name="Immagine 2">
            <a:extLst>
              <a:ext uri="{FF2B5EF4-FFF2-40B4-BE49-F238E27FC236}">
                <a16:creationId xmlns:a16="http://schemas.microsoft.com/office/drawing/2014/main" id="{2E34151E-E4DC-ECDA-0693-784BB9F38F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9856" y="1891584"/>
            <a:ext cx="7164288" cy="4333151"/>
          </a:xfrm>
          <a:prstGeom prst="rect">
            <a:avLst/>
          </a:prstGeom>
        </p:spPr>
      </p:pic>
      <p:sp>
        <p:nvSpPr>
          <p:cNvPr id="5" name="Rettangolo 4">
            <a:extLst>
              <a:ext uri="{FF2B5EF4-FFF2-40B4-BE49-F238E27FC236}">
                <a16:creationId xmlns:a16="http://schemas.microsoft.com/office/drawing/2014/main" id="{5F2AE4EE-24D1-22A7-4BC1-2536BC1DEBFF}"/>
              </a:ext>
            </a:extLst>
          </p:cNvPr>
          <p:cNvSpPr/>
          <p:nvPr/>
        </p:nvSpPr>
        <p:spPr>
          <a:xfrm>
            <a:off x="1547664" y="2708920"/>
            <a:ext cx="1368152" cy="3600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0967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err="1">
                <a:solidFill>
                  <a:srgbClr val="0070C0"/>
                </a:solidFill>
                <a:latin typeface="Trebuchet MS" pitchFamily="34" charset="0"/>
              </a:rPr>
              <a:t>Htab</a:t>
            </a:r>
            <a:r>
              <a:rPr lang="en-GB" b="1" i="1" dirty="0">
                <a:solidFill>
                  <a:srgbClr val="0070C0"/>
                </a:solidFill>
                <a:latin typeface="Trebuchet MS" pitchFamily="34" charset="0"/>
              </a:rPr>
              <a:t> parameter</a:t>
            </a:r>
          </a:p>
        </p:txBody>
      </p:sp>
      <p:sp>
        <p:nvSpPr>
          <p:cNvPr id="9" name="Text Box 11">
            <a:extLst>
              <a:ext uri="{FF2B5EF4-FFF2-40B4-BE49-F238E27FC236}">
                <a16:creationId xmlns:a16="http://schemas.microsoft.com/office/drawing/2014/main" id="{BEDEC634-3BB6-0C56-941B-97B5F76AE011}"/>
              </a:ext>
            </a:extLst>
          </p:cNvPr>
          <p:cNvSpPr txBox="1">
            <a:spLocks noChangeArrowheads="1"/>
          </p:cNvSpPr>
          <p:nvPr/>
        </p:nvSpPr>
        <p:spPr bwMode="auto">
          <a:xfrm>
            <a:off x="755576" y="1036127"/>
            <a:ext cx="7704856"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600" dirty="0">
                <a:cs typeface="Arial" charset="0"/>
              </a:rPr>
              <a:t>The columns are automatically filled with some default values. In this case, the calculated tables do not seem to be enough for the simulation.</a:t>
            </a:r>
          </a:p>
          <a:p>
            <a:pPr algn="l"/>
            <a:endParaRPr lang="en-US" sz="1600" dirty="0">
              <a:cs typeface="Arial" charset="0"/>
            </a:endParaRPr>
          </a:p>
          <a:p>
            <a:pPr marL="285750" indent="-285750" algn="l">
              <a:buFont typeface="Arial" panose="020B0604020202020204" pitchFamily="34" charset="0"/>
              <a:buChar char="•"/>
            </a:pPr>
            <a:r>
              <a:rPr lang="en-US" sz="1600" dirty="0">
                <a:cs typeface="Arial" charset="0"/>
              </a:rPr>
              <a:t>Click on ‘</a:t>
            </a:r>
            <a:r>
              <a:rPr lang="en-US" sz="1600" b="1" dirty="0">
                <a:cs typeface="Arial" charset="0"/>
              </a:rPr>
              <a:t>Starting El’</a:t>
            </a:r>
            <a:r>
              <a:rPr lang="en-US" sz="1600" dirty="0">
                <a:cs typeface="Arial" charset="0"/>
              </a:rPr>
              <a:t> to select the entire column</a:t>
            </a:r>
          </a:p>
          <a:p>
            <a:pPr marL="285750" indent="-285750">
              <a:buFont typeface="Arial" panose="020B0604020202020204" pitchFamily="34" charset="0"/>
              <a:buChar char="•"/>
            </a:pPr>
            <a:r>
              <a:rPr lang="en-US" sz="1600" dirty="0">
                <a:cs typeface="Arial" charset="0"/>
              </a:rPr>
              <a:t>Click on </a:t>
            </a:r>
            <a:r>
              <a:rPr lang="en-US" sz="1600" b="1" dirty="0">
                <a:cs typeface="Arial" charset="0"/>
              </a:rPr>
              <a:t>‘Copy Invert’</a:t>
            </a:r>
            <a:r>
              <a:rPr lang="en-US" sz="1600" dirty="0">
                <a:cs typeface="Arial" charset="0"/>
              </a:rPr>
              <a:t>, the starting elevation of each Cross Section will be set equal to its invert elevation</a:t>
            </a:r>
          </a:p>
          <a:p>
            <a:pPr marL="285750" indent="-285750" algn="l">
              <a:buFont typeface="Arial" panose="020B0604020202020204" pitchFamily="34" charset="0"/>
              <a:buChar char="•"/>
            </a:pPr>
            <a:endParaRPr lang="en-US" sz="1600" b="1" dirty="0">
              <a:cs typeface="Arial" charset="0"/>
            </a:endParaRPr>
          </a:p>
          <a:p>
            <a:pPr marL="285750" indent="-285750" algn="l">
              <a:buFont typeface="Arial" panose="020B0604020202020204" pitchFamily="34" charset="0"/>
              <a:buChar char="•"/>
            </a:pPr>
            <a:r>
              <a:rPr lang="en-US" sz="1600" dirty="0">
                <a:cs typeface="Arial" charset="0"/>
              </a:rPr>
              <a:t>Click on the cell ‘</a:t>
            </a:r>
            <a:r>
              <a:rPr lang="en-US" sz="1600" b="1" dirty="0">
                <a:cs typeface="Arial" charset="0"/>
              </a:rPr>
              <a:t>Increment</a:t>
            </a:r>
            <a:r>
              <a:rPr lang="en-US" sz="1600" dirty="0">
                <a:cs typeface="Arial" charset="0"/>
              </a:rPr>
              <a:t>’ to select the entire column</a:t>
            </a:r>
          </a:p>
          <a:p>
            <a:pPr marL="285750" indent="-285750" algn="l">
              <a:buFont typeface="Arial" panose="020B0604020202020204" pitchFamily="34" charset="0"/>
              <a:buChar char="•"/>
            </a:pPr>
            <a:r>
              <a:rPr lang="en-US" sz="1600" dirty="0">
                <a:cs typeface="Arial" charset="0"/>
              </a:rPr>
              <a:t>Click ‘</a:t>
            </a:r>
            <a:r>
              <a:rPr lang="en-US" sz="1600" b="1" dirty="0">
                <a:cs typeface="Arial" charset="0"/>
              </a:rPr>
              <a:t>Set Values</a:t>
            </a:r>
            <a:r>
              <a:rPr lang="en-US" sz="1600" dirty="0">
                <a:cs typeface="Arial" charset="0"/>
              </a:rPr>
              <a:t>’ and enter </a:t>
            </a:r>
            <a:r>
              <a:rPr lang="en-US" sz="1600" b="1" dirty="0">
                <a:cs typeface="Arial" charset="0"/>
              </a:rPr>
              <a:t>0.3</a:t>
            </a:r>
            <a:r>
              <a:rPr lang="en-US" sz="1600" dirty="0">
                <a:cs typeface="Arial" charset="0"/>
              </a:rPr>
              <a:t>. This value will be adopted for all cells in the column</a:t>
            </a:r>
          </a:p>
          <a:p>
            <a:pPr marL="285750" indent="-285750" algn="l">
              <a:buFont typeface="Arial" panose="020B0604020202020204" pitchFamily="34" charset="0"/>
              <a:buChar char="•"/>
            </a:pPr>
            <a:endParaRPr lang="en-US" sz="1600" dirty="0">
              <a:cs typeface="Arial" charset="0"/>
            </a:endParaRPr>
          </a:p>
          <a:p>
            <a:pPr marL="285750" indent="-285750" algn="l">
              <a:buFont typeface="Arial" panose="020B0604020202020204" pitchFamily="34" charset="0"/>
              <a:buChar char="•"/>
            </a:pPr>
            <a:r>
              <a:rPr lang="en-US" sz="1600" dirty="0">
                <a:cs typeface="Arial" charset="0"/>
              </a:rPr>
              <a:t>Click on the cell ‘</a:t>
            </a:r>
            <a:r>
              <a:rPr lang="en-US" sz="1600" b="1" dirty="0">
                <a:cs typeface="Arial" charset="0"/>
              </a:rPr>
              <a:t>Points</a:t>
            </a:r>
            <a:r>
              <a:rPr lang="en-US" sz="1600" dirty="0">
                <a:cs typeface="Arial" charset="0"/>
              </a:rPr>
              <a:t>’ to select the entire column</a:t>
            </a:r>
          </a:p>
          <a:p>
            <a:pPr marL="285750" indent="-285750" algn="l">
              <a:buFont typeface="Arial" panose="020B0604020202020204" pitchFamily="34" charset="0"/>
              <a:buChar char="•"/>
            </a:pPr>
            <a:r>
              <a:rPr lang="en-US" sz="1600" dirty="0">
                <a:cs typeface="Arial" charset="0"/>
              </a:rPr>
              <a:t>Click ‘</a:t>
            </a:r>
            <a:r>
              <a:rPr lang="en-US" sz="1600" b="1" dirty="0">
                <a:cs typeface="Arial" charset="0"/>
              </a:rPr>
              <a:t>Set Values</a:t>
            </a:r>
            <a:r>
              <a:rPr lang="en-US" sz="1600" dirty="0">
                <a:cs typeface="Arial" charset="0"/>
              </a:rPr>
              <a:t>’ and enter </a:t>
            </a:r>
            <a:r>
              <a:rPr lang="en-US" sz="1600" b="1" dirty="0">
                <a:cs typeface="Arial" charset="0"/>
              </a:rPr>
              <a:t>100</a:t>
            </a:r>
            <a:r>
              <a:rPr lang="en-US" sz="1600" dirty="0">
                <a:cs typeface="Arial" charset="0"/>
              </a:rPr>
              <a:t>. This value will be adopted for all cells in the column</a:t>
            </a:r>
          </a:p>
          <a:p>
            <a:pPr algn="l"/>
            <a:endParaRPr lang="en-US" sz="1600" dirty="0">
              <a:cs typeface="Arial" charset="0"/>
            </a:endParaRPr>
          </a:p>
          <a:p>
            <a:pPr marL="285750" indent="-285750" algn="l">
              <a:buFont typeface="Arial" panose="020B0604020202020204" pitchFamily="34" charset="0"/>
              <a:buChar char="•"/>
            </a:pPr>
            <a:r>
              <a:rPr lang="en-US" sz="1600" dirty="0">
                <a:cs typeface="Arial" charset="0"/>
              </a:rPr>
              <a:t>Check if the new table extension is large enough</a:t>
            </a:r>
          </a:p>
          <a:p>
            <a:pPr marL="285750" indent="-285750" algn="l">
              <a:buFont typeface="Arial" panose="020B0604020202020204" pitchFamily="34" charset="0"/>
              <a:buChar char="•"/>
            </a:pPr>
            <a:endParaRPr lang="it-IT" sz="1600" b="1" dirty="0">
              <a:cs typeface="Arial" charset="0"/>
            </a:endParaRPr>
          </a:p>
        </p:txBody>
      </p:sp>
      <p:pic>
        <p:nvPicPr>
          <p:cNvPr id="7" name="Immagine 6">
            <a:extLst>
              <a:ext uri="{FF2B5EF4-FFF2-40B4-BE49-F238E27FC236}">
                <a16:creationId xmlns:a16="http://schemas.microsoft.com/office/drawing/2014/main" id="{C4EF9AB6-86D0-6A50-94FD-4D3E56EE9190}"/>
              </a:ext>
            </a:extLst>
          </p:cNvPr>
          <p:cNvPicPr>
            <a:picLocks noChangeAspect="1"/>
          </p:cNvPicPr>
          <p:nvPr/>
        </p:nvPicPr>
        <p:blipFill>
          <a:blip r:embed="rId2"/>
          <a:stretch>
            <a:fillRect/>
          </a:stretch>
        </p:blipFill>
        <p:spPr>
          <a:xfrm>
            <a:off x="5940152" y="4715999"/>
            <a:ext cx="2301439" cy="1196444"/>
          </a:xfrm>
          <a:prstGeom prst="rect">
            <a:avLst/>
          </a:prstGeom>
        </p:spPr>
      </p:pic>
    </p:spTree>
    <p:extLst>
      <p:ext uri="{BB962C8B-B14F-4D97-AF65-F5344CB8AC3E}">
        <p14:creationId xmlns:p14="http://schemas.microsoft.com/office/powerpoint/2010/main" val="18325895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err="1">
                <a:solidFill>
                  <a:srgbClr val="0070C0"/>
                </a:solidFill>
                <a:latin typeface="Trebuchet MS" pitchFamily="34" charset="0"/>
              </a:rPr>
              <a:t>Htab</a:t>
            </a:r>
            <a:r>
              <a:rPr lang="en-GB" b="1" i="1" dirty="0">
                <a:solidFill>
                  <a:srgbClr val="0070C0"/>
                </a:solidFill>
                <a:latin typeface="Trebuchet MS" pitchFamily="34" charset="0"/>
              </a:rPr>
              <a:t> parameter</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77048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600" dirty="0">
                <a:cs typeface="Arial" charset="0"/>
              </a:rPr>
              <a:t>You should have obtained this:</a:t>
            </a:r>
            <a:endParaRPr lang="it-IT" sz="1600" b="1" dirty="0">
              <a:cs typeface="Arial" charset="0"/>
            </a:endParaRPr>
          </a:p>
        </p:txBody>
      </p:sp>
      <p:pic>
        <p:nvPicPr>
          <p:cNvPr id="3" name="Immagine 2">
            <a:extLst>
              <a:ext uri="{FF2B5EF4-FFF2-40B4-BE49-F238E27FC236}">
                <a16:creationId xmlns:a16="http://schemas.microsoft.com/office/drawing/2014/main" id="{B8D27264-F656-ED38-5C7A-DCDE97E2234A}"/>
              </a:ext>
            </a:extLst>
          </p:cNvPr>
          <p:cNvPicPr>
            <a:picLocks noChangeAspect="1"/>
          </p:cNvPicPr>
          <p:nvPr/>
        </p:nvPicPr>
        <p:blipFill>
          <a:blip r:embed="rId2"/>
          <a:stretch>
            <a:fillRect/>
          </a:stretch>
        </p:blipFill>
        <p:spPr>
          <a:xfrm>
            <a:off x="342737" y="1484784"/>
            <a:ext cx="8530533" cy="4500084"/>
          </a:xfrm>
          <a:prstGeom prst="rect">
            <a:avLst/>
          </a:prstGeom>
        </p:spPr>
      </p:pic>
    </p:spTree>
    <p:extLst>
      <p:ext uri="{BB962C8B-B14F-4D97-AF65-F5344CB8AC3E}">
        <p14:creationId xmlns:p14="http://schemas.microsoft.com/office/powerpoint/2010/main" val="424158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7704856"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600" dirty="0">
                <a:cs typeface="Arial" charset="0"/>
              </a:rPr>
              <a:t>The unsteady Flow Simulation needs:</a:t>
            </a:r>
          </a:p>
          <a:p>
            <a:pPr marL="285750" indent="-285750" algn="l">
              <a:buFont typeface="Arial" panose="020B0604020202020204" pitchFamily="34" charset="0"/>
              <a:buChar char="•"/>
            </a:pPr>
            <a:r>
              <a:rPr lang="en-US" sz="1600" b="1" dirty="0">
                <a:cs typeface="Arial" charset="0"/>
              </a:rPr>
              <a:t>Boundary Condition</a:t>
            </a:r>
          </a:p>
          <a:p>
            <a:pPr marL="985838" indent="-265113" algn="l">
              <a:buFont typeface="Wingdings" panose="05000000000000000000" pitchFamily="2" charset="2"/>
              <a:buChar char="Ø"/>
            </a:pPr>
            <a:r>
              <a:rPr lang="en-US" sz="1600" dirty="0">
                <a:cs typeface="Arial" charset="0"/>
              </a:rPr>
              <a:t>at all of the external boundaries of the system</a:t>
            </a:r>
          </a:p>
          <a:p>
            <a:pPr marL="985838" indent="-265113" algn="l">
              <a:buFont typeface="Wingdings" panose="05000000000000000000" pitchFamily="2" charset="2"/>
              <a:buChar char="Ø"/>
            </a:pPr>
            <a:r>
              <a:rPr lang="en-US" sz="1600" dirty="0">
                <a:cs typeface="Arial" charset="0"/>
              </a:rPr>
              <a:t>at any desired internal locations (optional)</a:t>
            </a:r>
          </a:p>
          <a:p>
            <a:pPr marL="285750" indent="-285750" algn="l">
              <a:buFont typeface="Arial" panose="020B0604020202020204" pitchFamily="34" charset="0"/>
              <a:buChar char="•"/>
            </a:pPr>
            <a:r>
              <a:rPr lang="en-US" sz="1600" dirty="0">
                <a:cs typeface="Arial" charset="0"/>
              </a:rPr>
              <a:t> </a:t>
            </a:r>
            <a:r>
              <a:rPr lang="en-US" sz="1600" b="1" dirty="0">
                <a:cs typeface="Arial" charset="0"/>
              </a:rPr>
              <a:t>Initial Condition</a:t>
            </a:r>
          </a:p>
          <a:p>
            <a:pPr marL="985838" indent="-265113" algn="l">
              <a:buFont typeface="Wingdings" panose="05000000000000000000" pitchFamily="2" charset="2"/>
              <a:buChar char="Ø"/>
            </a:pPr>
            <a:r>
              <a:rPr lang="en-US" sz="1600" dirty="0">
                <a:cs typeface="Arial" charset="0"/>
              </a:rPr>
              <a:t>initial flow at the beginning of the simulation</a:t>
            </a:r>
            <a:r>
              <a:rPr lang="en-US" sz="1800" b="0" i="0" u="none" strike="noStrike" baseline="0" dirty="0">
                <a:latin typeface="SourceSansPro-Regular"/>
              </a:rPr>
              <a:t>.</a:t>
            </a:r>
          </a:p>
          <a:p>
            <a:pPr marL="985838" indent="-265113" algn="l">
              <a:buFont typeface="Wingdings" panose="05000000000000000000" pitchFamily="2" charset="2"/>
              <a:buChar char="Ø"/>
            </a:pPr>
            <a:endParaRPr lang="en-US" dirty="0">
              <a:latin typeface="SourceSansPro-Regular"/>
              <a:cs typeface="Arial" charset="0"/>
            </a:endParaRPr>
          </a:p>
          <a:p>
            <a:pPr marL="985838" indent="-265113" algn="l">
              <a:buFont typeface="Wingdings" panose="05000000000000000000" pitchFamily="2" charset="2"/>
              <a:buChar char="Ø"/>
            </a:pPr>
            <a:endParaRPr lang="en-US" sz="1600" b="1" dirty="0">
              <a:latin typeface="SourceSansPro-Regular"/>
              <a:cs typeface="Arial" charset="0"/>
            </a:endParaRPr>
          </a:p>
          <a:p>
            <a:pPr algn="l"/>
            <a:r>
              <a:rPr lang="en-US" sz="1600" dirty="0">
                <a:cs typeface="Arial" charset="0"/>
              </a:rPr>
              <a:t>This information can be entered in an </a:t>
            </a:r>
            <a:r>
              <a:rPr lang="en-US" sz="1600" b="1" dirty="0">
                <a:cs typeface="Arial" charset="0"/>
              </a:rPr>
              <a:t>Unsteady Flow File</a:t>
            </a:r>
            <a:r>
              <a:rPr lang="en-US" sz="1600" dirty="0">
                <a:cs typeface="Arial" charset="0"/>
              </a:rPr>
              <a:t>, from the </a:t>
            </a:r>
            <a:r>
              <a:rPr lang="en-US" sz="1600" b="1" dirty="0">
                <a:cs typeface="Arial" charset="0"/>
              </a:rPr>
              <a:t>Unsteady Flow Data Editor </a:t>
            </a:r>
          </a:p>
        </p:txBody>
      </p:sp>
      <p:pic>
        <p:nvPicPr>
          <p:cNvPr id="3" name="Immagine 2">
            <a:extLst>
              <a:ext uri="{FF2B5EF4-FFF2-40B4-BE49-F238E27FC236}">
                <a16:creationId xmlns:a16="http://schemas.microsoft.com/office/drawing/2014/main" id="{11B8D822-654E-1E51-B5BF-2910C77D0945}"/>
              </a:ext>
            </a:extLst>
          </p:cNvPr>
          <p:cNvPicPr>
            <a:picLocks noChangeAspect="1"/>
          </p:cNvPicPr>
          <p:nvPr/>
        </p:nvPicPr>
        <p:blipFill>
          <a:blip r:embed="rId3"/>
          <a:stretch>
            <a:fillRect/>
          </a:stretch>
        </p:blipFill>
        <p:spPr>
          <a:xfrm>
            <a:off x="552101" y="3844936"/>
            <a:ext cx="8039797" cy="2027096"/>
          </a:xfrm>
          <a:prstGeom prst="rect">
            <a:avLst/>
          </a:prstGeom>
        </p:spPr>
      </p:pic>
      <p:sp>
        <p:nvSpPr>
          <p:cNvPr id="5" name="Rettangolo 4">
            <a:extLst>
              <a:ext uri="{FF2B5EF4-FFF2-40B4-BE49-F238E27FC236}">
                <a16:creationId xmlns:a16="http://schemas.microsoft.com/office/drawing/2014/main" id="{153228D6-D973-0FBB-5286-7BDC0425663C}"/>
              </a:ext>
            </a:extLst>
          </p:cNvPr>
          <p:cNvSpPr/>
          <p:nvPr/>
        </p:nvSpPr>
        <p:spPr>
          <a:xfrm>
            <a:off x="1835696" y="4293096"/>
            <a:ext cx="288032"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0255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2978FD5-7662-70A7-BB05-CA467F3CD9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7974" y="846434"/>
            <a:ext cx="4692328" cy="5407225"/>
          </a:xfrm>
          <a:prstGeom prst="rect">
            <a:avLst/>
          </a:prstGeom>
        </p:spPr>
      </p:pic>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2952328"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800" b="0" i="0" u="none" strike="noStrike" baseline="0" dirty="0">
                <a:latin typeface="SourceSansPro-Regular"/>
              </a:rPr>
              <a:t>River, Reach, and River Station locations of the external bounds of the system will automatically be entered into the table</a:t>
            </a:r>
          </a:p>
          <a:p>
            <a:pPr algn="l"/>
            <a:endParaRPr lang="en-US" dirty="0">
              <a:latin typeface="SourceSansPro-Regular"/>
              <a:cs typeface="Arial" charset="0"/>
            </a:endParaRPr>
          </a:p>
          <a:p>
            <a:pPr algn="l"/>
            <a:endParaRPr lang="en-US" sz="1600" dirty="0">
              <a:latin typeface="SourceSansPro-Regular"/>
              <a:cs typeface="Arial" charset="0"/>
            </a:endParaRPr>
          </a:p>
          <a:p>
            <a:pPr algn="l"/>
            <a:r>
              <a:rPr lang="en-US" dirty="0">
                <a:latin typeface="SourceSansPro-Regular"/>
              </a:rPr>
              <a:t>In this case, in the table you see the firsts and the last XS of the system</a:t>
            </a:r>
          </a:p>
        </p:txBody>
      </p:sp>
      <p:sp>
        <p:nvSpPr>
          <p:cNvPr id="15" name="Rettangolo 14">
            <a:extLst>
              <a:ext uri="{FF2B5EF4-FFF2-40B4-BE49-F238E27FC236}">
                <a16:creationId xmlns:a16="http://schemas.microsoft.com/office/drawing/2014/main" id="{A994509A-7B45-D60A-307E-CEE0381D963C}"/>
              </a:ext>
            </a:extLst>
          </p:cNvPr>
          <p:cNvSpPr/>
          <p:nvPr/>
        </p:nvSpPr>
        <p:spPr>
          <a:xfrm>
            <a:off x="3995936" y="3356992"/>
            <a:ext cx="4320480" cy="5760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ttangolo 15">
            <a:extLst>
              <a:ext uri="{FF2B5EF4-FFF2-40B4-BE49-F238E27FC236}">
                <a16:creationId xmlns:a16="http://schemas.microsoft.com/office/drawing/2014/main" id="{E92493E3-91C1-D635-7DF6-108DD0432EAB}"/>
              </a:ext>
            </a:extLst>
          </p:cNvPr>
          <p:cNvSpPr/>
          <p:nvPr/>
        </p:nvSpPr>
        <p:spPr>
          <a:xfrm>
            <a:off x="3995936" y="1484784"/>
            <a:ext cx="936104" cy="2160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6333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302433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800" b="0" i="0" u="none" strike="noStrike" baseline="0" dirty="0">
                <a:latin typeface="SourceSansPro-Regular"/>
              </a:rPr>
              <a:t>Boundary conditions are entered by first selecting a cell in the table for a particular location, then selecting the boundary condition type that is desired at that location. Not all boundary condition types are available for use at all locations. The program will</a:t>
            </a:r>
          </a:p>
          <a:p>
            <a:pPr algn="l"/>
            <a:r>
              <a:rPr lang="en-US" sz="1800" b="0" i="0" u="none" strike="noStrike" baseline="0" dirty="0">
                <a:latin typeface="SourceSansPro-Regular"/>
              </a:rPr>
              <a:t>automatically gray-out the boundary condition types that are not relevant when the user highlights a particular location in the table.</a:t>
            </a:r>
            <a:endParaRPr lang="en-US" dirty="0">
              <a:latin typeface="SourceSansPro-Regular"/>
            </a:endParaRPr>
          </a:p>
        </p:txBody>
      </p:sp>
      <p:pic>
        <p:nvPicPr>
          <p:cNvPr id="13" name="Immagine 12">
            <a:extLst>
              <a:ext uri="{FF2B5EF4-FFF2-40B4-BE49-F238E27FC236}">
                <a16:creationId xmlns:a16="http://schemas.microsoft.com/office/drawing/2014/main" id="{9BC66A0C-8961-CA60-522E-1ED0C7A01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7974" y="843873"/>
            <a:ext cx="4692328" cy="5412347"/>
          </a:xfrm>
          <a:prstGeom prst="rect">
            <a:avLst/>
          </a:prstGeom>
        </p:spPr>
      </p:pic>
      <p:sp>
        <p:nvSpPr>
          <p:cNvPr id="16" name="Rettangolo 15">
            <a:extLst>
              <a:ext uri="{FF2B5EF4-FFF2-40B4-BE49-F238E27FC236}">
                <a16:creationId xmlns:a16="http://schemas.microsoft.com/office/drawing/2014/main" id="{E92493E3-91C1-D635-7DF6-108DD0432EAB}"/>
              </a:ext>
            </a:extLst>
          </p:cNvPr>
          <p:cNvSpPr/>
          <p:nvPr/>
        </p:nvSpPr>
        <p:spPr>
          <a:xfrm>
            <a:off x="3922806" y="1844824"/>
            <a:ext cx="4321602" cy="10081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8425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D9B420D-9655-DDD5-AC9A-7C09645E7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8571" y="843873"/>
            <a:ext cx="4691133" cy="5412347"/>
          </a:xfrm>
          <a:prstGeom prst="rect">
            <a:avLst/>
          </a:prstGeom>
        </p:spPr>
      </p:pic>
      <p:sp>
        <p:nvSpPr>
          <p:cNvPr id="4" name="CasellaDiTesto 3"/>
          <p:cNvSpPr txBox="1"/>
          <p:nvPr/>
        </p:nvSpPr>
        <p:spPr>
          <a:xfrm>
            <a:off x="1086052" y="140213"/>
            <a:ext cx="7858180" cy="456985"/>
          </a:xfrm>
          <a:prstGeom prst="rect">
            <a:avLst/>
          </a:prstGeom>
          <a:noFill/>
        </p:spPr>
        <p:txBody>
          <a:bodyPr wrap="square" rtlCol="0">
            <a:spAutoFit/>
          </a:bodyPr>
          <a:lstStyle/>
          <a:p>
            <a:pPr eaLnBrk="0" hangingPunct="0">
              <a:lnSpc>
                <a:spcPct val="150000"/>
              </a:lnSpc>
            </a:pPr>
            <a:r>
              <a:rPr lang="en-GB" b="1" i="1" dirty="0">
                <a:solidFill>
                  <a:srgbClr val="0070C0"/>
                </a:solidFill>
                <a:latin typeface="Trebuchet MS" pitchFamily="34" charset="0"/>
              </a:rPr>
              <a:t>Boundary Conditions</a:t>
            </a:r>
          </a:p>
        </p:txBody>
      </p:sp>
      <p:sp>
        <p:nvSpPr>
          <p:cNvPr id="11" name="Text Box 11">
            <a:extLst>
              <a:ext uri="{FF2B5EF4-FFF2-40B4-BE49-F238E27FC236}">
                <a16:creationId xmlns:a16="http://schemas.microsoft.com/office/drawing/2014/main" id="{39DD6B51-9715-1B64-1A55-7B9A1C134315}"/>
              </a:ext>
            </a:extLst>
          </p:cNvPr>
          <p:cNvSpPr txBox="1">
            <a:spLocks noChangeArrowheads="1"/>
          </p:cNvSpPr>
          <p:nvPr/>
        </p:nvSpPr>
        <p:spPr bwMode="auto">
          <a:xfrm>
            <a:off x="755576" y="1036127"/>
            <a:ext cx="295232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a:buFont typeface="Arial" panose="020B0604020202020204" pitchFamily="34" charset="0"/>
              <a:buChar char="•"/>
            </a:pPr>
            <a:r>
              <a:rPr lang="en-US" sz="1800" b="0" i="0" u="none" strike="noStrike" baseline="0" dirty="0">
                <a:latin typeface="SourceSansPro-Regular"/>
              </a:rPr>
              <a:t>Select the Upstream Cross Section of River ‘Blue Nile’ Reach ‘LakeTana-</a:t>
            </a:r>
            <a:r>
              <a:rPr lang="en-US" sz="1800" b="0" i="0" u="none" strike="noStrike" baseline="0" dirty="0" err="1">
                <a:latin typeface="SourceSansPro-Regular"/>
              </a:rPr>
              <a:t>Beshilo</a:t>
            </a:r>
            <a:r>
              <a:rPr lang="en-US" sz="1800" b="0" i="0" u="none" strike="noStrike" baseline="0" dirty="0">
                <a:latin typeface="SourceSansPro-Regular"/>
              </a:rPr>
              <a:t>’ (RS 290095)</a:t>
            </a:r>
          </a:p>
          <a:p>
            <a:pPr marL="285750" indent="-285750" algn="l">
              <a:buFont typeface="Arial" panose="020B0604020202020204" pitchFamily="34" charset="0"/>
              <a:buChar char="•"/>
            </a:pPr>
            <a:endParaRPr lang="en-US" sz="1800" b="0" i="0" u="none" strike="noStrike" baseline="0" dirty="0">
              <a:latin typeface="SourceSansPro-Regular"/>
            </a:endParaRPr>
          </a:p>
          <a:p>
            <a:pPr marL="285750" indent="-285750" algn="l">
              <a:buFont typeface="Arial" panose="020B0604020202020204" pitchFamily="34" charset="0"/>
              <a:buChar char="•"/>
            </a:pPr>
            <a:r>
              <a:rPr lang="en-US" dirty="0">
                <a:latin typeface="SourceSansPro-Regular"/>
              </a:rPr>
              <a:t>Select Flow Hydrograph from the Boundary Condition Types</a:t>
            </a:r>
          </a:p>
          <a:p>
            <a:pPr marL="285750" indent="-285750" algn="l">
              <a:buFont typeface="Arial" panose="020B0604020202020204" pitchFamily="34" charset="0"/>
              <a:buChar char="•"/>
            </a:pPr>
            <a:endParaRPr lang="en-US" dirty="0">
              <a:latin typeface="SourceSansPro-Regular"/>
            </a:endParaRPr>
          </a:p>
          <a:p>
            <a:pPr marL="285750" indent="-285750" algn="l">
              <a:buFont typeface="Arial" panose="020B0604020202020204" pitchFamily="34" charset="0"/>
              <a:buChar char="•"/>
            </a:pPr>
            <a:r>
              <a:rPr lang="en-US" dirty="0">
                <a:latin typeface="SourceSansPro-Regular"/>
              </a:rPr>
              <a:t>The Flow Hydrograph Window will open to let the user enter the data</a:t>
            </a:r>
          </a:p>
        </p:txBody>
      </p:sp>
      <p:sp>
        <p:nvSpPr>
          <p:cNvPr id="16" name="Rettangolo 15">
            <a:extLst>
              <a:ext uri="{FF2B5EF4-FFF2-40B4-BE49-F238E27FC236}">
                <a16:creationId xmlns:a16="http://schemas.microsoft.com/office/drawing/2014/main" id="{E92493E3-91C1-D635-7DF6-108DD0432EAB}"/>
              </a:ext>
            </a:extLst>
          </p:cNvPr>
          <p:cNvSpPr/>
          <p:nvPr/>
        </p:nvSpPr>
        <p:spPr>
          <a:xfrm>
            <a:off x="5004048" y="1970838"/>
            <a:ext cx="1080120" cy="2340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9F1EE184-32F0-CBD8-4B8C-0D18A88577B2}"/>
              </a:ext>
            </a:extLst>
          </p:cNvPr>
          <p:cNvSpPr/>
          <p:nvPr/>
        </p:nvSpPr>
        <p:spPr>
          <a:xfrm>
            <a:off x="3918571" y="3555014"/>
            <a:ext cx="4325837" cy="2340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894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2FF23057F70248841BB6BF42DA4F38" ma:contentTypeVersion="20" ma:contentTypeDescription="Create a new document." ma:contentTypeScope="" ma:versionID="8a80fcc20e167edefc806c97ff33970f">
  <xsd:schema xmlns:xsd="http://www.w3.org/2001/XMLSchema" xmlns:xs="http://www.w3.org/2001/XMLSchema" xmlns:p="http://schemas.microsoft.com/office/2006/metadata/properties" xmlns:ns2="efcde4b6-0976-48cc-a637-59ff6e92693d" xmlns:ns3="caf5c767-f39c-48b0-bcf6-6a8d6dcf00f1" targetNamespace="http://schemas.microsoft.com/office/2006/metadata/properties" ma:root="true" ma:fieldsID="449edba19debc27b4ce4b33fbfb9abc4" ns2:_="" ns3:_="">
    <xsd:import namespace="efcde4b6-0976-48cc-a637-59ff6e92693d"/>
    <xsd:import namespace="caf5c767-f39c-48b0-bcf6-6a8d6dcf00f1"/>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Image"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de4b6-0976-48cc-a637-59ff6e92693d"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c5806b2-451b-4fb5-813a-94b2ea4abd07}" ma:internalName="TaxCatchAll" ma:showField="CatchAllData" ma:web="efcde4b6-0976-48cc-a637-59ff6e9269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af5c767-f39c-48b0-bcf6-6a8d6dcf00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aac03c-ed7f-46ec-b7b4-86213538d6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Image" ma:index="25" nillable="true" ma:displayName="Image" ma:format="Thumbnail" ma:internalName="Image">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f5c767-f39c-48b0-bcf6-6a8d6dcf00f1">
      <Terms xmlns="http://schemas.microsoft.com/office/infopath/2007/PartnerControls"/>
    </lcf76f155ced4ddcb4097134ff3c332f>
    <TaxCatchAll xmlns="efcde4b6-0976-48cc-a637-59ff6e92693d" xsi:nil="true"/>
    <Image xmlns="caf5c767-f39c-48b0-bcf6-6a8d6dcf00f1" xsi:nil="true"/>
  </documentManagement>
</p:properties>
</file>

<file path=customXml/itemProps1.xml><?xml version="1.0" encoding="utf-8"?>
<ds:datastoreItem xmlns:ds="http://schemas.openxmlformats.org/officeDocument/2006/customXml" ds:itemID="{E6CA049F-1968-451C-B0CE-EFFF32E66E7C}"/>
</file>

<file path=customXml/itemProps2.xml><?xml version="1.0" encoding="utf-8"?>
<ds:datastoreItem xmlns:ds="http://schemas.openxmlformats.org/officeDocument/2006/customXml" ds:itemID="{1E537FB1-5711-480D-BF95-077DAB225746}"/>
</file>

<file path=customXml/itemProps3.xml><?xml version="1.0" encoding="utf-8"?>
<ds:datastoreItem xmlns:ds="http://schemas.openxmlformats.org/officeDocument/2006/customXml" ds:itemID="{694CE39B-6888-4A88-9B0B-84B402BE31D3}"/>
</file>

<file path=docProps/app.xml><?xml version="1.0" encoding="utf-8"?>
<Properties xmlns="http://schemas.openxmlformats.org/officeDocument/2006/extended-properties" xmlns:vt="http://schemas.openxmlformats.org/officeDocument/2006/docPropsVTypes">
  <TotalTime>8990</TotalTime>
  <Words>4976</Words>
  <Application>Microsoft Office PowerPoint</Application>
  <PresentationFormat>Presentazione su schermo (4:3)</PresentationFormat>
  <Paragraphs>662</Paragraphs>
  <Slides>132</Slides>
  <Notes>39</Notes>
  <HiddenSlides>0</HiddenSlides>
  <MMClips>0</MMClips>
  <ScaleCrop>false</ScaleCrop>
  <HeadingPairs>
    <vt:vector size="6" baseType="variant">
      <vt:variant>
        <vt:lpstr>Caratteri utilizzati</vt:lpstr>
      </vt:variant>
      <vt:variant>
        <vt:i4>11</vt:i4>
      </vt:variant>
      <vt:variant>
        <vt:lpstr>Tema</vt:lpstr>
      </vt:variant>
      <vt:variant>
        <vt:i4>2</vt:i4>
      </vt:variant>
      <vt:variant>
        <vt:lpstr>Titoli diapositive</vt:lpstr>
      </vt:variant>
      <vt:variant>
        <vt:i4>132</vt:i4>
      </vt:variant>
    </vt:vector>
  </HeadingPairs>
  <TitlesOfParts>
    <vt:vector size="145" baseType="lpstr">
      <vt:lpstr>Arial</vt:lpstr>
      <vt:lpstr>Arial Nova</vt:lpstr>
      <vt:lpstr>Arial Nova Cond</vt:lpstr>
      <vt:lpstr>Arial Nova Cond Light</vt:lpstr>
      <vt:lpstr>Arial Nova Light</vt:lpstr>
      <vt:lpstr>Calibri</vt:lpstr>
      <vt:lpstr>Open Sans</vt:lpstr>
      <vt:lpstr>SourceSansPro-Bold</vt:lpstr>
      <vt:lpstr>SourceSansPro-Regular</vt:lpstr>
      <vt:lpstr>Trebuchet MS</vt:lpstr>
      <vt:lpstr>Wingdings</vt:lpstr>
      <vt:lpstr>Office Theme</vt:lpstr>
      <vt:lpstr>1_Office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SGI Studio Galli Ingegneria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 Scarinci</dc:creator>
  <cp:lastModifiedBy>Federica Baldasso</cp:lastModifiedBy>
  <cp:revision>199</cp:revision>
  <dcterms:created xsi:type="dcterms:W3CDTF">2011-04-02T22:39:51Z</dcterms:created>
  <dcterms:modified xsi:type="dcterms:W3CDTF">2025-04-30T09:47:49Z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0x010100342FF23057F70248841BB6BF42DA4F38</vt:lpwstr>
  </property>
</Properties>
</file>