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103"/>
  </p:notesMasterIdLst>
  <p:handoutMasterIdLst>
    <p:handoutMasterId r:id="rId104"/>
  </p:handoutMasterIdLst>
  <p:sldIdLst>
    <p:sldId id="256" r:id="rId6"/>
    <p:sldId id="276"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292" r:id="rId39"/>
    <p:sldId id="353" r:id="rId40"/>
    <p:sldId id="354" r:id="rId41"/>
    <p:sldId id="355" r:id="rId42"/>
    <p:sldId id="296" r:id="rId43"/>
    <p:sldId id="356" r:id="rId44"/>
    <p:sldId id="357" r:id="rId45"/>
    <p:sldId id="358" r:id="rId46"/>
    <p:sldId id="359" r:id="rId47"/>
    <p:sldId id="360" r:id="rId48"/>
    <p:sldId id="361" r:id="rId49"/>
    <p:sldId id="362" r:id="rId50"/>
    <p:sldId id="363" r:id="rId51"/>
    <p:sldId id="305" r:id="rId52"/>
    <p:sldId id="364" r:id="rId53"/>
    <p:sldId id="365" r:id="rId54"/>
    <p:sldId id="366" r:id="rId55"/>
    <p:sldId id="367" r:id="rId56"/>
    <p:sldId id="368" r:id="rId57"/>
    <p:sldId id="369" r:id="rId58"/>
    <p:sldId id="370" r:id="rId59"/>
    <p:sldId id="371"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304" r:id="rId74"/>
    <p:sldId id="290" r:id="rId75"/>
    <p:sldId id="291" r:id="rId76"/>
    <p:sldId id="294" r:id="rId77"/>
    <p:sldId id="293" r:id="rId78"/>
    <p:sldId id="295" r:id="rId79"/>
    <p:sldId id="297" r:id="rId80"/>
    <p:sldId id="306" r:id="rId81"/>
    <p:sldId id="307" r:id="rId82"/>
    <p:sldId id="298" r:id="rId83"/>
    <p:sldId id="299" r:id="rId84"/>
    <p:sldId id="300" r:id="rId85"/>
    <p:sldId id="308" r:id="rId86"/>
    <p:sldId id="301" r:id="rId87"/>
    <p:sldId id="302" r:id="rId88"/>
    <p:sldId id="309" r:id="rId89"/>
    <p:sldId id="310" r:id="rId90"/>
    <p:sldId id="312" r:id="rId91"/>
    <p:sldId id="311" r:id="rId92"/>
    <p:sldId id="313" r:id="rId93"/>
    <p:sldId id="315" r:id="rId94"/>
    <p:sldId id="316" r:id="rId95"/>
    <p:sldId id="314" r:id="rId96"/>
    <p:sldId id="317" r:id="rId97"/>
    <p:sldId id="318" r:id="rId98"/>
    <p:sldId id="319" r:id="rId99"/>
    <p:sldId id="320" r:id="rId100"/>
    <p:sldId id="321" r:id="rId101"/>
    <p:sldId id="303" r:id="rId10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Paolo Mastrocola" initials="P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2F309-D569-41A2-AE89-27E37EEBA6CC}" v="4" dt="2025-04-30T12:42:05.76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2" autoAdjust="0"/>
    <p:restoredTop sz="95033" autoAdjust="0"/>
  </p:normalViewPr>
  <p:slideViewPr>
    <p:cSldViewPr>
      <p:cViewPr varScale="1">
        <p:scale>
          <a:sx n="91" d="100"/>
          <a:sy n="91" d="100"/>
        </p:scale>
        <p:origin x="115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5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como Cogo" userId="5cceac23-3f65-4d4e-94f4-cd5a98fc5c95" providerId="ADAL" clId="{08A2F309-D569-41A2-AE89-27E37EEBA6CC}"/>
    <pc:docChg chg="addSld delSld modSld">
      <pc:chgData name="Giacomo Cogo" userId="5cceac23-3f65-4d4e-94f4-cd5a98fc5c95" providerId="ADAL" clId="{08A2F309-D569-41A2-AE89-27E37EEBA6CC}" dt="2025-04-30T12:42:05.763" v="4"/>
      <pc:docMkLst>
        <pc:docMk/>
      </pc:docMkLst>
      <pc:sldChg chg="add del">
        <pc:chgData name="Giacomo Cogo" userId="5cceac23-3f65-4d4e-94f4-cd5a98fc5c95" providerId="ADAL" clId="{08A2F309-D569-41A2-AE89-27E37EEBA6CC}" dt="2025-04-30T12:41:39.360" v="2"/>
        <pc:sldMkLst>
          <pc:docMk/>
          <pc:sldMk cId="1704241004" sldId="276"/>
        </pc:sldMkLst>
      </pc:sldChg>
      <pc:sldChg chg="add">
        <pc:chgData name="Giacomo Cogo" userId="5cceac23-3f65-4d4e-94f4-cd5a98fc5c95" providerId="ADAL" clId="{08A2F309-D569-41A2-AE89-27E37EEBA6CC}" dt="2025-04-30T12:42:05.763" v="4"/>
        <pc:sldMkLst>
          <pc:docMk/>
          <pc:sldMk cId="2403540566" sldId="277"/>
        </pc:sldMkLst>
      </pc:sldChg>
      <pc:sldChg chg="del">
        <pc:chgData name="Giacomo Cogo" userId="5cceac23-3f65-4d4e-94f4-cd5a98fc5c95" providerId="ADAL" clId="{08A2F309-D569-41A2-AE89-27E37EEBA6CC}" dt="2025-04-30T12:41:49.088" v="3" actId="2696"/>
        <pc:sldMkLst>
          <pc:docMk/>
          <pc:sldMk cId="2985185556" sldId="277"/>
        </pc:sldMkLst>
      </pc:sldChg>
      <pc:sldChg chg="add del">
        <pc:chgData name="Giacomo Cogo" userId="5cceac23-3f65-4d4e-94f4-cd5a98fc5c95" providerId="ADAL" clId="{08A2F309-D569-41A2-AE89-27E37EEBA6CC}" dt="2025-04-30T12:41:39.360" v="2"/>
        <pc:sldMkLst>
          <pc:docMk/>
          <pc:sldMk cId="1788499814" sldId="292"/>
        </pc:sldMkLst>
      </pc:sldChg>
      <pc:sldChg chg="add del">
        <pc:chgData name="Giacomo Cogo" userId="5cceac23-3f65-4d4e-94f4-cd5a98fc5c95" providerId="ADAL" clId="{08A2F309-D569-41A2-AE89-27E37EEBA6CC}" dt="2025-04-30T12:41:39.360" v="2"/>
        <pc:sldMkLst>
          <pc:docMk/>
          <pc:sldMk cId="2417732167" sldId="296"/>
        </pc:sldMkLst>
      </pc:sldChg>
      <pc:sldChg chg="add del">
        <pc:chgData name="Giacomo Cogo" userId="5cceac23-3f65-4d4e-94f4-cd5a98fc5c95" providerId="ADAL" clId="{08A2F309-D569-41A2-AE89-27E37EEBA6CC}" dt="2025-04-30T12:41:39.360" v="2"/>
        <pc:sldMkLst>
          <pc:docMk/>
          <pc:sldMk cId="1786057958" sldId="305"/>
        </pc:sldMkLst>
      </pc:sldChg>
      <pc:sldChg chg="add del">
        <pc:chgData name="Giacomo Cogo" userId="5cceac23-3f65-4d4e-94f4-cd5a98fc5c95" providerId="ADAL" clId="{08A2F309-D569-41A2-AE89-27E37EEBA6CC}" dt="2025-04-30T12:41:39.360" v="2"/>
        <pc:sldMkLst>
          <pc:docMk/>
          <pc:sldMk cId="542963893" sldId="322"/>
        </pc:sldMkLst>
      </pc:sldChg>
      <pc:sldChg chg="add del">
        <pc:chgData name="Giacomo Cogo" userId="5cceac23-3f65-4d4e-94f4-cd5a98fc5c95" providerId="ADAL" clId="{08A2F309-D569-41A2-AE89-27E37EEBA6CC}" dt="2025-04-30T12:41:39.360" v="2"/>
        <pc:sldMkLst>
          <pc:docMk/>
          <pc:sldMk cId="1529458670" sldId="323"/>
        </pc:sldMkLst>
      </pc:sldChg>
      <pc:sldChg chg="add del">
        <pc:chgData name="Giacomo Cogo" userId="5cceac23-3f65-4d4e-94f4-cd5a98fc5c95" providerId="ADAL" clId="{08A2F309-D569-41A2-AE89-27E37EEBA6CC}" dt="2025-04-30T12:41:39.360" v="2"/>
        <pc:sldMkLst>
          <pc:docMk/>
          <pc:sldMk cId="2387472914" sldId="324"/>
        </pc:sldMkLst>
      </pc:sldChg>
      <pc:sldChg chg="add del">
        <pc:chgData name="Giacomo Cogo" userId="5cceac23-3f65-4d4e-94f4-cd5a98fc5c95" providerId="ADAL" clId="{08A2F309-D569-41A2-AE89-27E37EEBA6CC}" dt="2025-04-30T12:41:39.360" v="2"/>
        <pc:sldMkLst>
          <pc:docMk/>
          <pc:sldMk cId="525789799" sldId="325"/>
        </pc:sldMkLst>
      </pc:sldChg>
      <pc:sldChg chg="add del">
        <pc:chgData name="Giacomo Cogo" userId="5cceac23-3f65-4d4e-94f4-cd5a98fc5c95" providerId="ADAL" clId="{08A2F309-D569-41A2-AE89-27E37EEBA6CC}" dt="2025-04-30T12:41:39.360" v="2"/>
        <pc:sldMkLst>
          <pc:docMk/>
          <pc:sldMk cId="2646117398" sldId="326"/>
        </pc:sldMkLst>
      </pc:sldChg>
      <pc:sldChg chg="add del">
        <pc:chgData name="Giacomo Cogo" userId="5cceac23-3f65-4d4e-94f4-cd5a98fc5c95" providerId="ADAL" clId="{08A2F309-D569-41A2-AE89-27E37EEBA6CC}" dt="2025-04-30T12:41:39.360" v="2"/>
        <pc:sldMkLst>
          <pc:docMk/>
          <pc:sldMk cId="1207368562" sldId="327"/>
        </pc:sldMkLst>
      </pc:sldChg>
      <pc:sldChg chg="add del">
        <pc:chgData name="Giacomo Cogo" userId="5cceac23-3f65-4d4e-94f4-cd5a98fc5c95" providerId="ADAL" clId="{08A2F309-D569-41A2-AE89-27E37EEBA6CC}" dt="2025-04-30T12:41:39.360" v="2"/>
        <pc:sldMkLst>
          <pc:docMk/>
          <pc:sldMk cId="873075574" sldId="328"/>
        </pc:sldMkLst>
      </pc:sldChg>
      <pc:sldChg chg="add del">
        <pc:chgData name="Giacomo Cogo" userId="5cceac23-3f65-4d4e-94f4-cd5a98fc5c95" providerId="ADAL" clId="{08A2F309-D569-41A2-AE89-27E37EEBA6CC}" dt="2025-04-30T12:41:39.360" v="2"/>
        <pc:sldMkLst>
          <pc:docMk/>
          <pc:sldMk cId="2688144026" sldId="329"/>
        </pc:sldMkLst>
      </pc:sldChg>
      <pc:sldChg chg="add del">
        <pc:chgData name="Giacomo Cogo" userId="5cceac23-3f65-4d4e-94f4-cd5a98fc5c95" providerId="ADAL" clId="{08A2F309-D569-41A2-AE89-27E37EEBA6CC}" dt="2025-04-30T12:41:39.360" v="2"/>
        <pc:sldMkLst>
          <pc:docMk/>
          <pc:sldMk cId="258321310" sldId="330"/>
        </pc:sldMkLst>
      </pc:sldChg>
      <pc:sldChg chg="add del">
        <pc:chgData name="Giacomo Cogo" userId="5cceac23-3f65-4d4e-94f4-cd5a98fc5c95" providerId="ADAL" clId="{08A2F309-D569-41A2-AE89-27E37EEBA6CC}" dt="2025-04-30T12:41:39.360" v="2"/>
        <pc:sldMkLst>
          <pc:docMk/>
          <pc:sldMk cId="3680593643" sldId="331"/>
        </pc:sldMkLst>
      </pc:sldChg>
      <pc:sldChg chg="add del">
        <pc:chgData name="Giacomo Cogo" userId="5cceac23-3f65-4d4e-94f4-cd5a98fc5c95" providerId="ADAL" clId="{08A2F309-D569-41A2-AE89-27E37EEBA6CC}" dt="2025-04-30T12:41:39.360" v="2"/>
        <pc:sldMkLst>
          <pc:docMk/>
          <pc:sldMk cId="138820408" sldId="332"/>
        </pc:sldMkLst>
      </pc:sldChg>
      <pc:sldChg chg="add del">
        <pc:chgData name="Giacomo Cogo" userId="5cceac23-3f65-4d4e-94f4-cd5a98fc5c95" providerId="ADAL" clId="{08A2F309-D569-41A2-AE89-27E37EEBA6CC}" dt="2025-04-30T12:41:39.360" v="2"/>
        <pc:sldMkLst>
          <pc:docMk/>
          <pc:sldMk cId="1997400560" sldId="333"/>
        </pc:sldMkLst>
      </pc:sldChg>
      <pc:sldChg chg="add del">
        <pc:chgData name="Giacomo Cogo" userId="5cceac23-3f65-4d4e-94f4-cd5a98fc5c95" providerId="ADAL" clId="{08A2F309-D569-41A2-AE89-27E37EEBA6CC}" dt="2025-04-30T12:41:39.360" v="2"/>
        <pc:sldMkLst>
          <pc:docMk/>
          <pc:sldMk cId="3568670730" sldId="334"/>
        </pc:sldMkLst>
      </pc:sldChg>
      <pc:sldChg chg="add del">
        <pc:chgData name="Giacomo Cogo" userId="5cceac23-3f65-4d4e-94f4-cd5a98fc5c95" providerId="ADAL" clId="{08A2F309-D569-41A2-AE89-27E37EEBA6CC}" dt="2025-04-30T12:41:39.360" v="2"/>
        <pc:sldMkLst>
          <pc:docMk/>
          <pc:sldMk cId="3435640401" sldId="335"/>
        </pc:sldMkLst>
      </pc:sldChg>
      <pc:sldChg chg="add del">
        <pc:chgData name="Giacomo Cogo" userId="5cceac23-3f65-4d4e-94f4-cd5a98fc5c95" providerId="ADAL" clId="{08A2F309-D569-41A2-AE89-27E37EEBA6CC}" dt="2025-04-30T12:41:39.360" v="2"/>
        <pc:sldMkLst>
          <pc:docMk/>
          <pc:sldMk cId="3294219532" sldId="336"/>
        </pc:sldMkLst>
      </pc:sldChg>
      <pc:sldChg chg="add del">
        <pc:chgData name="Giacomo Cogo" userId="5cceac23-3f65-4d4e-94f4-cd5a98fc5c95" providerId="ADAL" clId="{08A2F309-D569-41A2-AE89-27E37EEBA6CC}" dt="2025-04-30T12:41:39.360" v="2"/>
        <pc:sldMkLst>
          <pc:docMk/>
          <pc:sldMk cId="2897687665" sldId="337"/>
        </pc:sldMkLst>
      </pc:sldChg>
      <pc:sldChg chg="add del">
        <pc:chgData name="Giacomo Cogo" userId="5cceac23-3f65-4d4e-94f4-cd5a98fc5c95" providerId="ADAL" clId="{08A2F309-D569-41A2-AE89-27E37EEBA6CC}" dt="2025-04-30T12:41:39.360" v="2"/>
        <pc:sldMkLst>
          <pc:docMk/>
          <pc:sldMk cId="726391820" sldId="338"/>
        </pc:sldMkLst>
      </pc:sldChg>
      <pc:sldChg chg="add del">
        <pc:chgData name="Giacomo Cogo" userId="5cceac23-3f65-4d4e-94f4-cd5a98fc5c95" providerId="ADAL" clId="{08A2F309-D569-41A2-AE89-27E37EEBA6CC}" dt="2025-04-30T12:41:39.360" v="2"/>
        <pc:sldMkLst>
          <pc:docMk/>
          <pc:sldMk cId="4247293188" sldId="339"/>
        </pc:sldMkLst>
      </pc:sldChg>
      <pc:sldChg chg="add del">
        <pc:chgData name="Giacomo Cogo" userId="5cceac23-3f65-4d4e-94f4-cd5a98fc5c95" providerId="ADAL" clId="{08A2F309-D569-41A2-AE89-27E37EEBA6CC}" dt="2025-04-30T12:41:39.360" v="2"/>
        <pc:sldMkLst>
          <pc:docMk/>
          <pc:sldMk cId="4195636375" sldId="340"/>
        </pc:sldMkLst>
      </pc:sldChg>
      <pc:sldChg chg="add del">
        <pc:chgData name="Giacomo Cogo" userId="5cceac23-3f65-4d4e-94f4-cd5a98fc5c95" providerId="ADAL" clId="{08A2F309-D569-41A2-AE89-27E37EEBA6CC}" dt="2025-04-30T12:41:39.360" v="2"/>
        <pc:sldMkLst>
          <pc:docMk/>
          <pc:sldMk cId="1625923750" sldId="341"/>
        </pc:sldMkLst>
      </pc:sldChg>
      <pc:sldChg chg="add del">
        <pc:chgData name="Giacomo Cogo" userId="5cceac23-3f65-4d4e-94f4-cd5a98fc5c95" providerId="ADAL" clId="{08A2F309-D569-41A2-AE89-27E37EEBA6CC}" dt="2025-04-30T12:41:39.360" v="2"/>
        <pc:sldMkLst>
          <pc:docMk/>
          <pc:sldMk cId="3172441613" sldId="342"/>
        </pc:sldMkLst>
      </pc:sldChg>
      <pc:sldChg chg="add del">
        <pc:chgData name="Giacomo Cogo" userId="5cceac23-3f65-4d4e-94f4-cd5a98fc5c95" providerId="ADAL" clId="{08A2F309-D569-41A2-AE89-27E37EEBA6CC}" dt="2025-04-30T12:41:39.360" v="2"/>
        <pc:sldMkLst>
          <pc:docMk/>
          <pc:sldMk cId="3007718941" sldId="343"/>
        </pc:sldMkLst>
      </pc:sldChg>
      <pc:sldChg chg="add del">
        <pc:chgData name="Giacomo Cogo" userId="5cceac23-3f65-4d4e-94f4-cd5a98fc5c95" providerId="ADAL" clId="{08A2F309-D569-41A2-AE89-27E37EEBA6CC}" dt="2025-04-30T12:41:39.360" v="2"/>
        <pc:sldMkLst>
          <pc:docMk/>
          <pc:sldMk cId="1513461987" sldId="344"/>
        </pc:sldMkLst>
      </pc:sldChg>
      <pc:sldChg chg="add del">
        <pc:chgData name="Giacomo Cogo" userId="5cceac23-3f65-4d4e-94f4-cd5a98fc5c95" providerId="ADAL" clId="{08A2F309-D569-41A2-AE89-27E37EEBA6CC}" dt="2025-04-30T12:41:39.360" v="2"/>
        <pc:sldMkLst>
          <pc:docMk/>
          <pc:sldMk cId="1360706843" sldId="345"/>
        </pc:sldMkLst>
      </pc:sldChg>
      <pc:sldChg chg="add del">
        <pc:chgData name="Giacomo Cogo" userId="5cceac23-3f65-4d4e-94f4-cd5a98fc5c95" providerId="ADAL" clId="{08A2F309-D569-41A2-AE89-27E37EEBA6CC}" dt="2025-04-30T12:41:39.360" v="2"/>
        <pc:sldMkLst>
          <pc:docMk/>
          <pc:sldMk cId="995087000" sldId="346"/>
        </pc:sldMkLst>
      </pc:sldChg>
      <pc:sldChg chg="add del">
        <pc:chgData name="Giacomo Cogo" userId="5cceac23-3f65-4d4e-94f4-cd5a98fc5c95" providerId="ADAL" clId="{08A2F309-D569-41A2-AE89-27E37EEBA6CC}" dt="2025-04-30T12:41:39.360" v="2"/>
        <pc:sldMkLst>
          <pc:docMk/>
          <pc:sldMk cId="3973583905" sldId="347"/>
        </pc:sldMkLst>
      </pc:sldChg>
      <pc:sldChg chg="add del">
        <pc:chgData name="Giacomo Cogo" userId="5cceac23-3f65-4d4e-94f4-cd5a98fc5c95" providerId="ADAL" clId="{08A2F309-D569-41A2-AE89-27E37EEBA6CC}" dt="2025-04-30T12:41:39.360" v="2"/>
        <pc:sldMkLst>
          <pc:docMk/>
          <pc:sldMk cId="1500550779" sldId="348"/>
        </pc:sldMkLst>
      </pc:sldChg>
      <pc:sldChg chg="add del">
        <pc:chgData name="Giacomo Cogo" userId="5cceac23-3f65-4d4e-94f4-cd5a98fc5c95" providerId="ADAL" clId="{08A2F309-D569-41A2-AE89-27E37EEBA6CC}" dt="2025-04-30T12:41:39.360" v="2"/>
        <pc:sldMkLst>
          <pc:docMk/>
          <pc:sldMk cId="2569069612" sldId="349"/>
        </pc:sldMkLst>
      </pc:sldChg>
      <pc:sldChg chg="add del">
        <pc:chgData name="Giacomo Cogo" userId="5cceac23-3f65-4d4e-94f4-cd5a98fc5c95" providerId="ADAL" clId="{08A2F309-D569-41A2-AE89-27E37EEBA6CC}" dt="2025-04-30T12:41:39.360" v="2"/>
        <pc:sldMkLst>
          <pc:docMk/>
          <pc:sldMk cId="3243151731" sldId="350"/>
        </pc:sldMkLst>
      </pc:sldChg>
      <pc:sldChg chg="add del">
        <pc:chgData name="Giacomo Cogo" userId="5cceac23-3f65-4d4e-94f4-cd5a98fc5c95" providerId="ADAL" clId="{08A2F309-D569-41A2-AE89-27E37EEBA6CC}" dt="2025-04-30T12:41:39.360" v="2"/>
        <pc:sldMkLst>
          <pc:docMk/>
          <pc:sldMk cId="3412434341" sldId="351"/>
        </pc:sldMkLst>
      </pc:sldChg>
      <pc:sldChg chg="add del">
        <pc:chgData name="Giacomo Cogo" userId="5cceac23-3f65-4d4e-94f4-cd5a98fc5c95" providerId="ADAL" clId="{08A2F309-D569-41A2-AE89-27E37EEBA6CC}" dt="2025-04-30T12:41:39.360" v="2"/>
        <pc:sldMkLst>
          <pc:docMk/>
          <pc:sldMk cId="2496557773" sldId="352"/>
        </pc:sldMkLst>
      </pc:sldChg>
      <pc:sldChg chg="add del">
        <pc:chgData name="Giacomo Cogo" userId="5cceac23-3f65-4d4e-94f4-cd5a98fc5c95" providerId="ADAL" clId="{08A2F309-D569-41A2-AE89-27E37EEBA6CC}" dt="2025-04-30T12:41:39.360" v="2"/>
        <pc:sldMkLst>
          <pc:docMk/>
          <pc:sldMk cId="1142750470" sldId="353"/>
        </pc:sldMkLst>
      </pc:sldChg>
      <pc:sldChg chg="add del">
        <pc:chgData name="Giacomo Cogo" userId="5cceac23-3f65-4d4e-94f4-cd5a98fc5c95" providerId="ADAL" clId="{08A2F309-D569-41A2-AE89-27E37EEBA6CC}" dt="2025-04-30T12:41:39.360" v="2"/>
        <pc:sldMkLst>
          <pc:docMk/>
          <pc:sldMk cId="3095281856" sldId="354"/>
        </pc:sldMkLst>
      </pc:sldChg>
      <pc:sldChg chg="add del">
        <pc:chgData name="Giacomo Cogo" userId="5cceac23-3f65-4d4e-94f4-cd5a98fc5c95" providerId="ADAL" clId="{08A2F309-D569-41A2-AE89-27E37EEBA6CC}" dt="2025-04-30T12:41:39.360" v="2"/>
        <pc:sldMkLst>
          <pc:docMk/>
          <pc:sldMk cId="1568446393" sldId="355"/>
        </pc:sldMkLst>
      </pc:sldChg>
      <pc:sldChg chg="add del">
        <pc:chgData name="Giacomo Cogo" userId="5cceac23-3f65-4d4e-94f4-cd5a98fc5c95" providerId="ADAL" clId="{08A2F309-D569-41A2-AE89-27E37EEBA6CC}" dt="2025-04-30T12:41:39.360" v="2"/>
        <pc:sldMkLst>
          <pc:docMk/>
          <pc:sldMk cId="2119452727" sldId="356"/>
        </pc:sldMkLst>
      </pc:sldChg>
      <pc:sldChg chg="add del">
        <pc:chgData name="Giacomo Cogo" userId="5cceac23-3f65-4d4e-94f4-cd5a98fc5c95" providerId="ADAL" clId="{08A2F309-D569-41A2-AE89-27E37EEBA6CC}" dt="2025-04-30T12:41:39.360" v="2"/>
        <pc:sldMkLst>
          <pc:docMk/>
          <pc:sldMk cId="2614243840" sldId="357"/>
        </pc:sldMkLst>
      </pc:sldChg>
      <pc:sldChg chg="add del">
        <pc:chgData name="Giacomo Cogo" userId="5cceac23-3f65-4d4e-94f4-cd5a98fc5c95" providerId="ADAL" clId="{08A2F309-D569-41A2-AE89-27E37EEBA6CC}" dt="2025-04-30T12:41:39.360" v="2"/>
        <pc:sldMkLst>
          <pc:docMk/>
          <pc:sldMk cId="1810088409" sldId="358"/>
        </pc:sldMkLst>
      </pc:sldChg>
      <pc:sldChg chg="add del">
        <pc:chgData name="Giacomo Cogo" userId="5cceac23-3f65-4d4e-94f4-cd5a98fc5c95" providerId="ADAL" clId="{08A2F309-D569-41A2-AE89-27E37EEBA6CC}" dt="2025-04-30T12:41:39.360" v="2"/>
        <pc:sldMkLst>
          <pc:docMk/>
          <pc:sldMk cId="3632753618" sldId="359"/>
        </pc:sldMkLst>
      </pc:sldChg>
      <pc:sldChg chg="add del">
        <pc:chgData name="Giacomo Cogo" userId="5cceac23-3f65-4d4e-94f4-cd5a98fc5c95" providerId="ADAL" clId="{08A2F309-D569-41A2-AE89-27E37EEBA6CC}" dt="2025-04-30T12:41:39.360" v="2"/>
        <pc:sldMkLst>
          <pc:docMk/>
          <pc:sldMk cId="3321620775" sldId="360"/>
        </pc:sldMkLst>
      </pc:sldChg>
      <pc:sldChg chg="add del">
        <pc:chgData name="Giacomo Cogo" userId="5cceac23-3f65-4d4e-94f4-cd5a98fc5c95" providerId="ADAL" clId="{08A2F309-D569-41A2-AE89-27E37EEBA6CC}" dt="2025-04-30T12:41:39.360" v="2"/>
        <pc:sldMkLst>
          <pc:docMk/>
          <pc:sldMk cId="1101969512" sldId="361"/>
        </pc:sldMkLst>
      </pc:sldChg>
      <pc:sldChg chg="add del">
        <pc:chgData name="Giacomo Cogo" userId="5cceac23-3f65-4d4e-94f4-cd5a98fc5c95" providerId="ADAL" clId="{08A2F309-D569-41A2-AE89-27E37EEBA6CC}" dt="2025-04-30T12:41:39.360" v="2"/>
        <pc:sldMkLst>
          <pc:docMk/>
          <pc:sldMk cId="4278632355" sldId="362"/>
        </pc:sldMkLst>
      </pc:sldChg>
      <pc:sldChg chg="add del">
        <pc:chgData name="Giacomo Cogo" userId="5cceac23-3f65-4d4e-94f4-cd5a98fc5c95" providerId="ADAL" clId="{08A2F309-D569-41A2-AE89-27E37EEBA6CC}" dt="2025-04-30T12:41:39.360" v="2"/>
        <pc:sldMkLst>
          <pc:docMk/>
          <pc:sldMk cId="2773691110" sldId="363"/>
        </pc:sldMkLst>
      </pc:sldChg>
      <pc:sldChg chg="add del">
        <pc:chgData name="Giacomo Cogo" userId="5cceac23-3f65-4d4e-94f4-cd5a98fc5c95" providerId="ADAL" clId="{08A2F309-D569-41A2-AE89-27E37EEBA6CC}" dt="2025-04-30T12:41:39.360" v="2"/>
        <pc:sldMkLst>
          <pc:docMk/>
          <pc:sldMk cId="3545497279" sldId="364"/>
        </pc:sldMkLst>
      </pc:sldChg>
      <pc:sldChg chg="add del">
        <pc:chgData name="Giacomo Cogo" userId="5cceac23-3f65-4d4e-94f4-cd5a98fc5c95" providerId="ADAL" clId="{08A2F309-D569-41A2-AE89-27E37EEBA6CC}" dt="2025-04-30T12:41:39.360" v="2"/>
        <pc:sldMkLst>
          <pc:docMk/>
          <pc:sldMk cId="607017346" sldId="365"/>
        </pc:sldMkLst>
      </pc:sldChg>
      <pc:sldChg chg="add del">
        <pc:chgData name="Giacomo Cogo" userId="5cceac23-3f65-4d4e-94f4-cd5a98fc5c95" providerId="ADAL" clId="{08A2F309-D569-41A2-AE89-27E37EEBA6CC}" dt="2025-04-30T12:41:39.360" v="2"/>
        <pc:sldMkLst>
          <pc:docMk/>
          <pc:sldMk cId="1540144894" sldId="366"/>
        </pc:sldMkLst>
      </pc:sldChg>
      <pc:sldChg chg="add del">
        <pc:chgData name="Giacomo Cogo" userId="5cceac23-3f65-4d4e-94f4-cd5a98fc5c95" providerId="ADAL" clId="{08A2F309-D569-41A2-AE89-27E37EEBA6CC}" dt="2025-04-30T12:41:39.360" v="2"/>
        <pc:sldMkLst>
          <pc:docMk/>
          <pc:sldMk cId="112009133" sldId="367"/>
        </pc:sldMkLst>
      </pc:sldChg>
      <pc:sldChg chg="add del">
        <pc:chgData name="Giacomo Cogo" userId="5cceac23-3f65-4d4e-94f4-cd5a98fc5c95" providerId="ADAL" clId="{08A2F309-D569-41A2-AE89-27E37EEBA6CC}" dt="2025-04-30T12:41:39.360" v="2"/>
        <pc:sldMkLst>
          <pc:docMk/>
          <pc:sldMk cId="2100966101" sldId="368"/>
        </pc:sldMkLst>
      </pc:sldChg>
      <pc:sldChg chg="add del">
        <pc:chgData name="Giacomo Cogo" userId="5cceac23-3f65-4d4e-94f4-cd5a98fc5c95" providerId="ADAL" clId="{08A2F309-D569-41A2-AE89-27E37EEBA6CC}" dt="2025-04-30T12:41:39.360" v="2"/>
        <pc:sldMkLst>
          <pc:docMk/>
          <pc:sldMk cId="123851042" sldId="369"/>
        </pc:sldMkLst>
      </pc:sldChg>
      <pc:sldChg chg="add del">
        <pc:chgData name="Giacomo Cogo" userId="5cceac23-3f65-4d4e-94f4-cd5a98fc5c95" providerId="ADAL" clId="{08A2F309-D569-41A2-AE89-27E37EEBA6CC}" dt="2025-04-30T12:41:39.360" v="2"/>
        <pc:sldMkLst>
          <pc:docMk/>
          <pc:sldMk cId="4154225649" sldId="370"/>
        </pc:sldMkLst>
      </pc:sldChg>
      <pc:sldChg chg="add del">
        <pc:chgData name="Giacomo Cogo" userId="5cceac23-3f65-4d4e-94f4-cd5a98fc5c95" providerId="ADAL" clId="{08A2F309-D569-41A2-AE89-27E37EEBA6CC}" dt="2025-04-30T12:41:39.360" v="2"/>
        <pc:sldMkLst>
          <pc:docMk/>
          <pc:sldMk cId="3707744727" sldId="371"/>
        </pc:sldMkLst>
      </pc:sldChg>
    </pc:docChg>
  </pc:docChgLst>
  <pc:docChgLst>
    <pc:chgData name="Federica Baldasso" userId="77aea3c1-7c69-472e-bf20-8f6fae61a860" providerId="ADAL" clId="{D89428F4-AF25-4F08-8829-BA0C8ED37F39}"/>
    <pc:docChg chg="undo redo custSel addSld delSld modSld sldOrd modMainMaster">
      <pc:chgData name="Federica Baldasso" userId="77aea3c1-7c69-472e-bf20-8f6fae61a860" providerId="ADAL" clId="{D89428F4-AF25-4F08-8829-BA0C8ED37F39}" dt="2024-12-17T17:07:56.286" v="4885" actId="6549"/>
      <pc:docMkLst>
        <pc:docMk/>
      </pc:docMkLst>
      <pc:sldChg chg="addSp delSp modSp mod">
        <pc:chgData name="Federica Baldasso" userId="77aea3c1-7c69-472e-bf20-8f6fae61a860" providerId="ADAL" clId="{D89428F4-AF25-4F08-8829-BA0C8ED37F39}" dt="2024-12-16T15:41:56.771" v="4671" actId="20577"/>
        <pc:sldMkLst>
          <pc:docMk/>
          <pc:sldMk cId="0" sldId="256"/>
        </pc:sldMkLst>
      </pc:sldChg>
      <pc:sldChg chg="delSp modSp mod">
        <pc:chgData name="Federica Baldasso" userId="77aea3c1-7c69-472e-bf20-8f6fae61a860" providerId="ADAL" clId="{D89428F4-AF25-4F08-8829-BA0C8ED37F39}" dt="2024-12-16T15:02:23.832" v="4593" actId="20577"/>
        <pc:sldMkLst>
          <pc:docMk/>
          <pc:sldMk cId="2194131994" sldId="276"/>
        </pc:sldMkLst>
      </pc:sldChg>
      <pc:sldChg chg="delSp modSp mod">
        <pc:chgData name="Federica Baldasso" userId="77aea3c1-7c69-472e-bf20-8f6fae61a860" providerId="ADAL" clId="{D89428F4-AF25-4F08-8829-BA0C8ED37F39}" dt="2024-12-16T15:13:22.498" v="4652" actId="14100"/>
        <pc:sldMkLst>
          <pc:docMk/>
          <pc:sldMk cId="2985185556" sldId="277"/>
        </pc:sldMkLst>
      </pc:sldChg>
      <pc:sldChg chg="addSp delSp modSp mod">
        <pc:chgData name="Federica Baldasso" userId="77aea3c1-7c69-472e-bf20-8f6fae61a860" providerId="ADAL" clId="{D89428F4-AF25-4F08-8829-BA0C8ED37F39}" dt="2024-12-12T16:24:12.803" v="4521" actId="207"/>
        <pc:sldMkLst>
          <pc:docMk/>
          <pc:sldMk cId="714401971" sldId="278"/>
        </pc:sldMkLst>
      </pc:sldChg>
      <pc:sldChg chg="addSp delSp modSp mod">
        <pc:chgData name="Federica Baldasso" userId="77aea3c1-7c69-472e-bf20-8f6fae61a860" providerId="ADAL" clId="{D89428F4-AF25-4F08-8829-BA0C8ED37F39}" dt="2024-12-16T15:14:20.124" v="4653" actId="207"/>
        <pc:sldMkLst>
          <pc:docMk/>
          <pc:sldMk cId="1616215157" sldId="279"/>
        </pc:sldMkLst>
      </pc:sldChg>
      <pc:sldChg chg="delSp modSp mod">
        <pc:chgData name="Federica Baldasso" userId="77aea3c1-7c69-472e-bf20-8f6fae61a860" providerId="ADAL" clId="{D89428F4-AF25-4F08-8829-BA0C8ED37F39}" dt="2024-12-12T16:24:28.547" v="4523" actId="207"/>
        <pc:sldMkLst>
          <pc:docMk/>
          <pc:sldMk cId="2445406099" sldId="280"/>
        </pc:sldMkLst>
      </pc:sldChg>
      <pc:sldChg chg="delSp mod">
        <pc:chgData name="Federica Baldasso" userId="77aea3c1-7c69-472e-bf20-8f6fae61a860" providerId="ADAL" clId="{D89428F4-AF25-4F08-8829-BA0C8ED37F39}" dt="2024-12-12T16:23:12.609" v="4481" actId="478"/>
        <pc:sldMkLst>
          <pc:docMk/>
          <pc:sldMk cId="3890479147" sldId="281"/>
        </pc:sldMkLst>
      </pc:sldChg>
      <pc:sldChg chg="delSp modSp mod">
        <pc:chgData name="Federica Baldasso" userId="77aea3c1-7c69-472e-bf20-8f6fae61a860" providerId="ADAL" clId="{D89428F4-AF25-4F08-8829-BA0C8ED37F39}" dt="2024-12-17T11:02:58.035" v="4687" actId="14826"/>
        <pc:sldMkLst>
          <pc:docMk/>
          <pc:sldMk cId="794182690" sldId="282"/>
        </pc:sldMkLst>
      </pc:sldChg>
      <pc:sldChg chg="delSp modSp mod">
        <pc:chgData name="Federica Baldasso" userId="77aea3c1-7c69-472e-bf20-8f6fae61a860" providerId="ADAL" clId="{D89428F4-AF25-4F08-8829-BA0C8ED37F39}" dt="2024-12-16T15:14:34.494" v="4654" actId="207"/>
        <pc:sldMkLst>
          <pc:docMk/>
          <pc:sldMk cId="781596148" sldId="283"/>
        </pc:sldMkLst>
      </pc:sldChg>
      <pc:sldChg chg="delSp modSp mod">
        <pc:chgData name="Federica Baldasso" userId="77aea3c1-7c69-472e-bf20-8f6fae61a860" providerId="ADAL" clId="{D89428F4-AF25-4F08-8829-BA0C8ED37F39}" dt="2024-12-17T11:08:35.460" v="4700" actId="1037"/>
        <pc:sldMkLst>
          <pc:docMk/>
          <pc:sldMk cId="1579228249" sldId="284"/>
        </pc:sldMkLst>
      </pc:sldChg>
      <pc:sldChg chg="delSp modSp mod">
        <pc:chgData name="Federica Baldasso" userId="77aea3c1-7c69-472e-bf20-8f6fae61a860" providerId="ADAL" clId="{D89428F4-AF25-4F08-8829-BA0C8ED37F39}" dt="2024-12-17T11:23:09.793" v="4704" actId="1036"/>
        <pc:sldMkLst>
          <pc:docMk/>
          <pc:sldMk cId="3011113669" sldId="285"/>
        </pc:sldMkLst>
      </pc:sldChg>
      <pc:sldChg chg="delSp modSp mod">
        <pc:chgData name="Federica Baldasso" userId="77aea3c1-7c69-472e-bf20-8f6fae61a860" providerId="ADAL" clId="{D89428F4-AF25-4F08-8829-BA0C8ED37F39}" dt="2024-12-17T11:23:42.344" v="4748" actId="14100"/>
        <pc:sldMkLst>
          <pc:docMk/>
          <pc:sldMk cId="1184276068" sldId="286"/>
        </pc:sldMkLst>
      </pc:sldChg>
      <pc:sldChg chg="delSp modSp mod">
        <pc:chgData name="Federica Baldasso" userId="77aea3c1-7c69-472e-bf20-8f6fae61a860" providerId="ADAL" clId="{D89428F4-AF25-4F08-8829-BA0C8ED37F39}" dt="2024-12-12T16:23:22.425" v="4488" actId="478"/>
        <pc:sldMkLst>
          <pc:docMk/>
          <pc:sldMk cId="2308071165" sldId="287"/>
        </pc:sldMkLst>
      </pc:sldChg>
      <pc:sldChg chg="delSp modSp mod">
        <pc:chgData name="Federica Baldasso" userId="77aea3c1-7c69-472e-bf20-8f6fae61a860" providerId="ADAL" clId="{D89428F4-AF25-4F08-8829-BA0C8ED37F39}" dt="2024-12-17T11:29:26.205" v="4769" actId="1035"/>
        <pc:sldMkLst>
          <pc:docMk/>
          <pc:sldMk cId="274551500" sldId="288"/>
        </pc:sldMkLst>
      </pc:sldChg>
      <pc:sldChg chg="delSp mod">
        <pc:chgData name="Federica Baldasso" userId="77aea3c1-7c69-472e-bf20-8f6fae61a860" providerId="ADAL" clId="{D89428F4-AF25-4F08-8829-BA0C8ED37F39}" dt="2024-12-12T16:23:24.670" v="4490" actId="478"/>
        <pc:sldMkLst>
          <pc:docMk/>
          <pc:sldMk cId="4057280933" sldId="289"/>
        </pc:sldMkLst>
      </pc:sldChg>
      <pc:sldChg chg="addSp delSp modSp mod">
        <pc:chgData name="Federica Baldasso" userId="77aea3c1-7c69-472e-bf20-8f6fae61a860" providerId="ADAL" clId="{D89428F4-AF25-4F08-8829-BA0C8ED37F39}" dt="2024-12-16T15:08:12.352" v="4597" actId="20577"/>
        <pc:sldMkLst>
          <pc:docMk/>
          <pc:sldMk cId="4281574202" sldId="290"/>
        </pc:sldMkLst>
      </pc:sldChg>
      <pc:sldChg chg="addSp delSp modSp mod">
        <pc:chgData name="Federica Baldasso" userId="77aea3c1-7c69-472e-bf20-8f6fae61a860" providerId="ADAL" clId="{D89428F4-AF25-4F08-8829-BA0C8ED37F39}" dt="2024-12-17T12:01:12.525" v="4770" actId="113"/>
        <pc:sldMkLst>
          <pc:docMk/>
          <pc:sldMk cId="592493741" sldId="291"/>
        </pc:sldMkLst>
      </pc:sldChg>
      <pc:sldChg chg="modSp del mod ord">
        <pc:chgData name="Federica Baldasso" userId="77aea3c1-7c69-472e-bf20-8f6fae61a860" providerId="ADAL" clId="{D89428F4-AF25-4F08-8829-BA0C8ED37F39}" dt="2024-12-10T16:00:25.733" v="943" actId="2696"/>
        <pc:sldMkLst>
          <pc:docMk/>
          <pc:sldMk cId="2354641830" sldId="292"/>
        </pc:sldMkLst>
      </pc:sldChg>
      <pc:sldChg chg="delSp modSp mod">
        <pc:chgData name="Federica Baldasso" userId="77aea3c1-7c69-472e-bf20-8f6fae61a860" providerId="ADAL" clId="{D89428F4-AF25-4F08-8829-BA0C8ED37F39}" dt="2024-12-17T12:08:19.089" v="4778" actId="1038"/>
        <pc:sldMkLst>
          <pc:docMk/>
          <pc:sldMk cId="1938243471" sldId="293"/>
        </pc:sldMkLst>
      </pc:sldChg>
      <pc:sldChg chg="delSp modSp mod">
        <pc:chgData name="Federica Baldasso" userId="77aea3c1-7c69-472e-bf20-8f6fae61a860" providerId="ADAL" clId="{D89428F4-AF25-4F08-8829-BA0C8ED37F39}" dt="2024-12-17T12:02:37.396" v="4775" actId="113"/>
        <pc:sldMkLst>
          <pc:docMk/>
          <pc:sldMk cId="2298094136" sldId="294"/>
        </pc:sldMkLst>
      </pc:sldChg>
      <pc:sldChg chg="delSp modSp mod">
        <pc:chgData name="Federica Baldasso" userId="77aea3c1-7c69-472e-bf20-8f6fae61a860" providerId="ADAL" clId="{D89428F4-AF25-4F08-8829-BA0C8ED37F39}" dt="2024-12-17T12:08:37.320" v="4779" actId="113"/>
        <pc:sldMkLst>
          <pc:docMk/>
          <pc:sldMk cId="637125331" sldId="295"/>
        </pc:sldMkLst>
      </pc:sldChg>
      <pc:sldChg chg="del">
        <pc:chgData name="Federica Baldasso" userId="77aea3c1-7c69-472e-bf20-8f6fae61a860" providerId="ADAL" clId="{D89428F4-AF25-4F08-8829-BA0C8ED37F39}" dt="2024-12-10T15:49:20.302" v="763" actId="2696"/>
        <pc:sldMkLst>
          <pc:docMk/>
          <pc:sldMk cId="1556149970" sldId="296"/>
        </pc:sldMkLst>
      </pc:sldChg>
      <pc:sldChg chg="addSp delSp modSp mod">
        <pc:chgData name="Federica Baldasso" userId="77aea3c1-7c69-472e-bf20-8f6fae61a860" providerId="ADAL" clId="{D89428F4-AF25-4F08-8829-BA0C8ED37F39}" dt="2024-12-17T12:10:23.486" v="4785" actId="6549"/>
        <pc:sldMkLst>
          <pc:docMk/>
          <pc:sldMk cId="3131543708" sldId="297"/>
        </pc:sldMkLst>
      </pc:sldChg>
      <pc:sldChg chg="addSp delSp modSp mod ord">
        <pc:chgData name="Federica Baldasso" userId="77aea3c1-7c69-472e-bf20-8f6fae61a860" providerId="ADAL" clId="{D89428F4-AF25-4F08-8829-BA0C8ED37F39}" dt="2024-12-12T16:23:34.744" v="4500" actId="478"/>
        <pc:sldMkLst>
          <pc:docMk/>
          <pc:sldMk cId="3399875315" sldId="298"/>
        </pc:sldMkLst>
      </pc:sldChg>
      <pc:sldChg chg="delSp modSp mod">
        <pc:chgData name="Federica Baldasso" userId="77aea3c1-7c69-472e-bf20-8f6fae61a860" providerId="ADAL" clId="{D89428F4-AF25-4F08-8829-BA0C8ED37F39}" dt="2024-12-12T16:23:35.627" v="4501" actId="478"/>
        <pc:sldMkLst>
          <pc:docMk/>
          <pc:sldMk cId="1209531996" sldId="299"/>
        </pc:sldMkLst>
      </pc:sldChg>
      <pc:sldChg chg="delSp modSp mod">
        <pc:chgData name="Federica Baldasso" userId="77aea3c1-7c69-472e-bf20-8f6fae61a860" providerId="ADAL" clId="{D89428F4-AF25-4F08-8829-BA0C8ED37F39}" dt="2024-12-12T16:23:36.570" v="4502" actId="478"/>
        <pc:sldMkLst>
          <pc:docMk/>
          <pc:sldMk cId="3456515957" sldId="300"/>
        </pc:sldMkLst>
      </pc:sldChg>
      <pc:sldChg chg="delSp modSp mod">
        <pc:chgData name="Federica Baldasso" userId="77aea3c1-7c69-472e-bf20-8f6fae61a860" providerId="ADAL" clId="{D89428F4-AF25-4F08-8829-BA0C8ED37F39}" dt="2024-12-17T16:12:08.059" v="4838" actId="6549"/>
        <pc:sldMkLst>
          <pc:docMk/>
          <pc:sldMk cId="1482926030" sldId="301"/>
        </pc:sldMkLst>
      </pc:sldChg>
      <pc:sldChg chg="delSp modSp mod">
        <pc:chgData name="Federica Baldasso" userId="77aea3c1-7c69-472e-bf20-8f6fae61a860" providerId="ADAL" clId="{D89428F4-AF25-4F08-8829-BA0C8ED37F39}" dt="2024-12-17T16:07:45.862" v="4808" actId="1076"/>
        <pc:sldMkLst>
          <pc:docMk/>
          <pc:sldMk cId="3836612805" sldId="302"/>
        </pc:sldMkLst>
      </pc:sldChg>
      <pc:sldChg chg="delSp modSp mod modNotesTx">
        <pc:chgData name="Federica Baldasso" userId="77aea3c1-7c69-472e-bf20-8f6fae61a860" providerId="ADAL" clId="{D89428F4-AF25-4F08-8829-BA0C8ED37F39}" dt="2024-12-17T16:43:46.924" v="4865" actId="20577"/>
        <pc:sldMkLst>
          <pc:docMk/>
          <pc:sldMk cId="239616237" sldId="303"/>
        </pc:sldMkLst>
      </pc:sldChg>
      <pc:sldChg chg="addSp delSp modSp add mod">
        <pc:chgData name="Federica Baldasso" userId="77aea3c1-7c69-472e-bf20-8f6fae61a860" providerId="ADAL" clId="{D89428F4-AF25-4F08-8829-BA0C8ED37F39}" dt="2024-12-12T16:25:34.756" v="4540" actId="1037"/>
        <pc:sldMkLst>
          <pc:docMk/>
          <pc:sldMk cId="1408192035" sldId="304"/>
        </pc:sldMkLst>
      </pc:sldChg>
      <pc:sldChg chg="modSp add del mod">
        <pc:chgData name="Federica Baldasso" userId="77aea3c1-7c69-472e-bf20-8f6fae61a860" providerId="ADAL" clId="{D89428F4-AF25-4F08-8829-BA0C8ED37F39}" dt="2024-12-10T16:22:28.370" v="1292" actId="2696"/>
        <pc:sldMkLst>
          <pc:docMk/>
          <pc:sldMk cId="1033506342" sldId="305"/>
        </pc:sldMkLst>
      </pc:sldChg>
      <pc:sldChg chg="addSp delSp modSp add mod">
        <pc:chgData name="Federica Baldasso" userId="77aea3c1-7c69-472e-bf20-8f6fae61a860" providerId="ADAL" clId="{D89428F4-AF25-4F08-8829-BA0C8ED37F39}" dt="2024-12-12T16:23:32.859" v="4498" actId="478"/>
        <pc:sldMkLst>
          <pc:docMk/>
          <pc:sldMk cId="2559275136" sldId="306"/>
        </pc:sldMkLst>
      </pc:sldChg>
      <pc:sldChg chg="addSp delSp modSp add mod ord">
        <pc:chgData name="Federica Baldasso" userId="77aea3c1-7c69-472e-bf20-8f6fae61a860" providerId="ADAL" clId="{D89428F4-AF25-4F08-8829-BA0C8ED37F39}" dt="2024-12-12T16:23:33.807" v="4499" actId="478"/>
        <pc:sldMkLst>
          <pc:docMk/>
          <pc:sldMk cId="3202725971" sldId="307"/>
        </pc:sldMkLst>
      </pc:sldChg>
      <pc:sldChg chg="addSp delSp modSp add mod ord">
        <pc:chgData name="Federica Baldasso" userId="77aea3c1-7c69-472e-bf20-8f6fae61a860" providerId="ADAL" clId="{D89428F4-AF25-4F08-8829-BA0C8ED37F39}" dt="2024-12-17T16:06:40.445" v="4797" actId="208"/>
        <pc:sldMkLst>
          <pc:docMk/>
          <pc:sldMk cId="1379082790" sldId="308"/>
        </pc:sldMkLst>
      </pc:sldChg>
      <pc:sldChg chg="addSp delSp modSp add mod">
        <pc:chgData name="Federica Baldasso" userId="77aea3c1-7c69-472e-bf20-8f6fae61a860" providerId="ADAL" clId="{D89428F4-AF25-4F08-8829-BA0C8ED37F39}" dt="2024-12-17T16:23:45.053" v="4840" actId="1582"/>
        <pc:sldMkLst>
          <pc:docMk/>
          <pc:sldMk cId="1249968644" sldId="309"/>
        </pc:sldMkLst>
      </pc:sldChg>
      <pc:sldChg chg="addSp delSp modSp add mod modNotesTx">
        <pc:chgData name="Federica Baldasso" userId="77aea3c1-7c69-472e-bf20-8f6fae61a860" providerId="ADAL" clId="{D89428F4-AF25-4F08-8829-BA0C8ED37F39}" dt="2024-12-17T16:44:11.495" v="4870" actId="20577"/>
        <pc:sldMkLst>
          <pc:docMk/>
          <pc:sldMk cId="1403946612" sldId="310"/>
        </pc:sldMkLst>
      </pc:sldChg>
      <pc:sldChg chg="addSp delSp modSp add mod modNotesTx">
        <pc:chgData name="Federica Baldasso" userId="77aea3c1-7c69-472e-bf20-8f6fae61a860" providerId="ADAL" clId="{D89428F4-AF25-4F08-8829-BA0C8ED37F39}" dt="2024-12-17T16:43:24.354" v="4859" actId="20577"/>
        <pc:sldMkLst>
          <pc:docMk/>
          <pc:sldMk cId="769080981" sldId="311"/>
        </pc:sldMkLst>
      </pc:sldChg>
      <pc:sldChg chg="delSp add mod modNotesTx">
        <pc:chgData name="Federica Baldasso" userId="77aea3c1-7c69-472e-bf20-8f6fae61a860" providerId="ADAL" clId="{D89428F4-AF25-4F08-8829-BA0C8ED37F39}" dt="2024-12-17T16:44:07.856" v="4869" actId="20577"/>
        <pc:sldMkLst>
          <pc:docMk/>
          <pc:sldMk cId="2831815220" sldId="312"/>
        </pc:sldMkLst>
      </pc:sldChg>
      <pc:sldChg chg="delSp modSp add mod ord modNotesTx">
        <pc:chgData name="Federica Baldasso" userId="77aea3c1-7c69-472e-bf20-8f6fae61a860" providerId="ADAL" clId="{D89428F4-AF25-4F08-8829-BA0C8ED37F39}" dt="2024-12-17T16:43:21.320" v="4858" actId="20577"/>
        <pc:sldMkLst>
          <pc:docMk/>
          <pc:sldMk cId="2709628523" sldId="313"/>
        </pc:sldMkLst>
      </pc:sldChg>
      <pc:sldChg chg="addSp delSp modSp add mod ord modNotesTx">
        <pc:chgData name="Federica Baldasso" userId="77aea3c1-7c69-472e-bf20-8f6fae61a860" providerId="ADAL" clId="{D89428F4-AF25-4F08-8829-BA0C8ED37F39}" dt="2024-12-17T16:57:36.098" v="4876" actId="1076"/>
        <pc:sldMkLst>
          <pc:docMk/>
          <pc:sldMk cId="1606055069" sldId="314"/>
        </pc:sldMkLst>
      </pc:sldChg>
      <pc:sldChg chg="delSp modSp add mod modNotesTx">
        <pc:chgData name="Federica Baldasso" userId="77aea3c1-7c69-472e-bf20-8f6fae61a860" providerId="ADAL" clId="{D89428F4-AF25-4F08-8829-BA0C8ED37F39}" dt="2024-12-17T16:43:27.853" v="4860" actId="20577"/>
        <pc:sldMkLst>
          <pc:docMk/>
          <pc:sldMk cId="3992867372" sldId="315"/>
        </pc:sldMkLst>
      </pc:sldChg>
      <pc:sldChg chg="addSp delSp modSp add mod modNotesTx">
        <pc:chgData name="Federica Baldasso" userId="77aea3c1-7c69-472e-bf20-8f6fae61a860" providerId="ADAL" clId="{D89428F4-AF25-4F08-8829-BA0C8ED37F39}" dt="2024-12-17T17:04:58.402" v="4878" actId="1076"/>
        <pc:sldMkLst>
          <pc:docMk/>
          <pc:sldMk cId="371271957" sldId="316"/>
        </pc:sldMkLst>
      </pc:sldChg>
      <pc:sldChg chg="addSp delSp modSp add mod modNotesTx">
        <pc:chgData name="Federica Baldasso" userId="77aea3c1-7c69-472e-bf20-8f6fae61a860" providerId="ADAL" clId="{D89428F4-AF25-4F08-8829-BA0C8ED37F39}" dt="2024-12-17T16:43:37.513" v="4863" actId="20577"/>
        <pc:sldMkLst>
          <pc:docMk/>
          <pc:sldMk cId="1617553012" sldId="317"/>
        </pc:sldMkLst>
      </pc:sldChg>
      <pc:sldChg chg="delSp modSp add mod modNotesTx">
        <pc:chgData name="Federica Baldasso" userId="77aea3c1-7c69-472e-bf20-8f6fae61a860" providerId="ADAL" clId="{D89428F4-AF25-4F08-8829-BA0C8ED37F39}" dt="2024-12-17T16:43:40.583" v="4864" actId="20577"/>
        <pc:sldMkLst>
          <pc:docMk/>
          <pc:sldMk cId="1527222414" sldId="318"/>
        </pc:sldMkLst>
      </pc:sldChg>
      <pc:sldChg chg="delSp modSp add mod modNotesTx">
        <pc:chgData name="Federica Baldasso" userId="77aea3c1-7c69-472e-bf20-8f6fae61a860" providerId="ADAL" clId="{D89428F4-AF25-4F08-8829-BA0C8ED37F39}" dt="2024-12-17T16:43:56.773" v="4868" actId="20577"/>
        <pc:sldMkLst>
          <pc:docMk/>
          <pc:sldMk cId="3709340556" sldId="319"/>
        </pc:sldMkLst>
      </pc:sldChg>
      <pc:sldChg chg="addSp delSp modSp add mod modNotesTx">
        <pc:chgData name="Federica Baldasso" userId="77aea3c1-7c69-472e-bf20-8f6fae61a860" providerId="ADAL" clId="{D89428F4-AF25-4F08-8829-BA0C8ED37F39}" dt="2024-12-17T17:07:56.286" v="4885" actId="6549"/>
        <pc:sldMkLst>
          <pc:docMk/>
          <pc:sldMk cId="1114972088" sldId="320"/>
        </pc:sldMkLst>
      </pc:sldChg>
      <pc:sldChg chg="addSp delSp modSp add mod modNotesTx">
        <pc:chgData name="Federica Baldasso" userId="77aea3c1-7c69-472e-bf20-8f6fae61a860" providerId="ADAL" clId="{D89428F4-AF25-4F08-8829-BA0C8ED37F39}" dt="2024-12-17T16:43:50.122" v="4866" actId="20577"/>
        <pc:sldMkLst>
          <pc:docMk/>
          <pc:sldMk cId="641527617" sldId="321"/>
        </pc:sldMkLst>
      </pc:sldChg>
      <pc:sldMasterChg chg="addSp delSp modSp mod delAnim">
        <pc:chgData name="Federica Baldasso" userId="77aea3c1-7c69-472e-bf20-8f6fae61a860" providerId="ADAL" clId="{D89428F4-AF25-4F08-8829-BA0C8ED37F39}" dt="2024-12-12T16:21:50.299" v="4466"/>
        <pc:sldMasterMkLst>
          <pc:docMk/>
          <pc:sldMasterMk cId="0" sldId="2147483648"/>
        </pc:sldMasterMkLst>
      </pc:sldMasterChg>
      <pc:sldMasterChg chg="addSp delSp modSp mod">
        <pc:chgData name="Federica Baldasso" userId="77aea3c1-7c69-472e-bf20-8f6fae61a860" providerId="ADAL" clId="{D89428F4-AF25-4F08-8829-BA0C8ED37F39}" dt="2024-12-12T16:22:07.981" v="4467"/>
        <pc:sldMasterMkLst>
          <pc:docMk/>
          <pc:sldMasterMk cId="0" sldId="2147483650"/>
        </pc:sldMasterMkLst>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DF1DA-8A85-4EB7-9948-D6F588BEEC4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6824A6A3-B226-4A38-8826-1B581E4A62FA}">
      <dgm:prSet phldrT="[Testo]"/>
      <dgm:spPr>
        <a:noFill/>
      </dgm:spPr>
      <dgm:t>
        <a:bodyPr/>
        <a:lstStyle/>
        <a:p>
          <a:endParaRPr lang="en-US"/>
        </a:p>
      </dgm:t>
    </dgm:pt>
    <dgm:pt modelId="{AE1224FA-CF30-41BE-94A5-D9CF8F96AF3C}" type="parTrans" cxnId="{AA086B00-2B67-49FC-8E97-C761C7DF5424}">
      <dgm:prSet/>
      <dgm:spPr/>
      <dgm:t>
        <a:bodyPr/>
        <a:lstStyle/>
        <a:p>
          <a:endParaRPr lang="en-US"/>
        </a:p>
      </dgm:t>
    </dgm:pt>
    <dgm:pt modelId="{7FE41A78-426D-41B9-9B50-19CCA6A14E41}" type="sibTrans" cxnId="{AA086B00-2B67-49FC-8E97-C761C7DF5424}">
      <dgm:prSet/>
      <dgm:spPr/>
      <dgm:t>
        <a:bodyPr/>
        <a:lstStyle/>
        <a:p>
          <a:endParaRPr lang="en-US"/>
        </a:p>
      </dgm:t>
    </dgm:pt>
    <dgm:pt modelId="{48835025-6D77-4350-83F7-60FDDCF29B66}">
      <dgm:prSet phldrT="[Testo]"/>
      <dgm:spPr>
        <a:noFill/>
      </dgm:spPr>
      <dgm:t>
        <a:bodyPr/>
        <a:lstStyle/>
        <a:p>
          <a:endParaRPr lang="en-US"/>
        </a:p>
      </dgm:t>
    </dgm:pt>
    <dgm:pt modelId="{ED2C4C66-7662-4F19-98CA-BDE90CF1299E}" type="parTrans" cxnId="{BA2A8222-48C3-4E34-814E-37DCE5415FC0}">
      <dgm:prSet/>
      <dgm:spPr/>
      <dgm:t>
        <a:bodyPr/>
        <a:lstStyle/>
        <a:p>
          <a:endParaRPr lang="en-US"/>
        </a:p>
      </dgm:t>
    </dgm:pt>
    <dgm:pt modelId="{C9D8ECEC-B706-4FBE-876F-63B67B31ED5C}" type="sibTrans" cxnId="{BA2A8222-48C3-4E34-814E-37DCE5415FC0}">
      <dgm:prSet/>
      <dgm:spPr/>
      <dgm:t>
        <a:bodyPr/>
        <a:lstStyle/>
        <a:p>
          <a:endParaRPr lang="en-US"/>
        </a:p>
      </dgm:t>
    </dgm:pt>
    <dgm:pt modelId="{C3D4E576-38FF-40F0-BFC6-349ECC6C613A}">
      <dgm:prSet phldrT="[Testo]"/>
      <dgm:spPr>
        <a:noFill/>
      </dgm:spPr>
      <dgm:t>
        <a:bodyPr/>
        <a:lstStyle/>
        <a:p>
          <a:endParaRPr lang="en-US"/>
        </a:p>
      </dgm:t>
    </dgm:pt>
    <dgm:pt modelId="{7F64C889-F8F2-4714-9BC0-67BE7A37832E}" type="parTrans" cxnId="{D173BEC8-149E-4313-A2E1-E2047B12CC5F}">
      <dgm:prSet/>
      <dgm:spPr/>
      <dgm:t>
        <a:bodyPr/>
        <a:lstStyle/>
        <a:p>
          <a:endParaRPr lang="en-US"/>
        </a:p>
      </dgm:t>
    </dgm:pt>
    <dgm:pt modelId="{16E42D16-B3EA-4791-A0D3-F9EDEF3BD520}" type="sibTrans" cxnId="{D173BEC8-149E-4313-A2E1-E2047B12CC5F}">
      <dgm:prSet/>
      <dgm:spPr/>
      <dgm:t>
        <a:bodyPr/>
        <a:lstStyle/>
        <a:p>
          <a:endParaRPr lang="en-US"/>
        </a:p>
      </dgm:t>
    </dgm:pt>
    <dgm:pt modelId="{B97AC30A-3CE1-4041-82FE-6252ECE938F4}">
      <dgm:prSet phldrT="[Testo]"/>
      <dgm:spPr>
        <a:noFill/>
      </dgm:spPr>
      <dgm:t>
        <a:bodyPr/>
        <a:lstStyle/>
        <a:p>
          <a:endParaRPr lang="en-US"/>
        </a:p>
      </dgm:t>
    </dgm:pt>
    <dgm:pt modelId="{ECDF38E7-A372-44B3-9A2F-CBC25FADFA49}" type="parTrans" cxnId="{7C2B3B96-203F-449F-B403-475DEAA25E39}">
      <dgm:prSet/>
      <dgm:spPr/>
      <dgm:t>
        <a:bodyPr/>
        <a:lstStyle/>
        <a:p>
          <a:endParaRPr lang="en-US"/>
        </a:p>
      </dgm:t>
    </dgm:pt>
    <dgm:pt modelId="{9E273D3C-6042-4A8D-B8C8-B57EB3CF2C2E}" type="sibTrans" cxnId="{7C2B3B96-203F-449F-B403-475DEAA25E39}">
      <dgm:prSet/>
      <dgm:spPr/>
      <dgm:t>
        <a:bodyPr/>
        <a:lstStyle/>
        <a:p>
          <a:endParaRPr lang="en-US"/>
        </a:p>
      </dgm:t>
    </dgm:pt>
    <dgm:pt modelId="{D478C3B1-6988-4E90-B431-DC5CC99FB17B}">
      <dgm:prSet phldrT="[Testo]"/>
      <dgm:spPr>
        <a:noFill/>
      </dgm:spPr>
      <dgm:t>
        <a:bodyPr/>
        <a:lstStyle/>
        <a:p>
          <a:endParaRPr lang="en-US"/>
        </a:p>
      </dgm:t>
    </dgm:pt>
    <dgm:pt modelId="{ECE33168-5426-4DE4-BD1E-43887421CDFE}" type="parTrans" cxnId="{B77235A0-BCEF-40C4-80E0-4B50C8A04A1E}">
      <dgm:prSet/>
      <dgm:spPr/>
      <dgm:t>
        <a:bodyPr/>
        <a:lstStyle/>
        <a:p>
          <a:endParaRPr lang="en-US"/>
        </a:p>
      </dgm:t>
    </dgm:pt>
    <dgm:pt modelId="{E782CB78-4B52-40CD-AC48-FA0FA1CB7BE0}" type="sibTrans" cxnId="{B77235A0-BCEF-40C4-80E0-4B50C8A04A1E}">
      <dgm:prSet/>
      <dgm:spPr/>
      <dgm:t>
        <a:bodyPr/>
        <a:lstStyle/>
        <a:p>
          <a:endParaRPr lang="en-US"/>
        </a:p>
      </dgm:t>
    </dgm:pt>
    <dgm:pt modelId="{27FB88BC-24F5-48CD-BBAB-A141DE847677}">
      <dgm:prSet phldrT="[Testo]"/>
      <dgm:spPr>
        <a:noFill/>
        <a:effectLst>
          <a:glow>
            <a:schemeClr val="accent1">
              <a:alpha val="99000"/>
            </a:schemeClr>
          </a:glow>
        </a:effectLst>
      </dgm:spPr>
      <dgm:t>
        <a:bodyPr/>
        <a:lstStyle/>
        <a:p>
          <a:r>
            <a:rPr lang="en-US"/>
            <a:t> </a:t>
          </a:r>
        </a:p>
      </dgm:t>
    </dgm:pt>
    <dgm:pt modelId="{D0ECDA26-8879-4E3A-A00F-FE4A04346781}" type="sibTrans" cxnId="{C3A1A26B-5DEC-40F4-B5AD-9235C19A3226}">
      <dgm:prSet/>
      <dgm:spPr/>
      <dgm:t>
        <a:bodyPr/>
        <a:lstStyle/>
        <a:p>
          <a:endParaRPr lang="en-US"/>
        </a:p>
      </dgm:t>
    </dgm:pt>
    <dgm:pt modelId="{B7A0A94E-4E74-42E0-A99B-DFF5A1F13A6B}" type="parTrans" cxnId="{C3A1A26B-5DEC-40F4-B5AD-9235C19A3226}">
      <dgm:prSet/>
      <dgm:spPr/>
      <dgm:t>
        <a:bodyPr/>
        <a:lstStyle/>
        <a:p>
          <a:endParaRPr lang="en-US"/>
        </a:p>
      </dgm:t>
    </dgm:pt>
    <dgm:pt modelId="{E569AE2F-53D9-4F0C-9A01-9E361411DB09}" type="pres">
      <dgm:prSet presAssocID="{596DF1DA-8A85-4EB7-9948-D6F588BEEC41}" presName="Name0" presStyleCnt="0">
        <dgm:presLayoutVars>
          <dgm:dir/>
          <dgm:resizeHandles val="exact"/>
        </dgm:presLayoutVars>
      </dgm:prSet>
      <dgm:spPr/>
    </dgm:pt>
    <dgm:pt modelId="{6731CE3C-F6C8-4092-A5B4-55DC74E9BADB}" type="pres">
      <dgm:prSet presAssocID="{27FB88BC-24F5-48CD-BBAB-A141DE847677}" presName="composite" presStyleCnt="0"/>
      <dgm:spPr/>
    </dgm:pt>
    <dgm:pt modelId="{611EA523-6AC9-45F1-8746-93A25E21227C}" type="pres">
      <dgm:prSet presAssocID="{27FB88BC-24F5-48CD-BBAB-A141DE847677}" presName="rect1" presStyleLbl="bgShp" presStyleIdx="0" presStyleCnt="6"/>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dgm:spPr>
    </dgm:pt>
    <dgm:pt modelId="{B5E7827B-7FA0-4FF1-8490-7861997E5A21}" type="pres">
      <dgm:prSet presAssocID="{27FB88BC-24F5-48CD-BBAB-A141DE847677}" presName="rect2" presStyleLbl="trBgShp" presStyleIdx="0" presStyleCnt="6">
        <dgm:presLayoutVars>
          <dgm:bulletEnabled val="1"/>
        </dgm:presLayoutVars>
      </dgm:prSet>
      <dgm:spPr/>
    </dgm:pt>
    <dgm:pt modelId="{C1CF1043-FA88-4EA9-887E-7740FE39D282}" type="pres">
      <dgm:prSet presAssocID="{D0ECDA26-8879-4E3A-A00F-FE4A04346781}" presName="sibTrans" presStyleCnt="0"/>
      <dgm:spPr/>
    </dgm:pt>
    <dgm:pt modelId="{56C88BF9-1936-4D0E-854D-28A36343A11C}" type="pres">
      <dgm:prSet presAssocID="{48835025-6D77-4350-83F7-60FDDCF29B66}" presName="composite" presStyleCnt="0"/>
      <dgm:spPr/>
    </dgm:pt>
    <dgm:pt modelId="{1180979D-3DE6-4168-87D5-DFB38FD55D16}" type="pres">
      <dgm:prSet presAssocID="{48835025-6D77-4350-83F7-60FDDCF29B66}" presName="rect1" presStyleLbl="bgShp" presStyleIdx="1" presStyleCnt="6"/>
      <dgm:spPr>
        <a:blipFill rotWithShape="1">
          <a:blip xmlns:r="http://schemas.openxmlformats.org/officeDocument/2006/relationships" r:embed="rId2"/>
          <a:srcRect/>
          <a:stretch>
            <a:fillRect t="-1000" b="-1000"/>
          </a:stretch>
        </a:blipFill>
      </dgm:spPr>
    </dgm:pt>
    <dgm:pt modelId="{3DA7443C-CFC4-437C-AF01-F111A8BCB588}" type="pres">
      <dgm:prSet presAssocID="{48835025-6D77-4350-83F7-60FDDCF29B66}" presName="rect2" presStyleLbl="trBgShp" presStyleIdx="1" presStyleCnt="6">
        <dgm:presLayoutVars>
          <dgm:bulletEnabled val="1"/>
        </dgm:presLayoutVars>
      </dgm:prSet>
      <dgm:spPr/>
    </dgm:pt>
    <dgm:pt modelId="{C465BFB3-6E9E-4A82-B41C-F40B7C2612F1}" type="pres">
      <dgm:prSet presAssocID="{C9D8ECEC-B706-4FBE-876F-63B67B31ED5C}" presName="sibTrans" presStyleCnt="0"/>
      <dgm:spPr/>
    </dgm:pt>
    <dgm:pt modelId="{9D5F95D9-A0D1-4870-99FC-5155B13A26C2}" type="pres">
      <dgm:prSet presAssocID="{C3D4E576-38FF-40F0-BFC6-349ECC6C613A}" presName="composite" presStyleCnt="0"/>
      <dgm:spPr/>
    </dgm:pt>
    <dgm:pt modelId="{A042ACC2-1315-4A7B-8652-9D777A6E3FDB}" type="pres">
      <dgm:prSet presAssocID="{C3D4E576-38FF-40F0-BFC6-349ECC6C613A}" presName="rect1" presStyleLbl="bgShp" presStyleIdx="2" presStyleCnt="6" custLinFactNeighborY="-88"/>
      <dgm:spPr>
        <a:blipFill rotWithShape="1">
          <a:blip xmlns:r="http://schemas.openxmlformats.org/officeDocument/2006/relationships" r:embed="rId3"/>
          <a:srcRect/>
          <a:stretch>
            <a:fillRect l="-23000" r="-23000"/>
          </a:stretch>
        </a:blipFill>
      </dgm:spPr>
    </dgm:pt>
    <dgm:pt modelId="{D445B408-73A6-476D-B6D3-6B3EDA768BB9}" type="pres">
      <dgm:prSet presAssocID="{C3D4E576-38FF-40F0-BFC6-349ECC6C613A}" presName="rect2" presStyleLbl="trBgShp" presStyleIdx="2" presStyleCnt="6">
        <dgm:presLayoutVars>
          <dgm:bulletEnabled val="1"/>
        </dgm:presLayoutVars>
      </dgm:prSet>
      <dgm:spPr/>
    </dgm:pt>
    <dgm:pt modelId="{0A257DC5-0C0C-4A56-8B68-F922D902D5D9}" type="pres">
      <dgm:prSet presAssocID="{16E42D16-B3EA-4791-A0D3-F9EDEF3BD520}" presName="sibTrans" presStyleCnt="0"/>
      <dgm:spPr/>
    </dgm:pt>
    <dgm:pt modelId="{973B10F2-5C63-4055-B027-1060D6847B2E}" type="pres">
      <dgm:prSet presAssocID="{B97AC30A-3CE1-4041-82FE-6252ECE938F4}" presName="composite" presStyleCnt="0"/>
      <dgm:spPr/>
    </dgm:pt>
    <dgm:pt modelId="{CF036C76-4221-4629-88AA-85987DBCA444}" type="pres">
      <dgm:prSet presAssocID="{B97AC30A-3CE1-4041-82FE-6252ECE938F4}" presName="rect1" presStyleLbl="bgShp" presStyleIdx="3" presStyleCnt="6"/>
      <dgm:spPr>
        <a:blipFill rotWithShape="1">
          <a:blip xmlns:r="http://schemas.openxmlformats.org/officeDocument/2006/relationships" r:embed="rId4"/>
          <a:srcRect/>
          <a:stretch>
            <a:fillRect t="-1000" b="-1000"/>
          </a:stretch>
        </a:blipFill>
      </dgm:spPr>
    </dgm:pt>
    <dgm:pt modelId="{A5E06E04-72A6-4DC9-9DCE-D90EC9033823}" type="pres">
      <dgm:prSet presAssocID="{B97AC30A-3CE1-4041-82FE-6252ECE938F4}" presName="rect2" presStyleLbl="trBgShp" presStyleIdx="3" presStyleCnt="6">
        <dgm:presLayoutVars>
          <dgm:bulletEnabled val="1"/>
        </dgm:presLayoutVars>
      </dgm:prSet>
      <dgm:spPr/>
    </dgm:pt>
    <dgm:pt modelId="{446A547E-3919-4EBE-A931-4692CE5AB9DB}" type="pres">
      <dgm:prSet presAssocID="{9E273D3C-6042-4A8D-B8C8-B57EB3CF2C2E}" presName="sibTrans" presStyleCnt="0"/>
      <dgm:spPr/>
    </dgm:pt>
    <dgm:pt modelId="{C369C56F-7C1B-4859-8120-138E93E4EECC}" type="pres">
      <dgm:prSet presAssocID="{D478C3B1-6988-4E90-B431-DC5CC99FB17B}" presName="composite" presStyleCnt="0"/>
      <dgm:spPr/>
    </dgm:pt>
    <dgm:pt modelId="{9FF3A907-114B-4FC7-B436-6B3BDF5EC0A4}" type="pres">
      <dgm:prSet presAssocID="{D478C3B1-6988-4E90-B431-DC5CC99FB17B}" presName="rect1" presStyleLbl="bgShp" presStyleIdx="4" presStyleCnt="6"/>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dgm:spPr>
    </dgm:pt>
    <dgm:pt modelId="{638D7318-5589-4C02-BDB8-68C662D854C3}" type="pres">
      <dgm:prSet presAssocID="{D478C3B1-6988-4E90-B431-DC5CC99FB17B}" presName="rect2" presStyleLbl="trBgShp" presStyleIdx="4" presStyleCnt="6">
        <dgm:presLayoutVars>
          <dgm:bulletEnabled val="1"/>
        </dgm:presLayoutVars>
      </dgm:prSet>
      <dgm:spPr/>
    </dgm:pt>
    <dgm:pt modelId="{D7A9EE1C-56FF-4AF7-BE83-76C94F704B03}" type="pres">
      <dgm:prSet presAssocID="{E782CB78-4B52-40CD-AC48-FA0FA1CB7BE0}" presName="sibTrans" presStyleCnt="0"/>
      <dgm:spPr/>
    </dgm:pt>
    <dgm:pt modelId="{22AE9093-E751-4B70-831F-7C5DE48AB3AD}" type="pres">
      <dgm:prSet presAssocID="{6824A6A3-B226-4A38-8826-1B581E4A62FA}" presName="composite" presStyleCnt="0"/>
      <dgm:spPr/>
    </dgm:pt>
    <dgm:pt modelId="{1FD8A633-78B0-478B-9157-45B82366C901}" type="pres">
      <dgm:prSet presAssocID="{6824A6A3-B226-4A38-8826-1B581E4A62FA}" presName="rect1" presStyleLbl="bgShp" presStyleIdx="5" presStyleCnt="6"/>
      <dgm:spPr>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t="-5000" b="-5000"/>
          </a:stretch>
        </a:blipFill>
      </dgm:spPr>
    </dgm:pt>
    <dgm:pt modelId="{EF9775CF-7079-4CFC-AA65-98EA5AE60C16}" type="pres">
      <dgm:prSet presAssocID="{6824A6A3-B226-4A38-8826-1B581E4A62FA}" presName="rect2" presStyleLbl="trBgShp" presStyleIdx="5" presStyleCnt="6">
        <dgm:presLayoutVars>
          <dgm:bulletEnabled val="1"/>
        </dgm:presLayoutVars>
      </dgm:prSet>
      <dgm:spPr/>
    </dgm:pt>
  </dgm:ptLst>
  <dgm:cxnLst>
    <dgm:cxn modelId="{AA086B00-2B67-49FC-8E97-C761C7DF5424}" srcId="{596DF1DA-8A85-4EB7-9948-D6F588BEEC41}" destId="{6824A6A3-B226-4A38-8826-1B581E4A62FA}" srcOrd="5" destOrd="0" parTransId="{AE1224FA-CF30-41BE-94A5-D9CF8F96AF3C}" sibTransId="{7FE41A78-426D-41B9-9B50-19CCA6A14E41}"/>
    <dgm:cxn modelId="{D2E1280F-7611-5A4E-A425-5D84E83E313C}" type="presOf" srcId="{27FB88BC-24F5-48CD-BBAB-A141DE847677}" destId="{B5E7827B-7FA0-4FF1-8490-7861997E5A21}" srcOrd="0" destOrd="0" presId="urn:microsoft.com/office/officeart/2008/layout/BendingPictureSemiTransparentText"/>
    <dgm:cxn modelId="{BA2A8222-48C3-4E34-814E-37DCE5415FC0}" srcId="{596DF1DA-8A85-4EB7-9948-D6F588BEEC41}" destId="{48835025-6D77-4350-83F7-60FDDCF29B66}" srcOrd="1" destOrd="0" parTransId="{ED2C4C66-7662-4F19-98CA-BDE90CF1299E}" sibTransId="{C9D8ECEC-B706-4FBE-876F-63B67B31ED5C}"/>
    <dgm:cxn modelId="{EE473D27-D62F-0A44-AD81-CCB62D986BE0}" type="presOf" srcId="{C3D4E576-38FF-40F0-BFC6-349ECC6C613A}" destId="{D445B408-73A6-476D-B6D3-6B3EDA768BB9}" srcOrd="0" destOrd="0" presId="urn:microsoft.com/office/officeart/2008/layout/BendingPictureSemiTransparentText"/>
    <dgm:cxn modelId="{71868D5B-E05B-AA49-B283-CC37BC16A915}" type="presOf" srcId="{48835025-6D77-4350-83F7-60FDDCF29B66}" destId="{3DA7443C-CFC4-437C-AF01-F111A8BCB588}" srcOrd="0" destOrd="0" presId="urn:microsoft.com/office/officeart/2008/layout/BendingPictureSemiTransparentText"/>
    <dgm:cxn modelId="{C3A1A26B-5DEC-40F4-B5AD-9235C19A3226}" srcId="{596DF1DA-8A85-4EB7-9948-D6F588BEEC41}" destId="{27FB88BC-24F5-48CD-BBAB-A141DE847677}" srcOrd="0" destOrd="0" parTransId="{B7A0A94E-4E74-42E0-A99B-DFF5A1F13A6B}" sibTransId="{D0ECDA26-8879-4E3A-A00F-FE4A04346781}"/>
    <dgm:cxn modelId="{5087CA86-7CEB-2440-B54C-EF8A99C635E3}" type="presOf" srcId="{D478C3B1-6988-4E90-B431-DC5CC99FB17B}" destId="{638D7318-5589-4C02-BDB8-68C662D854C3}" srcOrd="0" destOrd="0" presId="urn:microsoft.com/office/officeart/2008/layout/BendingPictureSemiTransparentText"/>
    <dgm:cxn modelId="{7C2B3B96-203F-449F-B403-475DEAA25E39}" srcId="{596DF1DA-8A85-4EB7-9948-D6F588BEEC41}" destId="{B97AC30A-3CE1-4041-82FE-6252ECE938F4}" srcOrd="3" destOrd="0" parTransId="{ECDF38E7-A372-44B3-9A2F-CBC25FADFA49}" sibTransId="{9E273D3C-6042-4A8D-B8C8-B57EB3CF2C2E}"/>
    <dgm:cxn modelId="{B77235A0-BCEF-40C4-80E0-4B50C8A04A1E}" srcId="{596DF1DA-8A85-4EB7-9948-D6F588BEEC41}" destId="{D478C3B1-6988-4E90-B431-DC5CC99FB17B}" srcOrd="4" destOrd="0" parTransId="{ECE33168-5426-4DE4-BD1E-43887421CDFE}" sibTransId="{E782CB78-4B52-40CD-AC48-FA0FA1CB7BE0}"/>
    <dgm:cxn modelId="{4ABB8EB1-6C88-6044-B4F5-E29D8CAB6AA9}" type="presOf" srcId="{B97AC30A-3CE1-4041-82FE-6252ECE938F4}" destId="{A5E06E04-72A6-4DC9-9DCE-D90EC9033823}" srcOrd="0" destOrd="0" presId="urn:microsoft.com/office/officeart/2008/layout/BendingPictureSemiTransparentText"/>
    <dgm:cxn modelId="{D173BEC8-149E-4313-A2E1-E2047B12CC5F}" srcId="{596DF1DA-8A85-4EB7-9948-D6F588BEEC41}" destId="{C3D4E576-38FF-40F0-BFC6-349ECC6C613A}" srcOrd="2" destOrd="0" parTransId="{7F64C889-F8F2-4714-9BC0-67BE7A37832E}" sibTransId="{16E42D16-B3EA-4791-A0D3-F9EDEF3BD520}"/>
    <dgm:cxn modelId="{54DE68E0-6B16-9D44-9BD9-9F33010C074B}" type="presOf" srcId="{6824A6A3-B226-4A38-8826-1B581E4A62FA}" destId="{EF9775CF-7079-4CFC-AA65-98EA5AE60C16}" srcOrd="0" destOrd="0" presId="urn:microsoft.com/office/officeart/2008/layout/BendingPictureSemiTransparentText"/>
    <dgm:cxn modelId="{9234E8FC-FCD3-2040-B821-A732BFCD69CA}" type="presOf" srcId="{596DF1DA-8A85-4EB7-9948-D6F588BEEC41}" destId="{E569AE2F-53D9-4F0C-9A01-9E361411DB09}" srcOrd="0" destOrd="0" presId="urn:microsoft.com/office/officeart/2008/layout/BendingPictureSemiTransparentText"/>
    <dgm:cxn modelId="{C2458445-AC8E-DD4E-9351-ECE7C7B81C26}" type="presParOf" srcId="{E569AE2F-53D9-4F0C-9A01-9E361411DB09}" destId="{6731CE3C-F6C8-4092-A5B4-55DC74E9BADB}" srcOrd="0" destOrd="0" presId="urn:microsoft.com/office/officeart/2008/layout/BendingPictureSemiTransparentText"/>
    <dgm:cxn modelId="{0AEB001C-CEE5-C446-860D-19BA51B931F7}" type="presParOf" srcId="{6731CE3C-F6C8-4092-A5B4-55DC74E9BADB}" destId="{611EA523-6AC9-45F1-8746-93A25E21227C}" srcOrd="0" destOrd="0" presId="urn:microsoft.com/office/officeart/2008/layout/BendingPictureSemiTransparentText"/>
    <dgm:cxn modelId="{3C01ED9C-453E-6C49-B020-833016D15F7B}" type="presParOf" srcId="{6731CE3C-F6C8-4092-A5B4-55DC74E9BADB}" destId="{B5E7827B-7FA0-4FF1-8490-7861997E5A21}" srcOrd="1" destOrd="0" presId="urn:microsoft.com/office/officeart/2008/layout/BendingPictureSemiTransparentText"/>
    <dgm:cxn modelId="{98C0F0A1-8350-8642-803A-3A1F763A45FB}" type="presParOf" srcId="{E569AE2F-53D9-4F0C-9A01-9E361411DB09}" destId="{C1CF1043-FA88-4EA9-887E-7740FE39D282}" srcOrd="1" destOrd="0" presId="urn:microsoft.com/office/officeart/2008/layout/BendingPictureSemiTransparentText"/>
    <dgm:cxn modelId="{22324B3D-5363-5641-A567-5A2A6344F88D}" type="presParOf" srcId="{E569AE2F-53D9-4F0C-9A01-9E361411DB09}" destId="{56C88BF9-1936-4D0E-854D-28A36343A11C}" srcOrd="2" destOrd="0" presId="urn:microsoft.com/office/officeart/2008/layout/BendingPictureSemiTransparentText"/>
    <dgm:cxn modelId="{3450E038-438F-CE45-B565-E9DAFAC70BAF}" type="presParOf" srcId="{56C88BF9-1936-4D0E-854D-28A36343A11C}" destId="{1180979D-3DE6-4168-87D5-DFB38FD55D16}" srcOrd="0" destOrd="0" presId="urn:microsoft.com/office/officeart/2008/layout/BendingPictureSemiTransparentText"/>
    <dgm:cxn modelId="{70C6E79E-3010-AD45-AB51-A9D6F1AF846D}" type="presParOf" srcId="{56C88BF9-1936-4D0E-854D-28A36343A11C}" destId="{3DA7443C-CFC4-437C-AF01-F111A8BCB588}" srcOrd="1" destOrd="0" presId="urn:microsoft.com/office/officeart/2008/layout/BendingPictureSemiTransparentText"/>
    <dgm:cxn modelId="{B9DD9FC1-D7EE-1B40-83AE-12AD0B0971FD}" type="presParOf" srcId="{E569AE2F-53D9-4F0C-9A01-9E361411DB09}" destId="{C465BFB3-6E9E-4A82-B41C-F40B7C2612F1}" srcOrd="3" destOrd="0" presId="urn:microsoft.com/office/officeart/2008/layout/BendingPictureSemiTransparentText"/>
    <dgm:cxn modelId="{7B0D82DE-304C-F546-BCD5-4A88A9653B19}" type="presParOf" srcId="{E569AE2F-53D9-4F0C-9A01-9E361411DB09}" destId="{9D5F95D9-A0D1-4870-99FC-5155B13A26C2}" srcOrd="4" destOrd="0" presId="urn:microsoft.com/office/officeart/2008/layout/BendingPictureSemiTransparentText"/>
    <dgm:cxn modelId="{6A514C8E-D677-7049-9E66-2F76839293A4}" type="presParOf" srcId="{9D5F95D9-A0D1-4870-99FC-5155B13A26C2}" destId="{A042ACC2-1315-4A7B-8652-9D777A6E3FDB}" srcOrd="0" destOrd="0" presId="urn:microsoft.com/office/officeart/2008/layout/BendingPictureSemiTransparentText"/>
    <dgm:cxn modelId="{859E4F1C-AF67-254A-B71D-C053D5E8FED6}" type="presParOf" srcId="{9D5F95D9-A0D1-4870-99FC-5155B13A26C2}" destId="{D445B408-73A6-476D-B6D3-6B3EDA768BB9}" srcOrd="1" destOrd="0" presId="urn:microsoft.com/office/officeart/2008/layout/BendingPictureSemiTransparentText"/>
    <dgm:cxn modelId="{5DFFB2B0-E106-F740-A843-6F7862795573}" type="presParOf" srcId="{E569AE2F-53D9-4F0C-9A01-9E361411DB09}" destId="{0A257DC5-0C0C-4A56-8B68-F922D902D5D9}" srcOrd="5" destOrd="0" presId="urn:microsoft.com/office/officeart/2008/layout/BendingPictureSemiTransparentText"/>
    <dgm:cxn modelId="{FFFA11A4-405F-2340-8E77-DF987B94A950}" type="presParOf" srcId="{E569AE2F-53D9-4F0C-9A01-9E361411DB09}" destId="{973B10F2-5C63-4055-B027-1060D6847B2E}" srcOrd="6" destOrd="0" presId="urn:microsoft.com/office/officeart/2008/layout/BendingPictureSemiTransparentText"/>
    <dgm:cxn modelId="{1F4DA604-1663-2745-B80B-5F4DD7D431A8}" type="presParOf" srcId="{973B10F2-5C63-4055-B027-1060D6847B2E}" destId="{CF036C76-4221-4629-88AA-85987DBCA444}" srcOrd="0" destOrd="0" presId="urn:microsoft.com/office/officeart/2008/layout/BendingPictureSemiTransparentText"/>
    <dgm:cxn modelId="{C85F1F51-B4DC-154C-80FB-5ACF97ABB093}" type="presParOf" srcId="{973B10F2-5C63-4055-B027-1060D6847B2E}" destId="{A5E06E04-72A6-4DC9-9DCE-D90EC9033823}" srcOrd="1" destOrd="0" presId="urn:microsoft.com/office/officeart/2008/layout/BendingPictureSemiTransparentText"/>
    <dgm:cxn modelId="{8A7DCF9D-A7C5-4143-9EE4-6FFA4D3319D0}" type="presParOf" srcId="{E569AE2F-53D9-4F0C-9A01-9E361411DB09}" destId="{446A547E-3919-4EBE-A931-4692CE5AB9DB}" srcOrd="7" destOrd="0" presId="urn:microsoft.com/office/officeart/2008/layout/BendingPictureSemiTransparentText"/>
    <dgm:cxn modelId="{04DCB6E0-DAAA-F341-AB8A-5FFD64DAAF43}" type="presParOf" srcId="{E569AE2F-53D9-4F0C-9A01-9E361411DB09}" destId="{C369C56F-7C1B-4859-8120-138E93E4EECC}" srcOrd="8" destOrd="0" presId="urn:microsoft.com/office/officeart/2008/layout/BendingPictureSemiTransparentText"/>
    <dgm:cxn modelId="{50E5A21C-1FB5-7E44-B525-DBADA228D969}" type="presParOf" srcId="{C369C56F-7C1B-4859-8120-138E93E4EECC}" destId="{9FF3A907-114B-4FC7-B436-6B3BDF5EC0A4}" srcOrd="0" destOrd="0" presId="urn:microsoft.com/office/officeart/2008/layout/BendingPictureSemiTransparentText"/>
    <dgm:cxn modelId="{0E3FCF33-8585-8F44-8A2E-487412C02764}" type="presParOf" srcId="{C369C56F-7C1B-4859-8120-138E93E4EECC}" destId="{638D7318-5589-4C02-BDB8-68C662D854C3}" srcOrd="1" destOrd="0" presId="urn:microsoft.com/office/officeart/2008/layout/BendingPictureSemiTransparentText"/>
    <dgm:cxn modelId="{7F1CCF92-3955-C942-967F-C82D25540CC5}" type="presParOf" srcId="{E569AE2F-53D9-4F0C-9A01-9E361411DB09}" destId="{D7A9EE1C-56FF-4AF7-BE83-76C94F704B03}" srcOrd="9" destOrd="0" presId="urn:microsoft.com/office/officeart/2008/layout/BendingPictureSemiTransparentText"/>
    <dgm:cxn modelId="{B4F58888-4335-4543-A493-AFAC1F0DFD39}" type="presParOf" srcId="{E569AE2F-53D9-4F0C-9A01-9E361411DB09}" destId="{22AE9093-E751-4B70-831F-7C5DE48AB3AD}" srcOrd="10" destOrd="0" presId="urn:microsoft.com/office/officeart/2008/layout/BendingPictureSemiTransparentText"/>
    <dgm:cxn modelId="{844194D1-FFD9-FE4C-A2C9-DF72860CFF86}" type="presParOf" srcId="{22AE9093-E751-4B70-831F-7C5DE48AB3AD}" destId="{1FD8A633-78B0-478B-9157-45B82366C901}" srcOrd="0" destOrd="0" presId="urn:microsoft.com/office/officeart/2008/layout/BendingPictureSemiTransparentText"/>
    <dgm:cxn modelId="{D30E43C6-6143-A94A-8319-D548ADBF944C}" type="presParOf" srcId="{22AE9093-E751-4B70-831F-7C5DE48AB3AD}" destId="{EF9775CF-7079-4CFC-AA65-98EA5AE60C1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EA523-6AC9-45F1-8746-93A25E21227C}">
      <dsp:nvSpPr>
        <dsp:cNvPr id="0" name=""/>
        <dsp:cNvSpPr/>
      </dsp:nvSpPr>
      <dsp:spPr>
        <a:xfrm>
          <a:off x="4107" y="284461"/>
          <a:ext cx="1347165" cy="115468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a:ln>
          <a:noFill/>
        </a:ln>
        <a:effectLst/>
      </dsp:spPr>
      <dsp:style>
        <a:lnRef idx="0">
          <a:scrgbClr r="0" g="0" b="0"/>
        </a:lnRef>
        <a:fillRef idx="1">
          <a:scrgbClr r="0" g="0" b="0"/>
        </a:fillRef>
        <a:effectRef idx="0">
          <a:scrgbClr r="0" g="0" b="0"/>
        </a:effectRef>
        <a:fontRef idx="minor"/>
      </dsp:style>
    </dsp:sp>
    <dsp:sp modelId="{B5E7827B-7FA0-4FF1-8490-7861997E5A21}">
      <dsp:nvSpPr>
        <dsp:cNvPr id="0" name=""/>
        <dsp:cNvSpPr/>
      </dsp:nvSpPr>
      <dsp:spPr>
        <a:xfrm>
          <a:off x="4107" y="1092738"/>
          <a:ext cx="1347165" cy="277123"/>
        </a:xfrm>
        <a:prstGeom prst="rect">
          <a:avLst/>
        </a:prstGeom>
        <a:noFill/>
        <a:ln>
          <a:noFill/>
        </a:ln>
        <a:effectLst>
          <a:glow>
            <a:schemeClr val="accent1">
              <a:alpha val="99000"/>
            </a:schemeClr>
          </a:glow>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 </a:t>
          </a:r>
        </a:p>
      </dsp:txBody>
      <dsp:txXfrm>
        <a:off x="4107" y="1092738"/>
        <a:ext cx="1347165" cy="277123"/>
      </dsp:txXfrm>
    </dsp:sp>
    <dsp:sp modelId="{1180979D-3DE6-4168-87D5-DFB38FD55D16}">
      <dsp:nvSpPr>
        <dsp:cNvPr id="0" name=""/>
        <dsp:cNvSpPr/>
      </dsp:nvSpPr>
      <dsp:spPr>
        <a:xfrm>
          <a:off x="1488679" y="284461"/>
          <a:ext cx="1347165" cy="1154680"/>
        </a:xfrm>
        <a:prstGeom prst="rect">
          <a:avLst/>
        </a:prstGeom>
        <a:blipFill rotWithShape="1">
          <a:blip xmlns:r="http://schemas.openxmlformats.org/officeDocument/2006/relationships" r:embed="rId2"/>
          <a:srcRect/>
          <a:stretch>
            <a:fillRect t="-1000" b="-1000"/>
          </a:stretch>
        </a:blipFill>
        <a:ln>
          <a:noFill/>
        </a:ln>
        <a:effectLst/>
      </dsp:spPr>
      <dsp:style>
        <a:lnRef idx="0">
          <a:scrgbClr r="0" g="0" b="0"/>
        </a:lnRef>
        <a:fillRef idx="1">
          <a:scrgbClr r="0" g="0" b="0"/>
        </a:fillRef>
        <a:effectRef idx="0">
          <a:scrgbClr r="0" g="0" b="0"/>
        </a:effectRef>
        <a:fontRef idx="minor"/>
      </dsp:style>
    </dsp:sp>
    <dsp:sp modelId="{3DA7443C-CFC4-437C-AF01-F111A8BCB588}">
      <dsp:nvSpPr>
        <dsp:cNvPr id="0" name=""/>
        <dsp:cNvSpPr/>
      </dsp:nvSpPr>
      <dsp:spPr>
        <a:xfrm>
          <a:off x="1488679" y="1092738"/>
          <a:ext cx="1347165" cy="277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88679" y="1092738"/>
        <a:ext cx="1347165" cy="277123"/>
      </dsp:txXfrm>
    </dsp:sp>
    <dsp:sp modelId="{A042ACC2-1315-4A7B-8652-9D777A6E3FDB}">
      <dsp:nvSpPr>
        <dsp:cNvPr id="0" name=""/>
        <dsp:cNvSpPr/>
      </dsp:nvSpPr>
      <dsp:spPr>
        <a:xfrm>
          <a:off x="2973251" y="283445"/>
          <a:ext cx="1347165" cy="1154680"/>
        </a:xfrm>
        <a:prstGeom prst="rect">
          <a:avLst/>
        </a:prstGeom>
        <a:blipFill rotWithShape="1">
          <a:blip xmlns:r="http://schemas.openxmlformats.org/officeDocument/2006/relationships" r:embed="rId3"/>
          <a:srcRect/>
          <a:stretch>
            <a:fillRect l="-23000" r="-23000"/>
          </a:stretch>
        </a:blipFill>
        <a:ln>
          <a:noFill/>
        </a:ln>
        <a:effectLst/>
      </dsp:spPr>
      <dsp:style>
        <a:lnRef idx="0">
          <a:scrgbClr r="0" g="0" b="0"/>
        </a:lnRef>
        <a:fillRef idx="1">
          <a:scrgbClr r="0" g="0" b="0"/>
        </a:fillRef>
        <a:effectRef idx="0">
          <a:scrgbClr r="0" g="0" b="0"/>
        </a:effectRef>
        <a:fontRef idx="minor"/>
      </dsp:style>
    </dsp:sp>
    <dsp:sp modelId="{D445B408-73A6-476D-B6D3-6B3EDA768BB9}">
      <dsp:nvSpPr>
        <dsp:cNvPr id="0" name=""/>
        <dsp:cNvSpPr/>
      </dsp:nvSpPr>
      <dsp:spPr>
        <a:xfrm>
          <a:off x="2973251" y="1092738"/>
          <a:ext cx="1347165" cy="277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3251" y="1092738"/>
        <a:ext cx="1347165" cy="277123"/>
      </dsp:txXfrm>
    </dsp:sp>
    <dsp:sp modelId="{CF036C76-4221-4629-88AA-85987DBCA444}">
      <dsp:nvSpPr>
        <dsp:cNvPr id="0" name=""/>
        <dsp:cNvSpPr/>
      </dsp:nvSpPr>
      <dsp:spPr>
        <a:xfrm>
          <a:off x="4457823" y="284461"/>
          <a:ext cx="1347165" cy="1154680"/>
        </a:xfrm>
        <a:prstGeom prst="rect">
          <a:avLst/>
        </a:prstGeom>
        <a:blipFill rotWithShape="1">
          <a:blip xmlns:r="http://schemas.openxmlformats.org/officeDocument/2006/relationships" r:embed="rId4"/>
          <a:srcRect/>
          <a:stretch>
            <a:fillRect t="-1000" b="-1000"/>
          </a:stretch>
        </a:blipFill>
        <a:ln>
          <a:noFill/>
        </a:ln>
        <a:effectLst/>
      </dsp:spPr>
      <dsp:style>
        <a:lnRef idx="0">
          <a:scrgbClr r="0" g="0" b="0"/>
        </a:lnRef>
        <a:fillRef idx="1">
          <a:scrgbClr r="0" g="0" b="0"/>
        </a:fillRef>
        <a:effectRef idx="0">
          <a:scrgbClr r="0" g="0" b="0"/>
        </a:effectRef>
        <a:fontRef idx="minor"/>
      </dsp:style>
    </dsp:sp>
    <dsp:sp modelId="{A5E06E04-72A6-4DC9-9DCE-D90EC9033823}">
      <dsp:nvSpPr>
        <dsp:cNvPr id="0" name=""/>
        <dsp:cNvSpPr/>
      </dsp:nvSpPr>
      <dsp:spPr>
        <a:xfrm>
          <a:off x="4457823" y="1092738"/>
          <a:ext cx="1347165" cy="277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823" y="1092738"/>
        <a:ext cx="1347165" cy="277123"/>
      </dsp:txXfrm>
    </dsp:sp>
    <dsp:sp modelId="{9FF3A907-114B-4FC7-B436-6B3BDF5EC0A4}">
      <dsp:nvSpPr>
        <dsp:cNvPr id="0" name=""/>
        <dsp:cNvSpPr/>
      </dsp:nvSpPr>
      <dsp:spPr>
        <a:xfrm>
          <a:off x="5942395" y="284461"/>
          <a:ext cx="1347165" cy="1154680"/>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638D7318-5589-4C02-BDB8-68C662D854C3}">
      <dsp:nvSpPr>
        <dsp:cNvPr id="0" name=""/>
        <dsp:cNvSpPr/>
      </dsp:nvSpPr>
      <dsp:spPr>
        <a:xfrm>
          <a:off x="5942395" y="1092738"/>
          <a:ext cx="1347165" cy="277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42395" y="1092738"/>
        <a:ext cx="1347165" cy="277123"/>
      </dsp:txXfrm>
    </dsp:sp>
    <dsp:sp modelId="{1FD8A633-78B0-478B-9157-45B82366C901}">
      <dsp:nvSpPr>
        <dsp:cNvPr id="0" name=""/>
        <dsp:cNvSpPr/>
      </dsp:nvSpPr>
      <dsp:spPr>
        <a:xfrm>
          <a:off x="7426967" y="284461"/>
          <a:ext cx="1347165" cy="1154680"/>
        </a:xfrm>
        <a:prstGeom prst="rect">
          <a:avLst/>
        </a:prstGeom>
        <a:blipFill rotWithShape="1">
          <a:blip xmlns:r="http://schemas.openxmlformats.org/officeDocument/2006/relationships" r:embed="rId6" cstate="print">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EF9775CF-7079-4CFC-AA65-98EA5AE60C16}">
      <dsp:nvSpPr>
        <dsp:cNvPr id="0" name=""/>
        <dsp:cNvSpPr/>
      </dsp:nvSpPr>
      <dsp:spPr>
        <a:xfrm>
          <a:off x="7426967" y="1092738"/>
          <a:ext cx="1347165" cy="277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26967" y="1092738"/>
        <a:ext cx="1347165" cy="2771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314BCA-26AA-4BE1-AD8A-50EC3E159908}" type="datetimeFigureOut">
              <a:rPr lang="it-IT" smtClean="0"/>
              <a:pPr/>
              <a:t>30/04/2025</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7E572-AD48-46F8-84E6-2D7CC856FCAB}" type="slidenum">
              <a:rPr lang="it-IT" smtClean="0"/>
              <a:pPr/>
              <a:t>‹#›</a:t>
            </a:fld>
            <a:endParaRPr lang="it-IT"/>
          </a:p>
        </p:txBody>
      </p:sp>
    </p:spTree>
    <p:extLst>
      <p:ext uri="{BB962C8B-B14F-4D97-AF65-F5344CB8AC3E}">
        <p14:creationId xmlns:p14="http://schemas.microsoft.com/office/powerpoint/2010/main" val="21283888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CF54B-E59C-4A60-838B-B3D5EAF12C46}" type="datetimeFigureOut">
              <a:rPr lang="it-IT" smtClean="0"/>
              <a:pPr/>
              <a:t>30/04/2025</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D07DD-F8C4-4EB9-85AD-A0CE8D342CE7}" type="slidenum">
              <a:rPr lang="it-IT" smtClean="0"/>
              <a:pPr/>
              <a:t>‹#›</a:t>
            </a:fld>
            <a:endParaRPr lang="it-IT"/>
          </a:p>
        </p:txBody>
      </p:sp>
    </p:spTree>
    <p:extLst>
      <p:ext uri="{BB962C8B-B14F-4D97-AF65-F5344CB8AC3E}">
        <p14:creationId xmlns:p14="http://schemas.microsoft.com/office/powerpoint/2010/main" val="37122465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dirty="0"/>
              <a:t>The U.S. Army Corps of Engineers’ Hydrologic Engineering Center Data Storage System, or HEC-DSS, is a database system designed to efficiently store and retrieve scientific data that is typically sequential.</a:t>
            </a:r>
          </a:p>
        </p:txBody>
      </p:sp>
      <p:sp>
        <p:nvSpPr>
          <p:cNvPr id="4" name="Segnaposto numero diapositiva 3"/>
          <p:cNvSpPr>
            <a:spLocks noGrp="1"/>
          </p:cNvSpPr>
          <p:nvPr>
            <p:ph type="sldNum" sz="quarter" idx="10"/>
          </p:nvPr>
        </p:nvSpPr>
        <p:spPr/>
        <p:txBody>
          <a:bodyPr/>
          <a:lstStyle/>
          <a:p>
            <a:fld id="{5A26DEF5-8561-42E0-8ED1-2513A8C8ABCF}" type="slidenum">
              <a:rPr lang="en-US" smtClean="0"/>
              <a:t>2</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19FE4-F9DB-4663-4425-6477572CF5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3057BB-30AF-C82A-9A5E-3F79F61830FA}"/>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3245808C-3B05-8458-FC9B-2C0261661AA6}"/>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96EFB066-C430-2C98-7225-BF8B1BBF7CCF}"/>
              </a:ext>
            </a:extLst>
          </p:cNvPr>
          <p:cNvSpPr>
            <a:spLocks noGrp="1"/>
          </p:cNvSpPr>
          <p:nvPr>
            <p:ph type="sldNum" sz="quarter" idx="10"/>
          </p:nvPr>
        </p:nvSpPr>
        <p:spPr/>
        <p:txBody>
          <a:bodyPr/>
          <a:lstStyle/>
          <a:p>
            <a:fld id="{5A26DEF5-8561-42E0-8ED1-2513A8C8ABCF}" type="slidenum">
              <a:rPr lang="en-US" smtClean="0"/>
              <a:t>11</a:t>
            </a:fld>
            <a:endParaRPr lang="en-US"/>
          </a:p>
        </p:txBody>
      </p:sp>
    </p:spTree>
    <p:extLst>
      <p:ext uri="{BB962C8B-B14F-4D97-AF65-F5344CB8AC3E}">
        <p14:creationId xmlns:p14="http://schemas.microsoft.com/office/powerpoint/2010/main" val="261171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49FD-9216-4C94-98EA-BBDC1AFF2B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7A4E44-088A-2191-601F-1916AFB9607F}"/>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CC44545F-041F-33C8-72B2-D388E34F6E1A}"/>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131AE9F3-DFC7-BA64-0AE8-A342C2AA9837}"/>
              </a:ext>
            </a:extLst>
          </p:cNvPr>
          <p:cNvSpPr>
            <a:spLocks noGrp="1"/>
          </p:cNvSpPr>
          <p:nvPr>
            <p:ph type="sldNum" sz="quarter" idx="10"/>
          </p:nvPr>
        </p:nvSpPr>
        <p:spPr/>
        <p:txBody>
          <a:bodyPr/>
          <a:lstStyle/>
          <a:p>
            <a:fld id="{5A26DEF5-8561-42E0-8ED1-2513A8C8ABCF}" type="slidenum">
              <a:rPr lang="en-US" smtClean="0"/>
              <a:t>12</a:t>
            </a:fld>
            <a:endParaRPr lang="en-US"/>
          </a:p>
        </p:txBody>
      </p:sp>
    </p:spTree>
    <p:extLst>
      <p:ext uri="{BB962C8B-B14F-4D97-AF65-F5344CB8AC3E}">
        <p14:creationId xmlns:p14="http://schemas.microsoft.com/office/powerpoint/2010/main" val="236956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37512-F7A1-BBF0-3104-2438AA0A27C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D68337-F453-FE99-33D9-9A217EBC82D0}"/>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903E726E-EEC0-93B8-42EE-956673A6E6D2}"/>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0FCCECF7-61D2-5532-84A3-B4D7D13CA1A4}"/>
              </a:ext>
            </a:extLst>
          </p:cNvPr>
          <p:cNvSpPr>
            <a:spLocks noGrp="1"/>
          </p:cNvSpPr>
          <p:nvPr>
            <p:ph type="sldNum" sz="quarter" idx="10"/>
          </p:nvPr>
        </p:nvSpPr>
        <p:spPr/>
        <p:txBody>
          <a:bodyPr/>
          <a:lstStyle/>
          <a:p>
            <a:fld id="{5A26DEF5-8561-42E0-8ED1-2513A8C8ABCF}" type="slidenum">
              <a:rPr lang="en-US" smtClean="0"/>
              <a:t>13</a:t>
            </a:fld>
            <a:endParaRPr lang="en-US"/>
          </a:p>
        </p:txBody>
      </p:sp>
    </p:spTree>
    <p:extLst>
      <p:ext uri="{BB962C8B-B14F-4D97-AF65-F5344CB8AC3E}">
        <p14:creationId xmlns:p14="http://schemas.microsoft.com/office/powerpoint/2010/main" val="2286574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71E1D-5703-B797-8947-DFB176AE023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D3D9DA-4A31-D101-CC22-EF55F1350CC9}"/>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6BCDF85B-FE1D-C5F7-7201-7B4040543828}"/>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AACBB9D4-77F6-AAF4-A051-81717AAF8AC4}"/>
              </a:ext>
            </a:extLst>
          </p:cNvPr>
          <p:cNvSpPr>
            <a:spLocks noGrp="1"/>
          </p:cNvSpPr>
          <p:nvPr>
            <p:ph type="sldNum" sz="quarter" idx="10"/>
          </p:nvPr>
        </p:nvSpPr>
        <p:spPr/>
        <p:txBody>
          <a:bodyPr/>
          <a:lstStyle/>
          <a:p>
            <a:fld id="{5A26DEF5-8561-42E0-8ED1-2513A8C8ABCF}" type="slidenum">
              <a:rPr lang="en-US" smtClean="0"/>
              <a:t>14</a:t>
            </a:fld>
            <a:endParaRPr lang="en-US"/>
          </a:p>
        </p:txBody>
      </p:sp>
    </p:spTree>
    <p:extLst>
      <p:ext uri="{BB962C8B-B14F-4D97-AF65-F5344CB8AC3E}">
        <p14:creationId xmlns:p14="http://schemas.microsoft.com/office/powerpoint/2010/main" val="645119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Data types that can be stored include:</a:t>
            </a:r>
          </a:p>
          <a:p>
            <a:pPr lvl="0"/>
            <a:r>
              <a:rPr lang="en-US" sz="1200" b="1" kern="1200" dirty="0">
                <a:solidFill>
                  <a:schemeClr val="tx1"/>
                </a:solidFill>
                <a:effectLst/>
                <a:latin typeface="+mn-lt"/>
                <a:ea typeface="+mn-ea"/>
                <a:cs typeface="+mn-cs"/>
              </a:rPr>
              <a:t>Time series data</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regular-interval time series, which are data that occurs at a standard time interval; this kind of data are stored in blocks whose length depend on the time interval. For example hourly data is stored with a block length of a month, daily data is stored with a block length of a year;</a:t>
            </a:r>
          </a:p>
          <a:p>
            <a:pPr lvl="1"/>
            <a:r>
              <a:rPr lang="en-US" sz="1200" kern="1200" dirty="0">
                <a:solidFill>
                  <a:schemeClr val="tx1"/>
                </a:solidFill>
                <a:effectLst/>
                <a:latin typeface="+mn-lt"/>
                <a:ea typeface="+mn-ea"/>
                <a:cs typeface="+mn-cs"/>
              </a:rPr>
              <a:t>irregular-interval time series, which does not have a constant time interval between values. This type of data is stored with a date/time stamp for each element;</a:t>
            </a:r>
          </a:p>
          <a:p>
            <a:pPr lvl="0"/>
            <a:r>
              <a:rPr lang="en-US" sz="1200" b="1" kern="1200" dirty="0">
                <a:solidFill>
                  <a:schemeClr val="tx1"/>
                </a:solidFill>
                <a:effectLst/>
                <a:latin typeface="+mn-lt"/>
                <a:ea typeface="+mn-ea"/>
                <a:cs typeface="+mn-cs"/>
              </a:rPr>
              <a:t>Paired data</a:t>
            </a:r>
            <a:r>
              <a:rPr lang="en-US" sz="1200" kern="1200" dirty="0">
                <a:solidFill>
                  <a:schemeClr val="tx1"/>
                </a:solidFill>
                <a:effectLst/>
                <a:latin typeface="+mn-lt"/>
                <a:ea typeface="+mn-ea"/>
                <a:cs typeface="+mn-cs"/>
              </a:rPr>
              <a:t>, which are data that defines a curve, generally for rating curves, flow-frequency curves, area-elevation curve.  One block of paired data may contain several curves within it as long as the record has common set of ordinates.</a:t>
            </a:r>
          </a:p>
          <a:p>
            <a:r>
              <a:rPr lang="en-US" sz="1200" kern="1200" dirty="0">
                <a:solidFill>
                  <a:schemeClr val="tx1"/>
                </a:solidFill>
                <a:effectLst/>
                <a:latin typeface="+mn-lt"/>
                <a:ea typeface="+mn-ea"/>
                <a:cs typeface="+mn-cs"/>
              </a:rPr>
              <a:t>Data are stored in </a:t>
            </a:r>
            <a:r>
              <a:rPr lang="en-US" sz="1200" i="1" kern="1200" dirty="0">
                <a:solidFill>
                  <a:schemeClr val="tx1"/>
                </a:solidFill>
                <a:effectLst/>
                <a:latin typeface="+mn-lt"/>
                <a:ea typeface="+mn-ea"/>
                <a:cs typeface="+mn-cs"/>
              </a:rPr>
              <a:t>blocks</a:t>
            </a:r>
            <a:r>
              <a:rPr lang="en-US" sz="1200" kern="1200" dirty="0">
                <a:solidFill>
                  <a:schemeClr val="tx1"/>
                </a:solidFill>
                <a:effectLst/>
                <a:latin typeface="+mn-lt"/>
                <a:ea typeface="+mn-ea"/>
                <a:cs typeface="+mn-cs"/>
              </a:rPr>
              <a:t>.</a:t>
            </a:r>
          </a:p>
        </p:txBody>
      </p:sp>
      <p:sp>
        <p:nvSpPr>
          <p:cNvPr id="4" name="Segnaposto numero diapositiva 3"/>
          <p:cNvSpPr>
            <a:spLocks noGrp="1"/>
          </p:cNvSpPr>
          <p:nvPr>
            <p:ph type="sldNum" sz="quarter" idx="10"/>
          </p:nvPr>
        </p:nvSpPr>
        <p:spPr/>
        <p:txBody>
          <a:bodyPr/>
          <a:lstStyle/>
          <a:p>
            <a:fld id="{5A26DEF5-8561-42E0-8ED1-2513A8C8ABCF}" type="slidenum">
              <a:rPr lang="en-US" smtClean="0"/>
              <a:t>15</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0FA7-9CE8-410A-748A-5FE95C1FFC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96F2518-B2B1-B41C-2042-13AD2B4F304F}"/>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40D58154-D7C9-17BE-0802-88C90CE4B841}"/>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C5867E20-4A56-93C4-6E81-A9E934D77EFA}"/>
              </a:ext>
            </a:extLst>
          </p:cNvPr>
          <p:cNvSpPr>
            <a:spLocks noGrp="1"/>
          </p:cNvSpPr>
          <p:nvPr>
            <p:ph type="sldNum" sz="quarter" idx="10"/>
          </p:nvPr>
        </p:nvSpPr>
        <p:spPr/>
        <p:txBody>
          <a:bodyPr/>
          <a:lstStyle/>
          <a:p>
            <a:fld id="{5A26DEF5-8561-42E0-8ED1-2513A8C8ABCF}" type="slidenum">
              <a:rPr lang="en-US" smtClean="0"/>
              <a:t>16</a:t>
            </a:fld>
            <a:endParaRPr lang="en-US"/>
          </a:p>
        </p:txBody>
      </p:sp>
    </p:spTree>
    <p:extLst>
      <p:ext uri="{BB962C8B-B14F-4D97-AF65-F5344CB8AC3E}">
        <p14:creationId xmlns:p14="http://schemas.microsoft.com/office/powerpoint/2010/main" val="409090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17</a:t>
            </a:fld>
            <a:endParaRPr lang="en-US"/>
          </a:p>
        </p:txBody>
      </p:sp>
    </p:spTree>
    <p:extLst>
      <p:ext uri="{BB962C8B-B14F-4D97-AF65-F5344CB8AC3E}">
        <p14:creationId xmlns:p14="http://schemas.microsoft.com/office/powerpoint/2010/main" val="44547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18</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The time data set </a:t>
            </a:r>
            <a:r>
              <a:rPr lang="it-IT" sz="1200" kern="1200" dirty="0" err="1">
                <a:solidFill>
                  <a:schemeClr val="tx1"/>
                </a:solidFill>
                <a:effectLst/>
                <a:latin typeface="+mn-lt"/>
                <a:ea typeface="+mn-ea"/>
                <a:cs typeface="+mn-cs"/>
              </a:rPr>
              <a:t>recorded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Narrow</a:t>
            </a:r>
            <a:r>
              <a:rPr lang="it-IT" sz="1200" kern="1200" dirty="0">
                <a:solidFill>
                  <a:schemeClr val="tx1"/>
                </a:solidFill>
                <a:effectLst/>
                <a:latin typeface="+mn-lt"/>
                <a:ea typeface="+mn-ea"/>
                <a:cs typeface="+mn-cs"/>
              </a:rPr>
              <a:t> city in the </a:t>
            </a:r>
            <a:r>
              <a:rPr lang="it-IT" sz="1200" kern="1200" dirty="0" err="1">
                <a:solidFill>
                  <a:schemeClr val="tx1"/>
                </a:solidFill>
                <a:effectLst/>
                <a:latin typeface="+mn-lt"/>
                <a:ea typeface="+mn-ea"/>
                <a:cs typeface="+mn-cs"/>
              </a:rPr>
              <a:t>Adhaim</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river</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has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been</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splitted</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into</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three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block</a:t>
            </a:r>
            <a:r>
              <a:rPr lang="it-IT" sz="1200" kern="1200" baseline="0" dirty="0">
                <a:solidFill>
                  <a:schemeClr val="tx1"/>
                </a:solidFill>
                <a:effectLst/>
                <a:latin typeface="+mn-lt"/>
                <a:ea typeface="+mn-ea"/>
                <a:cs typeface="+mn-cs"/>
              </a:rPr>
              <a:t>:</a:t>
            </a:r>
          </a:p>
          <a:p>
            <a:r>
              <a:rPr lang="it-IT" sz="1200" kern="1200" baseline="0" dirty="0" err="1">
                <a:solidFill>
                  <a:schemeClr val="tx1"/>
                </a:solidFill>
                <a:effectLst/>
                <a:latin typeface="+mn-lt"/>
                <a:ea typeface="+mn-ea"/>
                <a:cs typeface="+mn-cs"/>
              </a:rPr>
              <a:t>one</a:t>
            </a:r>
            <a:r>
              <a:rPr lang="it-IT" sz="1200" kern="1200" baseline="0" dirty="0">
                <a:solidFill>
                  <a:schemeClr val="tx1"/>
                </a:solidFill>
                <a:effectLst/>
                <a:latin typeface="+mn-lt"/>
                <a:ea typeface="+mn-ea"/>
                <a:cs typeface="+mn-cs"/>
              </a:rPr>
              <a:t> for </a:t>
            </a:r>
            <a:r>
              <a:rPr lang="it-IT" sz="1200" kern="1200" baseline="0" dirty="0" err="1">
                <a:solidFill>
                  <a:schemeClr val="tx1"/>
                </a:solidFill>
                <a:effectLst/>
                <a:latin typeface="+mn-lt"/>
                <a:ea typeface="+mn-ea"/>
                <a:cs typeface="+mn-cs"/>
              </a:rPr>
              <a:t>october</a:t>
            </a:r>
            <a:r>
              <a:rPr lang="it-IT" sz="1200" kern="1200" baseline="0" dirty="0">
                <a:solidFill>
                  <a:schemeClr val="tx1"/>
                </a:solidFill>
                <a:effectLst/>
                <a:latin typeface="+mn-lt"/>
                <a:ea typeface="+mn-ea"/>
                <a:cs typeface="+mn-cs"/>
              </a:rPr>
              <a:t> 1993, </a:t>
            </a:r>
            <a:r>
              <a:rPr lang="it-IT" sz="1200" kern="1200" baseline="0" dirty="0" err="1">
                <a:solidFill>
                  <a:schemeClr val="tx1"/>
                </a:solidFill>
                <a:effectLst/>
                <a:latin typeface="+mn-lt"/>
                <a:ea typeface="+mn-ea"/>
                <a:cs typeface="+mn-cs"/>
              </a:rPr>
              <a:t>one</a:t>
            </a:r>
            <a:r>
              <a:rPr lang="it-IT" sz="1200" kern="1200" baseline="0" dirty="0">
                <a:solidFill>
                  <a:schemeClr val="tx1"/>
                </a:solidFill>
                <a:effectLst/>
                <a:latin typeface="+mn-lt"/>
                <a:ea typeface="+mn-ea"/>
                <a:cs typeface="+mn-cs"/>
              </a:rPr>
              <a:t> for </a:t>
            </a:r>
            <a:r>
              <a:rPr lang="it-IT" sz="1200" kern="1200" baseline="0" dirty="0" err="1">
                <a:solidFill>
                  <a:schemeClr val="tx1"/>
                </a:solidFill>
                <a:effectLst/>
                <a:latin typeface="+mn-lt"/>
                <a:ea typeface="+mn-ea"/>
                <a:cs typeface="+mn-cs"/>
              </a:rPr>
              <a:t>november</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one</a:t>
            </a:r>
            <a:r>
              <a:rPr lang="it-IT" sz="1200" kern="1200" baseline="0" dirty="0">
                <a:solidFill>
                  <a:schemeClr val="tx1"/>
                </a:solidFill>
                <a:effectLst/>
                <a:latin typeface="+mn-lt"/>
                <a:ea typeface="+mn-ea"/>
                <a:cs typeface="+mn-cs"/>
              </a:rPr>
              <a:t> for </a:t>
            </a:r>
            <a:r>
              <a:rPr lang="it-IT" sz="1200" kern="1200" baseline="0" dirty="0" err="1">
                <a:solidFill>
                  <a:schemeClr val="tx1"/>
                </a:solidFill>
                <a:effectLst/>
                <a:latin typeface="+mn-lt"/>
                <a:ea typeface="+mn-ea"/>
                <a:cs typeface="+mn-cs"/>
              </a:rPr>
              <a:t>december</a:t>
            </a: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19</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20</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C805-51B7-A825-9483-99A4C07E98A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2D5E45E-4210-EC91-A9B4-CBEE9D379DAA}"/>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31B53991-7999-39F6-4D2B-332D5761610D}"/>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72EFE30F-86DA-B01A-242D-8C7DB6BB03BC}"/>
              </a:ext>
            </a:extLst>
          </p:cNvPr>
          <p:cNvSpPr>
            <a:spLocks noGrp="1"/>
          </p:cNvSpPr>
          <p:nvPr>
            <p:ph type="sldNum" sz="quarter" idx="10"/>
          </p:nvPr>
        </p:nvSpPr>
        <p:spPr/>
        <p:txBody>
          <a:bodyPr/>
          <a:lstStyle/>
          <a:p>
            <a:fld id="{5A26DEF5-8561-42E0-8ED1-2513A8C8ABCF}" type="slidenum">
              <a:rPr lang="en-US" smtClean="0"/>
              <a:t>3</a:t>
            </a:fld>
            <a:endParaRPr lang="en-US"/>
          </a:p>
        </p:txBody>
      </p:sp>
    </p:spTree>
    <p:extLst>
      <p:ext uri="{BB962C8B-B14F-4D97-AF65-F5344CB8AC3E}">
        <p14:creationId xmlns:p14="http://schemas.microsoft.com/office/powerpoint/2010/main" val="194186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21</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Open the DSS file named </a:t>
            </a:r>
            <a:r>
              <a:rPr lang="en-US" sz="1200" b="1" kern="1200" dirty="0">
                <a:solidFill>
                  <a:schemeClr val="tx1"/>
                </a:solidFill>
                <a:effectLst/>
                <a:latin typeface="+mn-lt"/>
                <a:ea typeface="+mn-ea"/>
                <a:cs typeface="+mn-cs"/>
              </a:rPr>
              <a:t>“Euphrates”. </a:t>
            </a:r>
            <a:r>
              <a:rPr lang="en-US" sz="1200" kern="1200" dirty="0">
                <a:solidFill>
                  <a:schemeClr val="tx1"/>
                </a:solidFill>
                <a:effectLst/>
                <a:latin typeface="+mn-lt"/>
                <a:ea typeface="+mn-ea"/>
                <a:cs typeface="+mn-cs"/>
              </a:rPr>
              <a:t>There are three main catalog views in </a:t>
            </a:r>
            <a:r>
              <a:rPr lang="en-US" sz="1200" kern="1200" dirty="0" err="1">
                <a:solidFill>
                  <a:schemeClr val="tx1"/>
                </a:solidFill>
                <a:effectLst/>
                <a:latin typeface="+mn-lt"/>
                <a:ea typeface="+mn-ea"/>
                <a:cs typeface="+mn-cs"/>
              </a:rPr>
              <a:t>DSSVue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Pathname List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Pathname Parts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Condensed Catalog</a:t>
            </a:r>
            <a:r>
              <a:rPr lang="en-US" sz="1200" kern="1200" dirty="0">
                <a:solidFill>
                  <a:schemeClr val="tx1"/>
                </a:solidFill>
                <a:effectLst/>
                <a:latin typeface="+mn-lt"/>
                <a:ea typeface="+mn-ea"/>
                <a:cs typeface="+mn-cs"/>
              </a:rPr>
              <a:t>. These catalog options are available under the </a:t>
            </a:r>
            <a:r>
              <a:rPr lang="en-US" sz="1200" b="1" kern="1200" dirty="0">
                <a:solidFill>
                  <a:schemeClr val="tx1"/>
                </a:solidFill>
                <a:effectLst/>
                <a:latin typeface="+mn-lt"/>
                <a:ea typeface="+mn-ea"/>
                <a:cs typeface="+mn-cs"/>
              </a:rPr>
              <a:t>View </a:t>
            </a:r>
            <a:r>
              <a:rPr lang="en-US" sz="1200" kern="1200" dirty="0">
                <a:solidFill>
                  <a:schemeClr val="tx1"/>
                </a:solidFill>
                <a:effectLst/>
                <a:latin typeface="+mn-lt"/>
                <a:ea typeface="+mn-ea"/>
                <a:cs typeface="+mn-cs"/>
              </a:rPr>
              <a:t>menu and can be selected one at a time. each catalog view will display a list of records sorted in ascending order from top to bottom and sorted in alphabetical order (A Part first, then B, C, D, E, and lastly F Part) from left to right. As for the </a:t>
            </a:r>
            <a:r>
              <a:rPr lang="en-US" sz="1200" b="1" kern="1200" dirty="0">
                <a:solidFill>
                  <a:schemeClr val="tx1"/>
                </a:solidFill>
                <a:effectLst/>
                <a:latin typeface="+mn-lt"/>
                <a:ea typeface="+mn-ea"/>
                <a:cs typeface="+mn-cs"/>
              </a:rPr>
              <a:t>No Pathnames</a:t>
            </a:r>
            <a:r>
              <a:rPr lang="en-US" sz="1200" kern="1200" dirty="0">
                <a:solidFill>
                  <a:schemeClr val="tx1"/>
                </a:solidFill>
                <a:effectLst/>
                <a:latin typeface="+mn-lt"/>
                <a:ea typeface="+mn-ea"/>
                <a:cs typeface="+mn-cs"/>
              </a:rPr>
              <a:t> option under the View menu, it is typically used to access very large databases using only scripted functions, because generating other types of catalog views for large databases could take a significant amount of time.</a:t>
            </a:r>
          </a:p>
        </p:txBody>
      </p:sp>
      <p:sp>
        <p:nvSpPr>
          <p:cNvPr id="4" name="Segnaposto numero diapositiva 3"/>
          <p:cNvSpPr>
            <a:spLocks noGrp="1"/>
          </p:cNvSpPr>
          <p:nvPr>
            <p:ph type="sldNum" sz="quarter" idx="10"/>
          </p:nvPr>
        </p:nvSpPr>
        <p:spPr/>
        <p:txBody>
          <a:bodyPr/>
          <a:lstStyle/>
          <a:p>
            <a:fld id="{5A26DEF5-8561-42E0-8ED1-2513A8C8ABCF}" type="slidenum">
              <a:rPr lang="en-US" smtClean="0"/>
              <a:t>22</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23</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THE TIME SERIES LISTED IN THE MAIN VIEW HAS</a:t>
            </a:r>
            <a:r>
              <a:rPr lang="it-IT" sz="1200" kern="1200" baseline="0" dirty="0">
                <a:solidFill>
                  <a:schemeClr val="tx1"/>
                </a:solidFill>
                <a:effectLst/>
                <a:latin typeface="+mn-lt"/>
                <a:ea typeface="+mn-ea"/>
                <a:cs typeface="+mn-cs"/>
              </a:rPr>
              <a:t> BEEN REDUCED TO 4</a:t>
            </a: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24</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ABD5-F2F6-E5CE-F0EC-D99EF030B7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417A3CD-580F-130C-5FE5-9DC5F3F52429}"/>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2C2ACA83-6921-2F8E-E7F8-77B5C1E9FB0C}"/>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pathname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appear</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selection</a:t>
            </a:r>
            <a:r>
              <a:rPr lang="it-IT" sz="1200" kern="1200" dirty="0">
                <a:solidFill>
                  <a:schemeClr val="tx1"/>
                </a:solidFill>
                <a:effectLst/>
                <a:latin typeface="+mn-lt"/>
                <a:ea typeface="+mn-ea"/>
                <a:cs typeface="+mn-cs"/>
              </a:rPr>
              <a:t> area</a:t>
            </a:r>
            <a:endParaRPr lang="en-US"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8762DEE3-A1CD-1F5F-2A17-16360FCF550C}"/>
              </a:ext>
            </a:extLst>
          </p:cNvPr>
          <p:cNvSpPr>
            <a:spLocks noGrp="1"/>
          </p:cNvSpPr>
          <p:nvPr>
            <p:ph type="sldNum" sz="quarter" idx="10"/>
          </p:nvPr>
        </p:nvSpPr>
        <p:spPr/>
        <p:txBody>
          <a:bodyPr/>
          <a:lstStyle/>
          <a:p>
            <a:fld id="{5A26DEF5-8561-42E0-8ED1-2513A8C8ABCF}" type="slidenum">
              <a:rPr lang="en-US" smtClean="0"/>
              <a:t>25</a:t>
            </a:fld>
            <a:endParaRPr lang="en-US"/>
          </a:p>
        </p:txBody>
      </p:sp>
    </p:spTree>
    <p:extLst>
      <p:ext uri="{BB962C8B-B14F-4D97-AF65-F5344CB8AC3E}">
        <p14:creationId xmlns:p14="http://schemas.microsoft.com/office/powerpoint/2010/main" val="66947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pathname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appear</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selection</a:t>
            </a:r>
            <a:r>
              <a:rPr lang="it-IT" sz="1200" kern="1200" dirty="0">
                <a:solidFill>
                  <a:schemeClr val="tx1"/>
                </a:solidFill>
                <a:effectLst/>
                <a:latin typeface="+mn-lt"/>
                <a:ea typeface="+mn-ea"/>
                <a:cs typeface="+mn-cs"/>
              </a:rPr>
              <a:t> area</a:t>
            </a: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26</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07EDF-5430-F2DD-E5C9-A0F1A39563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2264269-FA8A-A377-3A0D-E81C7F38E0FC}"/>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63EA4898-D639-8198-66FA-74F220EC262B}"/>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pathname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appear</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selection</a:t>
            </a:r>
            <a:r>
              <a:rPr lang="it-IT" sz="1200" kern="1200" dirty="0">
                <a:solidFill>
                  <a:schemeClr val="tx1"/>
                </a:solidFill>
                <a:effectLst/>
                <a:latin typeface="+mn-lt"/>
                <a:ea typeface="+mn-ea"/>
                <a:cs typeface="+mn-cs"/>
              </a:rPr>
              <a:t> area</a:t>
            </a:r>
            <a:endParaRPr lang="en-US"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4390F0B1-1E00-8C24-B3E7-40433E005898}"/>
              </a:ext>
            </a:extLst>
          </p:cNvPr>
          <p:cNvSpPr>
            <a:spLocks noGrp="1"/>
          </p:cNvSpPr>
          <p:nvPr>
            <p:ph type="sldNum" sz="quarter" idx="10"/>
          </p:nvPr>
        </p:nvSpPr>
        <p:spPr/>
        <p:txBody>
          <a:bodyPr/>
          <a:lstStyle/>
          <a:p>
            <a:fld id="{5A26DEF5-8561-42E0-8ED1-2513A8C8ABCF}" type="slidenum">
              <a:rPr lang="en-US" smtClean="0"/>
              <a:t>27</a:t>
            </a:fld>
            <a:endParaRPr lang="en-US"/>
          </a:p>
        </p:txBody>
      </p:sp>
    </p:spTree>
    <p:extLst>
      <p:ext uri="{BB962C8B-B14F-4D97-AF65-F5344CB8AC3E}">
        <p14:creationId xmlns:p14="http://schemas.microsoft.com/office/powerpoint/2010/main" val="444981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12F52-173D-D45E-9C0E-5EAD48A74A8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BE58187-B656-7CB7-0425-6B4CE2BD8231}"/>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E48C7127-A57E-AC14-784F-F9A08400DA38}"/>
              </a:ext>
            </a:extLst>
          </p:cNvPr>
          <p:cNvSpPr>
            <a:spLocks noGrp="1"/>
          </p:cNvSpPr>
          <p:nvPr>
            <p:ph type="body" idx="1"/>
          </p:nvPr>
        </p:nvSpPr>
        <p:spPr/>
        <p:txBody>
          <a:bodyPr/>
          <a:lstStyle/>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pathname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appear</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selection</a:t>
            </a:r>
            <a:r>
              <a:rPr lang="it-IT" sz="1200" kern="1200" dirty="0">
                <a:solidFill>
                  <a:schemeClr val="tx1"/>
                </a:solidFill>
                <a:effectLst/>
                <a:latin typeface="+mn-lt"/>
                <a:ea typeface="+mn-ea"/>
                <a:cs typeface="+mn-cs"/>
              </a:rPr>
              <a:t> area</a:t>
            </a:r>
            <a:endParaRPr lang="en-US"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E56D7CFB-7612-F9AB-EBA9-4056C8D6B10E}"/>
              </a:ext>
            </a:extLst>
          </p:cNvPr>
          <p:cNvSpPr>
            <a:spLocks noGrp="1"/>
          </p:cNvSpPr>
          <p:nvPr>
            <p:ph type="sldNum" sz="quarter" idx="10"/>
          </p:nvPr>
        </p:nvSpPr>
        <p:spPr/>
        <p:txBody>
          <a:bodyPr/>
          <a:lstStyle/>
          <a:p>
            <a:fld id="{5A26DEF5-8561-42E0-8ED1-2513A8C8ABCF}" type="slidenum">
              <a:rPr lang="en-US" smtClean="0"/>
              <a:t>28</a:t>
            </a:fld>
            <a:endParaRPr lang="en-US"/>
          </a:p>
        </p:txBody>
      </p:sp>
    </p:spTree>
    <p:extLst>
      <p:ext uri="{BB962C8B-B14F-4D97-AF65-F5344CB8AC3E}">
        <p14:creationId xmlns:p14="http://schemas.microsoft.com/office/powerpoint/2010/main" val="3674778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pathname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will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appear</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selection</a:t>
            </a:r>
            <a:r>
              <a:rPr lang="it-IT" sz="1200" kern="1200" dirty="0">
                <a:solidFill>
                  <a:schemeClr val="tx1"/>
                </a:solidFill>
                <a:effectLst/>
                <a:latin typeface="+mn-lt"/>
                <a:ea typeface="+mn-ea"/>
                <a:cs typeface="+mn-cs"/>
              </a:rPr>
              <a:t> area</a:t>
            </a: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29</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60ECA-51C9-C00A-D9BD-1CBEF815CF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DC2FBD-9DBF-BDA9-538C-4ACD107E1505}"/>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93C5B098-A2DB-A695-CF3F-21FB5A264DF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AEB77D37-2B25-0029-8CD7-0D76770CF32F}"/>
              </a:ext>
            </a:extLst>
          </p:cNvPr>
          <p:cNvSpPr>
            <a:spLocks noGrp="1"/>
          </p:cNvSpPr>
          <p:nvPr>
            <p:ph type="sldNum" sz="quarter" idx="10"/>
          </p:nvPr>
        </p:nvSpPr>
        <p:spPr/>
        <p:txBody>
          <a:bodyPr/>
          <a:lstStyle/>
          <a:p>
            <a:fld id="{5A26DEF5-8561-42E0-8ED1-2513A8C8ABCF}" type="slidenum">
              <a:rPr lang="en-US" smtClean="0"/>
              <a:t>30</a:t>
            </a:fld>
            <a:endParaRPr lang="en-US"/>
          </a:p>
        </p:txBody>
      </p:sp>
    </p:spTree>
    <p:extLst>
      <p:ext uri="{BB962C8B-B14F-4D97-AF65-F5344CB8AC3E}">
        <p14:creationId xmlns:p14="http://schemas.microsoft.com/office/powerpoint/2010/main" val="145661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4</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31</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Highlight any row in the list of pathnames.</a:t>
            </a:r>
          </a:p>
          <a:p>
            <a:pPr lvl="0"/>
            <a:r>
              <a:rPr lang="en-US" sz="1200" kern="1200" dirty="0">
                <a:solidFill>
                  <a:schemeClr val="tx1"/>
                </a:solidFill>
                <a:effectLst/>
                <a:latin typeface="+mn-lt"/>
                <a:ea typeface="+mn-ea"/>
                <a:cs typeface="+mn-cs"/>
              </a:rPr>
              <a:t>Double click on the row, or alternatively press the Select button at the bottom of the main </a:t>
            </a:r>
            <a:r>
              <a:rPr lang="en-US" sz="1200" kern="1200" dirty="0" err="1">
                <a:solidFill>
                  <a:schemeClr val="tx1"/>
                </a:solidFill>
                <a:effectLst/>
                <a:latin typeface="+mn-lt"/>
                <a:ea typeface="+mn-ea"/>
                <a:cs typeface="+mn-cs"/>
              </a:rPr>
              <a:t>DSSVue</a:t>
            </a:r>
            <a:r>
              <a:rPr lang="en-US" sz="1200" kern="1200" dirty="0">
                <a:solidFill>
                  <a:schemeClr val="tx1"/>
                </a:solidFill>
                <a:effectLst/>
                <a:latin typeface="+mn-lt"/>
                <a:ea typeface="+mn-ea"/>
                <a:cs typeface="+mn-cs"/>
              </a:rPr>
              <a:t> window. The complete pathname should appear in the Selected Records section of the main window.</a:t>
            </a:r>
          </a:p>
          <a:p>
            <a:pPr lvl="0"/>
            <a:r>
              <a:rPr lang="en-US" sz="1200" kern="1200" dirty="0">
                <a:solidFill>
                  <a:schemeClr val="tx1"/>
                </a:solidFill>
                <a:effectLst/>
                <a:latin typeface="+mn-lt"/>
                <a:ea typeface="+mn-ea"/>
                <a:cs typeface="+mn-cs"/>
              </a:rPr>
              <a:t>Try plotting and then tabulating, Separate windows should pop up.</a:t>
            </a:r>
          </a:p>
          <a:p>
            <a:pPr lvl="0"/>
            <a:r>
              <a:rPr lang="it-IT" sz="1200" kern="1200" dirty="0">
                <a:solidFill>
                  <a:schemeClr val="tx1"/>
                </a:solidFill>
                <a:effectLst/>
                <a:latin typeface="+mn-lt"/>
                <a:ea typeface="+mn-ea"/>
                <a:cs typeface="+mn-cs"/>
              </a:rPr>
              <a:t>open the file menu of the </a:t>
            </a:r>
            <a:r>
              <a:rPr lang="it-IT" sz="1200" kern="1200" dirty="0" err="1">
                <a:solidFill>
                  <a:schemeClr val="tx1"/>
                </a:solidFill>
                <a:effectLst/>
                <a:latin typeface="+mn-lt"/>
                <a:ea typeface="+mn-ea"/>
                <a:cs typeface="+mn-cs"/>
              </a:rPr>
              <a:t>graph</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window</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anch</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choose</a:t>
            </a:r>
            <a:r>
              <a:rPr lang="it-IT" sz="1200" kern="1200" baseline="0" dirty="0">
                <a:solidFill>
                  <a:schemeClr val="tx1"/>
                </a:solidFill>
                <a:effectLst/>
                <a:latin typeface="+mn-lt"/>
                <a:ea typeface="+mn-ea"/>
                <a:cs typeface="+mn-cs"/>
              </a:rPr>
              <a:t> tabulate. a pop up </a:t>
            </a:r>
            <a:r>
              <a:rPr lang="it-IT" sz="1200" kern="1200" baseline="0" dirty="0" err="1">
                <a:solidFill>
                  <a:schemeClr val="tx1"/>
                </a:solidFill>
                <a:effectLst/>
                <a:latin typeface="+mn-lt"/>
                <a:ea typeface="+mn-ea"/>
                <a:cs typeface="+mn-cs"/>
              </a:rPr>
              <a:t>window</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will</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appear</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containing</a:t>
            </a:r>
            <a:r>
              <a:rPr lang="it-IT" sz="1200" kern="1200" baseline="0" dirty="0">
                <a:solidFill>
                  <a:schemeClr val="tx1"/>
                </a:solidFill>
                <a:effectLst/>
                <a:latin typeface="+mn-lt"/>
                <a:ea typeface="+mn-ea"/>
                <a:cs typeface="+mn-cs"/>
              </a:rPr>
              <a:t> a </a:t>
            </a:r>
            <a:r>
              <a:rPr lang="it-IT" sz="1200" kern="1200" baseline="0" dirty="0" err="1">
                <a:solidFill>
                  <a:schemeClr val="tx1"/>
                </a:solidFill>
                <a:effectLst/>
                <a:latin typeface="+mn-lt"/>
                <a:ea typeface="+mn-ea"/>
                <a:cs typeface="+mn-cs"/>
              </a:rPr>
              <a:t>table</a:t>
            </a:r>
            <a:r>
              <a:rPr lang="it-IT"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close the plot and table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windows </a:t>
            </a:r>
          </a:p>
          <a:p>
            <a:pPr lvl="0"/>
            <a:r>
              <a:rPr lang="en-US" sz="1200" kern="1200" dirty="0">
                <a:solidFill>
                  <a:schemeClr val="tx1"/>
                </a:solidFill>
                <a:effectLst/>
                <a:latin typeface="+mn-lt"/>
                <a:ea typeface="+mn-ea"/>
                <a:cs typeface="+mn-cs"/>
              </a:rPr>
              <a:t>In the main </a:t>
            </a:r>
            <a:r>
              <a:rPr lang="en-US" sz="1200" kern="1200" dirty="0" err="1">
                <a:solidFill>
                  <a:schemeClr val="tx1"/>
                </a:solidFill>
                <a:effectLst/>
                <a:latin typeface="+mn-lt"/>
                <a:ea typeface="+mn-ea"/>
                <a:cs typeface="+mn-cs"/>
              </a:rPr>
              <a:t>DSSVue</a:t>
            </a:r>
            <a:r>
              <a:rPr lang="en-US" sz="1200" kern="1200" dirty="0">
                <a:solidFill>
                  <a:schemeClr val="tx1"/>
                </a:solidFill>
                <a:effectLst/>
                <a:latin typeface="+mn-lt"/>
                <a:ea typeface="+mn-ea"/>
                <a:cs typeface="+mn-cs"/>
              </a:rPr>
              <a:t> window, deselect the pathname in the Selected section by highlighting and then pressing the </a:t>
            </a:r>
            <a:r>
              <a:rPr lang="en-US" sz="1200" b="1" kern="1200" dirty="0">
                <a:solidFill>
                  <a:schemeClr val="tx1"/>
                </a:solidFill>
                <a:effectLst/>
                <a:latin typeface="+mn-lt"/>
                <a:ea typeface="+mn-ea"/>
                <a:cs typeface="+mn-cs"/>
              </a:rPr>
              <a:t>De-Select</a:t>
            </a:r>
            <a:r>
              <a:rPr lang="en-US" sz="1200" kern="1200" dirty="0">
                <a:solidFill>
                  <a:schemeClr val="tx1"/>
                </a:solidFill>
                <a:effectLst/>
                <a:latin typeface="+mn-lt"/>
                <a:ea typeface="+mn-ea"/>
                <a:cs typeface="+mn-cs"/>
              </a:rPr>
              <a:t> button at the bottom of the main window.</a:t>
            </a:r>
          </a:p>
        </p:txBody>
      </p:sp>
      <p:sp>
        <p:nvSpPr>
          <p:cNvPr id="4" name="Segnaposto numero diapositiva 3"/>
          <p:cNvSpPr>
            <a:spLocks noGrp="1"/>
          </p:cNvSpPr>
          <p:nvPr>
            <p:ph type="sldNum" sz="quarter" idx="10"/>
          </p:nvPr>
        </p:nvSpPr>
        <p:spPr/>
        <p:txBody>
          <a:bodyPr/>
          <a:lstStyle/>
          <a:p>
            <a:fld id="{5A26DEF5-8561-42E0-8ED1-2513A8C8ABCF}" type="slidenum">
              <a:rPr lang="en-US" smtClean="0"/>
              <a:t>32</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it-IT" dirty="0" err="1"/>
              <a:t>Selection</a:t>
            </a:r>
            <a:r>
              <a:rPr lang="it-IT" dirty="0"/>
              <a:t> of </a:t>
            </a:r>
            <a:r>
              <a:rPr lang="it-IT" dirty="0" err="1"/>
              <a:t>three</a:t>
            </a:r>
            <a:r>
              <a:rPr lang="it-IT" dirty="0"/>
              <a:t> record:</a:t>
            </a:r>
          </a:p>
          <a:p>
            <a:endParaRPr lang="it-IT" dirty="0"/>
          </a:p>
          <a:p>
            <a:pPr marL="285750" indent="-285750">
              <a:buFont typeface="Arial" pitchFamily="34" charset="0"/>
              <a:buChar char="•"/>
            </a:pPr>
            <a:r>
              <a:rPr lang="it-IT" dirty="0" err="1"/>
              <a:t>Choose</a:t>
            </a:r>
            <a:r>
              <a:rPr lang="it-IT" dirty="0"/>
              <a:t> FLOW in the C </a:t>
            </a:r>
            <a:r>
              <a:rPr lang="it-IT" dirty="0" err="1"/>
              <a:t>drop</a:t>
            </a:r>
            <a:r>
              <a:rPr lang="it-IT" dirty="0"/>
              <a:t>-down menu and 1HOURS in the E </a:t>
            </a:r>
            <a:r>
              <a:rPr lang="it-IT" dirty="0" err="1"/>
              <a:t>drop</a:t>
            </a:r>
            <a:r>
              <a:rPr lang="it-IT" dirty="0"/>
              <a:t>-down menu</a:t>
            </a:r>
          </a:p>
          <a:p>
            <a:pPr marL="285750" indent="-285750">
              <a:buFont typeface="Arial" pitchFamily="34" charset="0"/>
              <a:buChar char="•"/>
            </a:pPr>
            <a:r>
              <a:rPr lang="it-IT" dirty="0"/>
              <a:t>Select the </a:t>
            </a:r>
            <a:r>
              <a:rPr lang="it-IT" dirty="0" err="1"/>
              <a:t>three</a:t>
            </a:r>
            <a:r>
              <a:rPr lang="it-IT" dirty="0"/>
              <a:t> record with B Part: Narrows City, Baghdad, </a:t>
            </a:r>
            <a:r>
              <a:rPr lang="it-IT" dirty="0" err="1"/>
              <a:t>Kut</a:t>
            </a:r>
            <a:r>
              <a:rPr lang="it-IT" dirty="0"/>
              <a:t> City </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33</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34</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35</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36</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To enlarging sections of the plot, move the mouse to one corner of the area you want to zoom-in to, press and hold down the left mouse button while dragging the mouse to the opposite corner and the release the button. To zoom-out, press the right mouse button. The graph is zoomed-out in increments. You can hover the zoom tool over a curve, which will pop up a text box with the date and value of the point on the curve you are pointing to</a:t>
            </a:r>
          </a:p>
        </p:txBody>
      </p:sp>
      <p:sp>
        <p:nvSpPr>
          <p:cNvPr id="4" name="Segnaposto numero diapositiva 3"/>
          <p:cNvSpPr>
            <a:spLocks noGrp="1"/>
          </p:cNvSpPr>
          <p:nvPr>
            <p:ph type="sldNum" sz="quarter" idx="10"/>
          </p:nvPr>
        </p:nvSpPr>
        <p:spPr/>
        <p:txBody>
          <a:bodyPr/>
          <a:lstStyle/>
          <a:p>
            <a:fld id="{5A26DEF5-8561-42E0-8ED1-2513A8C8ABCF}" type="slidenum">
              <a:rPr lang="en-US" smtClean="0"/>
              <a:t>37</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38</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configure the </a:t>
            </a:r>
            <a:r>
              <a:rPr lang="en-US" sz="1200" b="1" kern="1200" dirty="0">
                <a:solidFill>
                  <a:schemeClr val="tx1"/>
                </a:solidFill>
                <a:effectLst/>
                <a:latin typeface="+mn-lt"/>
                <a:ea typeface="+mn-ea"/>
                <a:cs typeface="+mn-cs"/>
              </a:rPr>
              <a:t>default</a:t>
            </a:r>
            <a:r>
              <a:rPr lang="en-US" sz="1200" kern="1200" dirty="0">
                <a:solidFill>
                  <a:schemeClr val="tx1"/>
                </a:solidFill>
                <a:effectLst/>
                <a:latin typeface="+mn-lt"/>
                <a:ea typeface="+mn-ea"/>
                <a:cs typeface="+mn-cs"/>
              </a:rPr>
              <a:t> appearance of all plots, you need to use the </a:t>
            </a:r>
            <a:r>
              <a:rPr lang="en-US" sz="1200" b="1" kern="1200" dirty="0">
                <a:solidFill>
                  <a:schemeClr val="tx1"/>
                </a:solidFill>
                <a:effectLst/>
                <a:latin typeface="+mn-lt"/>
                <a:ea typeface="+mn-ea"/>
                <a:cs typeface="+mn-cs"/>
              </a:rPr>
              <a:t>Default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Plot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Properties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Editor</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Default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Style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Options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Editor</a:t>
            </a:r>
            <a:r>
              <a:rPr lang="en-US" sz="1200" kern="1200" dirty="0">
                <a:solidFill>
                  <a:schemeClr val="tx1"/>
                </a:solidFill>
                <a:effectLst/>
                <a:latin typeface="+mn-lt"/>
                <a:ea typeface="+mn-ea"/>
                <a:cs typeface="+mn-cs"/>
              </a:rPr>
              <a:t>. All settings you specify in these editors will apply to all new plots you open.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customize </a:t>
            </a:r>
            <a:r>
              <a:rPr lang="en-US" sz="1200" b="1" kern="1200" dirty="0">
                <a:solidFill>
                  <a:schemeClr val="tx1"/>
                </a:solidFill>
                <a:effectLst/>
                <a:latin typeface="+mn-lt"/>
                <a:ea typeface="+mn-ea"/>
                <a:cs typeface="+mn-cs"/>
              </a:rPr>
              <a:t>individual</a:t>
            </a:r>
            <a:r>
              <a:rPr lang="en-US" sz="1200" kern="1200" dirty="0">
                <a:solidFill>
                  <a:schemeClr val="tx1"/>
                </a:solidFill>
                <a:effectLst/>
                <a:latin typeface="+mn-lt"/>
                <a:ea typeface="+mn-ea"/>
                <a:cs typeface="+mn-cs"/>
              </a:rPr>
              <a:t> plots, you can use the </a:t>
            </a:r>
            <a:r>
              <a:rPr lang="en-US" sz="1200" b="1" kern="1200" dirty="0">
                <a:solidFill>
                  <a:schemeClr val="tx1"/>
                </a:solidFill>
                <a:effectLst/>
                <a:latin typeface="+mn-lt"/>
                <a:ea typeface="+mn-ea"/>
                <a:cs typeface="+mn-cs"/>
              </a:rPr>
              <a:t>Plot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Properties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Editor </a:t>
            </a:r>
            <a:r>
              <a:rPr lang="en-US" sz="1200" kern="1200" dirty="0">
                <a:solidFill>
                  <a:schemeClr val="tx1"/>
                </a:solidFill>
                <a:effectLst/>
                <a:latin typeface="+mn-lt"/>
                <a:ea typeface="+mn-ea"/>
                <a:cs typeface="+mn-cs"/>
              </a:rPr>
              <a:t>and the</a:t>
            </a:r>
            <a:r>
              <a:rPr lang="en-US" sz="1200" b="1" kern="1200" dirty="0">
                <a:solidFill>
                  <a:schemeClr val="tx1"/>
                </a:solidFill>
                <a:effectLst/>
                <a:latin typeface="+mn-lt"/>
                <a:ea typeface="+mn-ea"/>
                <a:cs typeface="+mn-cs"/>
              </a:rPr>
              <a:t> Viewport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Properties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Editor</a:t>
            </a:r>
            <a:r>
              <a:rPr lang="en-US" sz="1200" kern="1200" dirty="0">
                <a:solidFill>
                  <a:schemeClr val="tx1"/>
                </a:solidFill>
                <a:effectLst/>
                <a:latin typeface="+mn-lt"/>
                <a:ea typeface="+mn-ea"/>
                <a:cs typeface="+mn-cs"/>
              </a:rPr>
              <a:t>. Also, using right-click shortcut menus, you can access specialized editors for individual plot features.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once you have customized an individual plot, you can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its settings as a Template that you can apply to other plots. To create a template based upon a plot, you will use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template</a:t>
            </a:r>
            <a:r>
              <a:rPr lang="en-US" sz="1200" kern="1200" dirty="0">
                <a:solidFill>
                  <a:schemeClr val="tx1"/>
                </a:solidFill>
                <a:effectLst/>
                <a:latin typeface="+mn-lt"/>
                <a:ea typeface="+mn-ea"/>
                <a:cs typeface="+mn-cs"/>
              </a:rPr>
              <a:t> option in the </a:t>
            </a:r>
            <a:r>
              <a:rPr lang="en-US" sz="1200" b="1" kern="1200" dirty="0">
                <a:solidFill>
                  <a:schemeClr val="tx1"/>
                </a:solidFill>
                <a:effectLst/>
                <a:latin typeface="+mn-lt"/>
                <a:ea typeface="+mn-ea"/>
                <a:cs typeface="+mn-cs"/>
              </a:rPr>
              <a:t>File</a:t>
            </a:r>
            <a:r>
              <a:rPr lang="en-US" sz="1200" kern="1200" dirty="0">
                <a:solidFill>
                  <a:schemeClr val="tx1"/>
                </a:solidFill>
                <a:effectLst/>
                <a:latin typeface="+mn-lt"/>
                <a:ea typeface="+mn-ea"/>
                <a:cs typeface="+mn-cs"/>
              </a:rPr>
              <a:t> menu of the plot window likewise. To apply a template to a new plot, you will use the </a:t>
            </a:r>
            <a:r>
              <a:rPr lang="en-US" sz="1200" b="1" kern="1200" dirty="0">
                <a:solidFill>
                  <a:schemeClr val="tx1"/>
                </a:solidFill>
                <a:effectLst/>
                <a:latin typeface="+mn-lt"/>
                <a:ea typeface="+mn-ea"/>
                <a:cs typeface="+mn-cs"/>
              </a:rPr>
              <a:t>Apply Template</a:t>
            </a:r>
            <a:r>
              <a:rPr lang="en-US" sz="1200" kern="1200" dirty="0">
                <a:solidFill>
                  <a:schemeClr val="tx1"/>
                </a:solidFill>
                <a:effectLst/>
                <a:latin typeface="+mn-lt"/>
                <a:ea typeface="+mn-ea"/>
                <a:cs typeface="+mn-cs"/>
              </a:rPr>
              <a:t> option in the File menu of the new plot window. </a:t>
            </a:r>
          </a:p>
        </p:txBody>
      </p:sp>
      <p:sp>
        <p:nvSpPr>
          <p:cNvPr id="4" name="Segnaposto numero diapositiva 3"/>
          <p:cNvSpPr>
            <a:spLocks noGrp="1"/>
          </p:cNvSpPr>
          <p:nvPr>
            <p:ph type="sldNum" sz="quarter" idx="10"/>
          </p:nvPr>
        </p:nvSpPr>
        <p:spPr/>
        <p:txBody>
          <a:bodyPr/>
          <a:lstStyle/>
          <a:p>
            <a:fld id="{5A26DEF5-8561-42E0-8ED1-2513A8C8ABCF}" type="slidenum">
              <a:rPr lang="en-US" smtClean="0"/>
              <a:t>39</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40</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7318-3D7C-34E4-678A-608A8833CE3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2FDB0F-6AB4-7AAF-C9CB-D467AC3A21D5}"/>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9C30CF99-2356-980E-B83F-AE8BE570E0FD}"/>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137582A7-81B2-AC62-5760-8AF950BA7408}"/>
              </a:ext>
            </a:extLst>
          </p:cNvPr>
          <p:cNvSpPr>
            <a:spLocks noGrp="1"/>
          </p:cNvSpPr>
          <p:nvPr>
            <p:ph type="sldNum" sz="quarter" idx="10"/>
          </p:nvPr>
        </p:nvSpPr>
        <p:spPr/>
        <p:txBody>
          <a:bodyPr/>
          <a:lstStyle/>
          <a:p>
            <a:fld id="{5A26DEF5-8561-42E0-8ED1-2513A8C8ABCF}" type="slidenum">
              <a:rPr lang="en-US" smtClean="0"/>
              <a:t>5</a:t>
            </a:fld>
            <a:endParaRPr lang="en-US"/>
          </a:p>
        </p:txBody>
      </p:sp>
    </p:spTree>
    <p:extLst>
      <p:ext uri="{BB962C8B-B14F-4D97-AF65-F5344CB8AC3E}">
        <p14:creationId xmlns:p14="http://schemas.microsoft.com/office/powerpoint/2010/main" val="767201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285750" lvl="0" indent="-285750">
              <a:buFont typeface="Arial" pitchFamily="34" charset="0"/>
              <a:buChar char="•"/>
            </a:pPr>
            <a:r>
              <a:rPr lang="en-US" dirty="0"/>
              <a:t>In the </a:t>
            </a:r>
            <a:r>
              <a:rPr lang="en-US" b="1" dirty="0"/>
              <a:t>curves-style menu</a:t>
            </a:r>
            <a:r>
              <a:rPr lang="en-US" dirty="0"/>
              <a:t>, change weight line and fill above with a color and a pattern;</a:t>
            </a:r>
          </a:p>
          <a:p>
            <a:pPr marL="285750" lvl="0" indent="-285750">
              <a:buFont typeface="Arial" pitchFamily="34" charset="0"/>
              <a:buChar char="•"/>
            </a:pPr>
            <a:r>
              <a:rPr lang="en-US" dirty="0"/>
              <a:t>In the </a:t>
            </a:r>
            <a:r>
              <a:rPr lang="en-US" b="1" dirty="0"/>
              <a:t>curves-legend item menu</a:t>
            </a:r>
            <a:r>
              <a:rPr lang="en-US" dirty="0"/>
              <a:t>, write a legend in the text box, choose a color and a size;</a:t>
            </a:r>
          </a:p>
          <a:p>
            <a:pPr marL="285750" lvl="0" indent="-285750">
              <a:buFont typeface="Arial" pitchFamily="34" charset="0"/>
              <a:buChar char="•"/>
            </a:pPr>
            <a:r>
              <a:rPr lang="en-US" dirty="0"/>
              <a:t>In the </a:t>
            </a:r>
            <a:r>
              <a:rPr lang="en-US" b="1" dirty="0"/>
              <a:t>title menu</a:t>
            </a:r>
            <a:r>
              <a:rPr lang="en-US" dirty="0"/>
              <a:t>, write a title in the text box;</a:t>
            </a:r>
          </a:p>
          <a:p>
            <a:pPr marL="285750" lvl="0" indent="-285750">
              <a:buFont typeface="Arial" pitchFamily="34" charset="0"/>
              <a:buChar char="•"/>
            </a:pPr>
            <a:r>
              <a:rPr lang="en-US" dirty="0"/>
              <a:t>In the </a:t>
            </a:r>
            <a:r>
              <a:rPr lang="en-US" b="1" dirty="0"/>
              <a:t>Axis menu</a:t>
            </a:r>
            <a:r>
              <a:rPr lang="en-US" dirty="0"/>
              <a:t> choose a position for the legend;</a:t>
            </a:r>
          </a:p>
          <a:p>
            <a:pPr marL="285750" lvl="0" indent="-285750">
              <a:buFont typeface="Arial" pitchFamily="34" charset="0"/>
              <a:buChar char="•"/>
            </a:pPr>
            <a:r>
              <a:rPr lang="en-US" dirty="0"/>
              <a:t>In the </a:t>
            </a:r>
            <a:r>
              <a:rPr lang="en-US" b="1" dirty="0"/>
              <a:t>Layout menu</a:t>
            </a:r>
            <a:r>
              <a:rPr lang="en-US" dirty="0"/>
              <a:t> choose a background color.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41</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285750" lvl="0" indent="-285750">
              <a:buFont typeface="Arial" pitchFamily="34" charset="0"/>
              <a:buChar char="•"/>
            </a:pPr>
            <a:r>
              <a:rPr lang="en-US" dirty="0"/>
              <a:t>In the </a:t>
            </a:r>
            <a:r>
              <a:rPr lang="en-US" b="1" dirty="0"/>
              <a:t>curves-style menu</a:t>
            </a:r>
            <a:r>
              <a:rPr lang="en-US" dirty="0"/>
              <a:t>, change weight line and fill above with a color and a pattern;</a:t>
            </a:r>
          </a:p>
          <a:p>
            <a:pPr marL="285750" lvl="0" indent="-285750">
              <a:buFont typeface="Arial" pitchFamily="34" charset="0"/>
              <a:buChar char="•"/>
            </a:pPr>
            <a:r>
              <a:rPr lang="en-US" dirty="0"/>
              <a:t>In the </a:t>
            </a:r>
            <a:r>
              <a:rPr lang="en-US" b="1" dirty="0"/>
              <a:t>curves-legend item menu</a:t>
            </a:r>
            <a:r>
              <a:rPr lang="en-US" dirty="0"/>
              <a:t>, write a legend in the text box, choose a color and a size;</a:t>
            </a:r>
          </a:p>
          <a:p>
            <a:pPr marL="285750" lvl="0" indent="-285750">
              <a:buFont typeface="Arial" pitchFamily="34" charset="0"/>
              <a:buChar char="•"/>
            </a:pPr>
            <a:r>
              <a:rPr lang="en-US" dirty="0"/>
              <a:t>In the </a:t>
            </a:r>
            <a:r>
              <a:rPr lang="en-US" b="1" dirty="0"/>
              <a:t>title menu</a:t>
            </a:r>
            <a:r>
              <a:rPr lang="en-US" dirty="0"/>
              <a:t>, write a title in the text box;</a:t>
            </a:r>
          </a:p>
          <a:p>
            <a:pPr marL="285750" lvl="0" indent="-285750">
              <a:buFont typeface="Arial" pitchFamily="34" charset="0"/>
              <a:buChar char="•"/>
            </a:pPr>
            <a:r>
              <a:rPr lang="en-US" dirty="0"/>
              <a:t>In the </a:t>
            </a:r>
            <a:r>
              <a:rPr lang="en-US" b="1" dirty="0"/>
              <a:t>Axis menu</a:t>
            </a:r>
            <a:r>
              <a:rPr lang="en-US" dirty="0"/>
              <a:t> choose a position for the legend;</a:t>
            </a:r>
          </a:p>
          <a:p>
            <a:pPr marL="285750" lvl="0" indent="-285750">
              <a:buFont typeface="Arial" pitchFamily="34" charset="0"/>
              <a:buChar char="•"/>
            </a:pPr>
            <a:r>
              <a:rPr lang="en-US" dirty="0"/>
              <a:t>In the </a:t>
            </a:r>
            <a:r>
              <a:rPr lang="en-US" b="1" dirty="0"/>
              <a:t>Layout menu</a:t>
            </a:r>
            <a:r>
              <a:rPr lang="en-US" dirty="0"/>
              <a:t> choose a background color.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42</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create a table from the </a:t>
            </a:r>
            <a:r>
              <a:rPr lang="en-US" sz="1200" b="1" kern="1200" dirty="0">
                <a:solidFill>
                  <a:schemeClr val="tx1"/>
                </a:solidFill>
                <a:effectLst/>
                <a:latin typeface="+mn-lt"/>
                <a:ea typeface="+mn-ea"/>
                <a:cs typeface="+mn-cs"/>
              </a:rPr>
              <a:t>Display</a:t>
            </a:r>
            <a:r>
              <a:rPr lang="en-US" sz="1200" kern="1200" dirty="0">
                <a:solidFill>
                  <a:schemeClr val="tx1"/>
                </a:solidFill>
                <a:effectLst/>
                <a:latin typeface="+mn-lt"/>
                <a:ea typeface="+mn-ea"/>
                <a:cs typeface="+mn-cs"/>
              </a:rPr>
              <a:t> menu, select </a:t>
            </a:r>
            <a:r>
              <a:rPr lang="en-US" sz="1200" b="1" kern="1200" dirty="0">
                <a:solidFill>
                  <a:schemeClr val="tx1"/>
                </a:solidFill>
                <a:effectLst/>
                <a:latin typeface="+mn-lt"/>
                <a:ea typeface="+mn-ea"/>
                <a:cs typeface="+mn-cs"/>
              </a:rPr>
              <a:t>Tabulate</a:t>
            </a:r>
            <a:r>
              <a:rPr lang="en-US" sz="1200" kern="1200" dirty="0">
                <a:solidFill>
                  <a:schemeClr val="tx1"/>
                </a:solidFill>
                <a:effectLst/>
                <a:latin typeface="+mn-lt"/>
                <a:ea typeface="+mn-ea"/>
                <a:cs typeface="+mn-cs"/>
              </a:rPr>
              <a:t> or You can also click on the </a:t>
            </a:r>
            <a:r>
              <a:rPr lang="en-US" sz="1200" b="1" kern="1200" dirty="0">
                <a:solidFill>
                  <a:schemeClr val="tx1"/>
                </a:solidFill>
                <a:effectLst/>
                <a:latin typeface="+mn-lt"/>
                <a:ea typeface="+mn-ea"/>
                <a:cs typeface="+mn-cs"/>
              </a:rPr>
              <a:t>Tabulate</a:t>
            </a:r>
            <a:r>
              <a:rPr lang="en-US" sz="1200" kern="1200" dirty="0">
                <a:solidFill>
                  <a:schemeClr val="tx1"/>
                </a:solidFill>
                <a:effectLst/>
                <a:latin typeface="+mn-lt"/>
                <a:ea typeface="+mn-ea"/>
                <a:cs typeface="+mn-cs"/>
              </a:rPr>
              <a:t> button. From a plot window, you can also tabulate data using the </a:t>
            </a:r>
            <a:r>
              <a:rPr lang="en-US" sz="1200" b="1" kern="1200" dirty="0">
                <a:solidFill>
                  <a:schemeClr val="tx1"/>
                </a:solidFill>
                <a:effectLst/>
                <a:latin typeface="+mn-lt"/>
                <a:ea typeface="+mn-ea"/>
                <a:cs typeface="+mn-cs"/>
              </a:rPr>
              <a:t>Tabulate</a:t>
            </a:r>
            <a:r>
              <a:rPr lang="en-US" sz="1200" kern="1200" dirty="0">
                <a:solidFill>
                  <a:schemeClr val="tx1"/>
                </a:solidFill>
                <a:effectLst/>
                <a:latin typeface="+mn-lt"/>
                <a:ea typeface="+mn-ea"/>
                <a:cs typeface="+mn-cs"/>
              </a:rPr>
              <a:t> command in the plot’s </a:t>
            </a:r>
            <a:r>
              <a:rPr lang="en-US" sz="1200" b="1" kern="1200" dirty="0">
                <a:solidFill>
                  <a:schemeClr val="tx1"/>
                </a:solidFill>
                <a:effectLst/>
                <a:latin typeface="+mn-lt"/>
                <a:ea typeface="+mn-ea"/>
                <a:cs typeface="+mn-cs"/>
              </a:rPr>
              <a:t>File</a:t>
            </a:r>
            <a:r>
              <a:rPr lang="en-US" sz="1200" kern="1200" dirty="0">
                <a:solidFill>
                  <a:schemeClr val="tx1"/>
                </a:solidFill>
                <a:effectLst/>
                <a:latin typeface="+mn-lt"/>
                <a:ea typeface="+mn-ea"/>
                <a:cs typeface="+mn-cs"/>
              </a:rPr>
              <a:t> menu. Likewise, to open a plot from a table, you can use the </a:t>
            </a:r>
            <a:r>
              <a:rPr lang="en-US" sz="1200" b="1" kern="1200" dirty="0">
                <a:solidFill>
                  <a:schemeClr val="tx1"/>
                </a:solidFill>
                <a:effectLst/>
                <a:latin typeface="+mn-lt"/>
                <a:ea typeface="+mn-ea"/>
                <a:cs typeface="+mn-cs"/>
              </a:rPr>
              <a:t>Plot</a:t>
            </a:r>
            <a:r>
              <a:rPr lang="en-US" sz="1200" kern="1200" dirty="0">
                <a:solidFill>
                  <a:schemeClr val="tx1"/>
                </a:solidFill>
                <a:effectLst/>
                <a:latin typeface="+mn-lt"/>
                <a:ea typeface="+mn-ea"/>
                <a:cs typeface="+mn-cs"/>
              </a:rPr>
              <a:t> command in the table’s </a:t>
            </a:r>
            <a:r>
              <a:rPr lang="en-US" sz="1200" b="1" kern="1200" dirty="0">
                <a:solidFill>
                  <a:schemeClr val="tx1"/>
                </a:solidFill>
                <a:effectLst/>
                <a:latin typeface="+mn-lt"/>
                <a:ea typeface="+mn-ea"/>
                <a:cs typeface="+mn-cs"/>
              </a:rPr>
              <a:t>File</a:t>
            </a:r>
            <a:r>
              <a:rPr lang="en-US" sz="1200" kern="1200" dirty="0">
                <a:solidFill>
                  <a:schemeClr val="tx1"/>
                </a:solidFill>
                <a:effectLst/>
                <a:latin typeface="+mn-lt"/>
                <a:ea typeface="+mn-ea"/>
                <a:cs typeface="+mn-cs"/>
              </a:rPr>
              <a:t> menu.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43</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You can customize the resulting table’s display from the View menu by choosing to show:</a:t>
            </a:r>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Commas</a:t>
            </a:r>
            <a:r>
              <a:rPr lang="en-US" sz="1200" kern="1200" dirty="0">
                <a:solidFill>
                  <a:schemeClr val="tx1"/>
                </a:solidFill>
                <a:effectLst/>
                <a:latin typeface="+mn-lt"/>
                <a:ea typeface="+mn-ea"/>
                <a:cs typeface="+mn-cs"/>
              </a:rPr>
              <a:t> in tabulated numbers.</a:t>
            </a:r>
          </a:p>
          <a:p>
            <a:pPr lvl="0"/>
            <a:r>
              <a:rPr lang="en-US" sz="1200" kern="1200" dirty="0">
                <a:solidFill>
                  <a:schemeClr val="tx1"/>
                </a:solidFill>
                <a:effectLst/>
                <a:latin typeface="+mn-lt"/>
                <a:ea typeface="+mn-ea"/>
                <a:cs typeface="+mn-cs"/>
              </a:rPr>
              <a:t>The date and time of the data can be tabulated in separate columns by selecting </a:t>
            </a:r>
            <a:r>
              <a:rPr lang="en-US" sz="1200" b="1" kern="1200" dirty="0">
                <a:solidFill>
                  <a:schemeClr val="tx1"/>
                </a:solidFill>
                <a:effectLst/>
                <a:latin typeface="+mn-lt"/>
                <a:ea typeface="+mn-ea"/>
                <a:cs typeface="+mn-cs"/>
              </a:rPr>
              <a:t>Date and Time Separately</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You can also display the </a:t>
            </a:r>
            <a:r>
              <a:rPr lang="en-US" sz="1200" b="1" kern="1200" dirty="0">
                <a:solidFill>
                  <a:schemeClr val="tx1"/>
                </a:solidFill>
                <a:effectLst/>
                <a:latin typeface="+mn-lt"/>
                <a:ea typeface="+mn-ea"/>
                <a:cs typeface="+mn-cs"/>
              </a:rPr>
              <a:t>Date with 4 Digit Years</a:t>
            </a:r>
            <a:r>
              <a:rPr lang="en-US" sz="1200" kern="1200" dirty="0">
                <a:solidFill>
                  <a:schemeClr val="tx1"/>
                </a:solidFill>
                <a:effectLst/>
                <a:latin typeface="+mn-lt"/>
                <a:ea typeface="+mn-ea"/>
                <a:cs typeface="+mn-cs"/>
              </a:rPr>
              <a:t> as opposed to the default setting that shows the date and time in one column and displays the date with 2 digit years.</a:t>
            </a:r>
          </a:p>
          <a:p>
            <a:pPr lvl="0"/>
            <a:r>
              <a:rPr lang="en-US" sz="1200" kern="1200" dirty="0">
                <a:solidFill>
                  <a:schemeClr val="tx1"/>
                </a:solidFill>
                <a:effectLst/>
                <a:latin typeface="+mn-lt"/>
                <a:ea typeface="+mn-ea"/>
                <a:cs typeface="+mn-cs"/>
              </a:rPr>
              <a:t>The number of </a:t>
            </a:r>
            <a:r>
              <a:rPr lang="en-US" sz="1200" b="1" kern="1200" dirty="0">
                <a:solidFill>
                  <a:schemeClr val="tx1"/>
                </a:solidFill>
                <a:effectLst/>
                <a:latin typeface="+mn-lt"/>
                <a:ea typeface="+mn-ea"/>
                <a:cs typeface="+mn-cs"/>
              </a:rPr>
              <a:t>Decimal Places</a:t>
            </a:r>
            <a:r>
              <a:rPr lang="en-US" sz="1200" kern="1200" dirty="0">
                <a:solidFill>
                  <a:schemeClr val="tx1"/>
                </a:solidFill>
                <a:effectLst/>
                <a:latin typeface="+mn-lt"/>
                <a:ea typeface="+mn-ea"/>
                <a:cs typeface="+mn-cs"/>
              </a:rPr>
              <a:t> you wish to display.</a:t>
            </a:r>
          </a:p>
          <a:p>
            <a:pPr lvl="0"/>
            <a:r>
              <a:rPr lang="en-US" sz="1200" kern="1200" dirty="0">
                <a:solidFill>
                  <a:schemeClr val="tx1"/>
                </a:solidFill>
                <a:effectLst/>
                <a:latin typeface="+mn-lt"/>
                <a:ea typeface="+mn-ea"/>
                <a:cs typeface="+mn-cs"/>
              </a:rPr>
              <a:t>Show quality as symbol, or as hex. The available quality settings are: R(ejected), M(</a:t>
            </a:r>
            <a:r>
              <a:rPr lang="en-US" sz="1200" kern="1200" dirty="0" err="1">
                <a:solidFill>
                  <a:schemeClr val="tx1"/>
                </a:solidFill>
                <a:effectLst/>
                <a:latin typeface="+mn-lt"/>
                <a:ea typeface="+mn-ea"/>
                <a:cs typeface="+mn-cs"/>
              </a:rPr>
              <a:t>issing</a:t>
            </a:r>
            <a:r>
              <a:rPr lang="en-US" sz="1200" kern="1200" dirty="0">
                <a:solidFill>
                  <a:schemeClr val="tx1"/>
                </a:solidFill>
                <a:effectLst/>
                <a:latin typeface="+mn-lt"/>
                <a:ea typeface="+mn-ea"/>
                <a:cs typeface="+mn-cs"/>
              </a:rPr>
              <a:t>) and Q(</a:t>
            </a:r>
            <a:r>
              <a:rPr lang="en-US" sz="1200" kern="1200" dirty="0" err="1">
                <a:solidFill>
                  <a:schemeClr val="tx1"/>
                </a:solidFill>
                <a:effectLst/>
                <a:latin typeface="+mn-lt"/>
                <a:ea typeface="+mn-ea"/>
                <a:cs typeface="+mn-cs"/>
              </a:rPr>
              <a:t>uestionable</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You can change to </a:t>
            </a:r>
            <a:r>
              <a:rPr lang="en-US" sz="1200" b="1" kern="1200" dirty="0">
                <a:solidFill>
                  <a:schemeClr val="tx1"/>
                </a:solidFill>
                <a:effectLst/>
                <a:latin typeface="+mn-lt"/>
                <a:ea typeface="+mn-ea"/>
                <a:cs typeface="+mn-cs"/>
              </a:rPr>
              <a:t>Show Missing</a:t>
            </a:r>
            <a:r>
              <a:rPr lang="en-US" sz="1200" kern="1200" dirty="0">
                <a:solidFill>
                  <a:schemeClr val="tx1"/>
                </a:solidFill>
                <a:effectLst/>
                <a:latin typeface="+mn-lt"/>
                <a:ea typeface="+mn-ea"/>
                <a:cs typeface="+mn-cs"/>
              </a:rPr>
              <a:t> values as blanks (the default), “-901.0”, “M”, or “-M-”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44</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r>
              <a:rPr lang="en-US" sz="1200" kern="1200" dirty="0" err="1">
                <a:solidFill>
                  <a:schemeClr val="tx1"/>
                </a:solidFill>
                <a:effectLst/>
                <a:latin typeface="+mn-lt"/>
                <a:ea typeface="+mn-ea"/>
                <a:cs typeface="+mn-cs"/>
              </a:rPr>
              <a:t>Clic</a:t>
            </a:r>
            <a:r>
              <a:rPr lang="en-US" sz="1200" kern="1200" dirty="0">
                <a:solidFill>
                  <a:schemeClr val="tx1"/>
                </a:solidFill>
                <a:effectLst/>
                <a:latin typeface="+mn-lt"/>
                <a:ea typeface="+mn-ea"/>
                <a:cs typeface="+mn-cs"/>
              </a:rPr>
              <a:t> the set time window </a:t>
            </a:r>
            <a:r>
              <a:rPr lang="en-US" sz="1200" kern="1200" dirty="0" err="1">
                <a:solidFill>
                  <a:schemeClr val="tx1"/>
                </a:solidFill>
                <a:effectLst/>
                <a:latin typeface="+mn-lt"/>
                <a:ea typeface="+mn-ea"/>
                <a:cs typeface="+mn-cs"/>
              </a:rPr>
              <a:t>buttom</a:t>
            </a:r>
            <a:r>
              <a:rPr lang="en-US" sz="1200" kern="1200" dirty="0">
                <a:solidFill>
                  <a:schemeClr val="tx1"/>
                </a:solidFill>
                <a:effectLst/>
                <a:latin typeface="+mn-lt"/>
                <a:ea typeface="+mn-ea"/>
                <a:cs typeface="+mn-cs"/>
              </a:rPr>
              <a:t>. The set time window dialog will open (Figure 1‑13);</a:t>
            </a:r>
          </a:p>
          <a:p>
            <a:pPr lvl="0"/>
            <a:r>
              <a:rPr lang="en-US" sz="1200" kern="1200" dirty="0">
                <a:solidFill>
                  <a:schemeClr val="tx1"/>
                </a:solidFill>
                <a:effectLst/>
                <a:latin typeface="+mn-lt"/>
                <a:ea typeface="+mn-ea"/>
                <a:cs typeface="+mn-cs"/>
              </a:rPr>
              <a:t>You may either use the current time window (no Time Window), enter the specific dates and times, set a time window relative to the current time or access DSS data by water year</a:t>
            </a:r>
          </a:p>
          <a:p>
            <a:pPr lvl="0"/>
            <a:r>
              <a:rPr lang="en-US" sz="1200" kern="1200" dirty="0">
                <a:solidFill>
                  <a:schemeClr val="tx1"/>
                </a:solidFill>
                <a:effectLst/>
                <a:latin typeface="+mn-lt"/>
                <a:ea typeface="+mn-ea"/>
                <a:cs typeface="+mn-cs"/>
              </a:rPr>
              <a:t>To keep your setting for the next time you run </a:t>
            </a:r>
            <a:r>
              <a:rPr lang="en-US" sz="1200" kern="1200" dirty="0" err="1">
                <a:solidFill>
                  <a:schemeClr val="tx1"/>
                </a:solidFill>
                <a:effectLst/>
                <a:latin typeface="+mn-lt"/>
                <a:ea typeface="+mn-ea"/>
                <a:cs typeface="+mn-cs"/>
              </a:rPr>
              <a:t>DSSVue</a:t>
            </a:r>
            <a:r>
              <a:rPr lang="en-US" sz="1200" kern="1200" dirty="0">
                <a:solidFill>
                  <a:schemeClr val="tx1"/>
                </a:solidFill>
                <a:effectLst/>
                <a:latin typeface="+mn-lt"/>
                <a:ea typeface="+mn-ea"/>
                <a:cs typeface="+mn-cs"/>
              </a:rPr>
              <a:t>, select Retain between session.</a:t>
            </a:r>
          </a:p>
        </p:txBody>
      </p:sp>
      <p:sp>
        <p:nvSpPr>
          <p:cNvPr id="4" name="Segnaposto numero diapositiva 3"/>
          <p:cNvSpPr>
            <a:spLocks noGrp="1"/>
          </p:cNvSpPr>
          <p:nvPr>
            <p:ph type="sldNum" sz="quarter" idx="10"/>
          </p:nvPr>
        </p:nvSpPr>
        <p:spPr/>
        <p:txBody>
          <a:bodyPr/>
          <a:lstStyle/>
          <a:p>
            <a:fld id="{5A26DEF5-8561-42E0-8ED1-2513A8C8ABCF}" type="slidenum">
              <a:rPr lang="en-US" smtClean="0"/>
              <a:t>45</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46</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Data Entry menu, select Manual Time Series. The Time Series Data Entry dialog box will appear (Figure 1‑15)</a:t>
            </a:r>
          </a:p>
          <a:p>
            <a:pPr lvl="0"/>
            <a:r>
              <a:rPr lang="en-US" sz="1200" kern="1200" dirty="0">
                <a:solidFill>
                  <a:schemeClr val="tx1"/>
                </a:solidFill>
                <a:effectLst/>
                <a:latin typeface="+mn-lt"/>
                <a:ea typeface="+mn-ea"/>
                <a:cs typeface="+mn-cs"/>
              </a:rPr>
              <a:t>Type the Name Parts into the A, B, C and F boxes; then select the appropriate time interval for the E box.</a:t>
            </a:r>
          </a:p>
          <a:p>
            <a:pPr lvl="0"/>
            <a:r>
              <a:rPr lang="en-US" sz="1200" kern="1200" dirty="0">
                <a:solidFill>
                  <a:schemeClr val="tx1"/>
                </a:solidFill>
                <a:effectLst/>
                <a:latin typeface="+mn-lt"/>
                <a:ea typeface="+mn-ea"/>
                <a:cs typeface="+mn-cs"/>
              </a:rPr>
              <a:t>Enter the start date and the start time. The date and time is then show in part D.</a:t>
            </a:r>
          </a:p>
          <a:p>
            <a:pPr lvl="0"/>
            <a:r>
              <a:rPr lang="en-US" sz="1200" kern="1200" dirty="0">
                <a:solidFill>
                  <a:schemeClr val="tx1"/>
                </a:solidFill>
                <a:effectLst/>
                <a:latin typeface="+mn-lt"/>
                <a:ea typeface="+mn-ea"/>
                <a:cs typeface="+mn-cs"/>
              </a:rPr>
              <a:t>Enter the units and form the Type list select a data Type (PER-AVER, INST-VAL, PER-CUM, and INST-CUM). </a:t>
            </a:r>
          </a:p>
          <a:p>
            <a:pPr lvl="1"/>
            <a:r>
              <a:rPr lang="en-US" sz="1200" kern="1200" dirty="0">
                <a:solidFill>
                  <a:schemeClr val="tx1"/>
                </a:solidFill>
                <a:effectLst/>
                <a:latin typeface="+mn-lt"/>
                <a:ea typeface="+mn-ea"/>
                <a:cs typeface="+mn-cs"/>
              </a:rPr>
              <a:t>PER-AVER: Period average (for example daily or monthly average flows). Used for long periods;</a:t>
            </a:r>
          </a:p>
          <a:p>
            <a:pPr lvl="1"/>
            <a:r>
              <a:rPr lang="en-US" sz="1200" kern="1200" dirty="0">
                <a:solidFill>
                  <a:schemeClr val="tx1"/>
                </a:solidFill>
                <a:effectLst/>
                <a:latin typeface="+mn-lt"/>
                <a:ea typeface="+mn-ea"/>
                <a:cs typeface="+mn-cs"/>
              </a:rPr>
              <a:t>INST-VAL: Instantaneous value (for example measured stage or temperature);</a:t>
            </a:r>
          </a:p>
          <a:p>
            <a:pPr lvl="1"/>
            <a:r>
              <a:rPr lang="en-US" sz="1200" kern="1200" dirty="0">
                <a:solidFill>
                  <a:schemeClr val="tx1"/>
                </a:solidFill>
                <a:effectLst/>
                <a:latin typeface="+mn-lt"/>
                <a:ea typeface="+mn-ea"/>
                <a:cs typeface="+mn-cs"/>
              </a:rPr>
              <a:t>PER-CUM: Period Cumulative (for example daily flow depth)</a:t>
            </a:r>
          </a:p>
          <a:p>
            <a:pPr lvl="1"/>
            <a:r>
              <a:rPr lang="en-US" sz="1200" kern="1200" dirty="0">
                <a:solidFill>
                  <a:schemeClr val="tx1"/>
                </a:solidFill>
                <a:effectLst/>
                <a:latin typeface="+mn-lt"/>
                <a:ea typeface="+mn-ea"/>
                <a:cs typeface="+mn-cs"/>
              </a:rPr>
              <a:t>INST-CUM: Instantaneous Cumulative </a:t>
            </a:r>
            <a:r>
              <a:rPr lang="en-US"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Type or past the data value into the third column or insert the end date and time and the fill value in the Automatic generation menu.</a:t>
            </a: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47</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CDDD9-59C0-4A41-3AD8-BBA67A2160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AC657E6-EC72-C406-5EA0-92CBD5EC64E2}"/>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24E42F34-5B24-BC98-C221-D4B70506ED54}"/>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From the Data Entry menu, select Manual Time Series. The Time Series Data Entry dialog box will appear (Figure 1‑15)</a:t>
            </a:r>
          </a:p>
          <a:p>
            <a:pPr lvl="0"/>
            <a:r>
              <a:rPr lang="en-US" sz="1200" kern="1200" dirty="0">
                <a:solidFill>
                  <a:schemeClr val="tx1"/>
                </a:solidFill>
                <a:effectLst/>
                <a:latin typeface="+mn-lt"/>
                <a:ea typeface="+mn-ea"/>
                <a:cs typeface="+mn-cs"/>
              </a:rPr>
              <a:t>Type the Name Parts into the A, B, C and F boxes; then select the appropriate time interval for the E box.</a:t>
            </a:r>
          </a:p>
          <a:p>
            <a:pPr lvl="0"/>
            <a:r>
              <a:rPr lang="en-US" sz="1200" kern="1200" dirty="0">
                <a:solidFill>
                  <a:schemeClr val="tx1"/>
                </a:solidFill>
                <a:effectLst/>
                <a:latin typeface="+mn-lt"/>
                <a:ea typeface="+mn-ea"/>
                <a:cs typeface="+mn-cs"/>
              </a:rPr>
              <a:t>Enter the start date and the start time. The date and time is then show in part D.</a:t>
            </a:r>
          </a:p>
          <a:p>
            <a:pPr lvl="0"/>
            <a:r>
              <a:rPr lang="en-US" sz="1200" kern="1200" dirty="0">
                <a:solidFill>
                  <a:schemeClr val="tx1"/>
                </a:solidFill>
                <a:effectLst/>
                <a:latin typeface="+mn-lt"/>
                <a:ea typeface="+mn-ea"/>
                <a:cs typeface="+mn-cs"/>
              </a:rPr>
              <a:t>Enter the units and form the Type list select a data Type (PER-AVER, INST-VAL, PER-CUM, and INST-CUM). </a:t>
            </a:r>
          </a:p>
          <a:p>
            <a:pPr lvl="1"/>
            <a:r>
              <a:rPr lang="en-US" sz="1200" kern="1200" dirty="0">
                <a:solidFill>
                  <a:schemeClr val="tx1"/>
                </a:solidFill>
                <a:effectLst/>
                <a:latin typeface="+mn-lt"/>
                <a:ea typeface="+mn-ea"/>
                <a:cs typeface="+mn-cs"/>
              </a:rPr>
              <a:t>PER-AVER: Period average (for example daily or monthly average flows). Used for long periods;</a:t>
            </a:r>
          </a:p>
          <a:p>
            <a:pPr lvl="1"/>
            <a:r>
              <a:rPr lang="en-US" sz="1200" kern="1200" dirty="0">
                <a:solidFill>
                  <a:schemeClr val="tx1"/>
                </a:solidFill>
                <a:effectLst/>
                <a:latin typeface="+mn-lt"/>
                <a:ea typeface="+mn-ea"/>
                <a:cs typeface="+mn-cs"/>
              </a:rPr>
              <a:t>INST-VAL: Instantaneous value (for example measured stage or temperature);</a:t>
            </a:r>
          </a:p>
          <a:p>
            <a:pPr lvl="1"/>
            <a:r>
              <a:rPr lang="en-US" sz="1200" kern="1200" dirty="0">
                <a:solidFill>
                  <a:schemeClr val="tx1"/>
                </a:solidFill>
                <a:effectLst/>
                <a:latin typeface="+mn-lt"/>
                <a:ea typeface="+mn-ea"/>
                <a:cs typeface="+mn-cs"/>
              </a:rPr>
              <a:t>PER-CUM: Period Cumulative (for example daily flow depth)</a:t>
            </a:r>
          </a:p>
          <a:p>
            <a:pPr lvl="1"/>
            <a:r>
              <a:rPr lang="en-US" sz="1200" kern="1200" dirty="0">
                <a:solidFill>
                  <a:schemeClr val="tx1"/>
                </a:solidFill>
                <a:effectLst/>
                <a:latin typeface="+mn-lt"/>
                <a:ea typeface="+mn-ea"/>
                <a:cs typeface="+mn-cs"/>
              </a:rPr>
              <a:t>INST-CUM: Instantaneous Cumulative </a:t>
            </a:r>
            <a:r>
              <a:rPr lang="en-US" sz="105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Type or past the data value into the third column or insert the end date and time and the fill value in the Automatic generation menu.</a:t>
            </a: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E788E7EF-6D0F-E347-B06F-85E1A14D1634}"/>
              </a:ext>
            </a:extLst>
          </p:cNvPr>
          <p:cNvSpPr>
            <a:spLocks noGrp="1"/>
          </p:cNvSpPr>
          <p:nvPr>
            <p:ph type="sldNum" sz="quarter" idx="10"/>
          </p:nvPr>
        </p:nvSpPr>
        <p:spPr/>
        <p:txBody>
          <a:bodyPr/>
          <a:lstStyle/>
          <a:p>
            <a:fld id="{5A26DEF5-8561-42E0-8ED1-2513A8C8ABCF}" type="slidenum">
              <a:rPr lang="en-US" smtClean="0"/>
              <a:t>48</a:t>
            </a:fld>
            <a:endParaRPr lang="en-US"/>
          </a:p>
        </p:txBody>
      </p:sp>
    </p:spTree>
    <p:extLst>
      <p:ext uri="{BB962C8B-B14F-4D97-AF65-F5344CB8AC3E}">
        <p14:creationId xmlns:p14="http://schemas.microsoft.com/office/powerpoint/2010/main" val="3568756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Open the Excel spreadsheet called </a:t>
            </a:r>
            <a:r>
              <a:rPr lang="en-US" sz="1200" b="1" kern="1200" dirty="0">
                <a:solidFill>
                  <a:schemeClr val="tx1"/>
                </a:solidFill>
                <a:effectLst/>
                <a:latin typeface="+mn-lt"/>
                <a:ea typeface="+mn-ea"/>
                <a:cs typeface="+mn-cs"/>
              </a:rPr>
              <a:t>BearValley.xls </a:t>
            </a:r>
            <a:r>
              <a:rPr lang="en-US" sz="1200" kern="1200" dirty="0">
                <a:solidFill>
                  <a:schemeClr val="tx1"/>
                </a:solidFill>
                <a:effectLst/>
                <a:latin typeface="+mn-lt"/>
                <a:ea typeface="+mn-ea"/>
                <a:cs typeface="+mn-cs"/>
              </a:rPr>
              <a:t>(desktop\ DSS\ Workshop1). In the spreadsheet there are daily flow data start from 01OCT1924 at 24:00 hour, ending date and time at 30Sep1991, 24:00. </a:t>
            </a:r>
          </a:p>
          <a:p>
            <a:pPr lvl="0"/>
            <a:r>
              <a:rPr lang="en-US" sz="1200" kern="1200" dirty="0">
                <a:solidFill>
                  <a:schemeClr val="tx1"/>
                </a:solidFill>
                <a:effectLst/>
                <a:latin typeface="+mn-lt"/>
                <a:ea typeface="+mn-ea"/>
                <a:cs typeface="+mn-cs"/>
              </a:rPr>
              <a:t>From the Data Entry menu, select Manual Time Series. The Time Series Data Entry dialog box will appear (Figure 1‑16);</a:t>
            </a:r>
          </a:p>
          <a:p>
            <a:pPr lvl="0"/>
            <a:r>
              <a:rPr lang="en-US" sz="1200" kern="1200" dirty="0">
                <a:solidFill>
                  <a:schemeClr val="tx1"/>
                </a:solidFill>
                <a:effectLst/>
                <a:latin typeface="+mn-lt"/>
                <a:ea typeface="+mn-ea"/>
                <a:cs typeface="+mn-cs"/>
              </a:rPr>
              <a:t>Type BEARVALLEY in the B box; FLOW in the C box; choose 1DAY in the E box; type USGS-GEO in the F box;</a:t>
            </a:r>
          </a:p>
          <a:p>
            <a:pPr lvl="0"/>
            <a:r>
              <a:rPr lang="en-US" sz="1200" kern="1200" dirty="0">
                <a:solidFill>
                  <a:schemeClr val="tx1"/>
                </a:solidFill>
                <a:effectLst/>
                <a:latin typeface="+mn-lt"/>
                <a:ea typeface="+mn-ea"/>
                <a:cs typeface="+mn-cs"/>
              </a:rPr>
              <a:t>Type 01OCT1924 in the start date box and 2400 in the start time box; type CFS in the units box; choose PER-AVER in the Type box;</a:t>
            </a:r>
          </a:p>
          <a:p>
            <a:pPr lvl="0"/>
            <a:r>
              <a:rPr lang="en-US" sz="1200" kern="1200" dirty="0">
                <a:solidFill>
                  <a:schemeClr val="tx1"/>
                </a:solidFill>
                <a:effectLst/>
                <a:latin typeface="+mn-lt"/>
                <a:ea typeface="+mn-ea"/>
                <a:cs typeface="+mn-cs"/>
              </a:rPr>
              <a:t>Copy the value in the column D of the spreadsheet and paste into the Time Series Data Entry table;</a:t>
            </a:r>
          </a:p>
          <a:p>
            <a:pPr lvl="0"/>
            <a:r>
              <a:rPr lang="en-US" sz="1200" kern="1200" dirty="0">
                <a:solidFill>
                  <a:schemeClr val="tx1"/>
                </a:solidFill>
                <a:effectLst/>
                <a:latin typeface="+mn-lt"/>
                <a:ea typeface="+mn-ea"/>
                <a:cs typeface="+mn-cs"/>
              </a:rPr>
              <a:t>Eventually plot the data;</a:t>
            </a:r>
          </a:p>
          <a:p>
            <a:pPr lvl="0"/>
            <a:r>
              <a:rPr lang="en-US" sz="1200" kern="1200" dirty="0">
                <a:solidFill>
                  <a:schemeClr val="tx1"/>
                </a:solidFill>
                <a:effectLst/>
                <a:latin typeface="+mn-lt"/>
                <a:ea typeface="+mn-ea"/>
                <a:cs typeface="+mn-cs"/>
              </a:rPr>
              <a:t>Save and close.</a:t>
            </a:r>
          </a:p>
        </p:txBody>
      </p:sp>
      <p:sp>
        <p:nvSpPr>
          <p:cNvPr id="4" name="Segnaposto numero diapositiva 3"/>
          <p:cNvSpPr>
            <a:spLocks noGrp="1"/>
          </p:cNvSpPr>
          <p:nvPr>
            <p:ph type="sldNum" sz="quarter" idx="10"/>
          </p:nvPr>
        </p:nvSpPr>
        <p:spPr/>
        <p:txBody>
          <a:bodyPr/>
          <a:lstStyle/>
          <a:p>
            <a:fld id="{5A26DEF5-8561-42E0-8ED1-2513A8C8ABCF}" type="slidenum">
              <a:rPr lang="en-US" smtClean="0"/>
              <a:t>49</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a new Manual Time Series Data Entry screen and enter value data below. The pathnames should be similar for both sets of regular data with the exception of the parameter type (C part), which should be “PRECIP-INC”, select “E part” of “IR-MONTH”. </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50</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B893-8147-BC1B-140B-CEDD27A49F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B3E07F3-5D90-8B8D-EF13-3A54398E3985}"/>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7A04B114-6BE8-A7DE-F22A-6AF54B5C9FD1}"/>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43F60414-32FE-5502-FC43-9D9088991EF5}"/>
              </a:ext>
            </a:extLst>
          </p:cNvPr>
          <p:cNvSpPr>
            <a:spLocks noGrp="1"/>
          </p:cNvSpPr>
          <p:nvPr>
            <p:ph type="sldNum" sz="quarter" idx="10"/>
          </p:nvPr>
        </p:nvSpPr>
        <p:spPr/>
        <p:txBody>
          <a:bodyPr/>
          <a:lstStyle/>
          <a:p>
            <a:fld id="{5A26DEF5-8561-42E0-8ED1-2513A8C8ABCF}" type="slidenum">
              <a:rPr lang="en-US" smtClean="0"/>
              <a:t>6</a:t>
            </a:fld>
            <a:endParaRPr lang="en-US"/>
          </a:p>
        </p:txBody>
      </p:sp>
    </p:spTree>
    <p:extLst>
      <p:ext uri="{BB962C8B-B14F-4D97-AF65-F5344CB8AC3E}">
        <p14:creationId xmlns:p14="http://schemas.microsoft.com/office/powerpoint/2010/main" val="616914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Fill</a:t>
            </a:r>
            <a:r>
              <a:rPr lang="it-IT" sz="1200" kern="1200" baseline="0" dirty="0">
                <a:solidFill>
                  <a:schemeClr val="tx1"/>
                </a:solidFill>
                <a:effectLst/>
                <a:latin typeface="+mn-lt"/>
                <a:ea typeface="+mn-ea"/>
                <a:cs typeface="+mn-cs"/>
              </a:rPr>
              <a:t> out the </a:t>
            </a:r>
            <a:r>
              <a:rPr lang="it-IT" sz="1200" kern="1200" baseline="0" dirty="0" err="1">
                <a:solidFill>
                  <a:schemeClr val="tx1"/>
                </a:solidFill>
                <a:effectLst/>
                <a:latin typeface="+mn-lt"/>
                <a:ea typeface="+mn-ea"/>
                <a:cs typeface="+mn-cs"/>
              </a:rPr>
              <a:t>cells</a:t>
            </a:r>
            <a:r>
              <a:rPr lang="it-IT" sz="1200" kern="1200" baseline="0" dirty="0">
                <a:solidFill>
                  <a:schemeClr val="tx1"/>
                </a:solidFill>
                <a:effectLst/>
                <a:latin typeface="+mn-lt"/>
                <a:ea typeface="+mn-ea"/>
                <a:cs typeface="+mn-cs"/>
              </a:rPr>
              <a:t> in the </a:t>
            </a:r>
            <a:r>
              <a:rPr lang="it-IT" sz="1200" kern="1200" baseline="0" dirty="0" err="1">
                <a:solidFill>
                  <a:schemeClr val="tx1"/>
                </a:solidFill>
                <a:effectLst/>
                <a:latin typeface="+mn-lt"/>
                <a:ea typeface="+mn-ea"/>
                <a:cs typeface="+mn-cs"/>
              </a:rPr>
              <a:t>dialog</a:t>
            </a:r>
            <a:r>
              <a:rPr lang="it-IT" sz="1200" kern="1200" baseline="0" dirty="0">
                <a:solidFill>
                  <a:schemeClr val="tx1"/>
                </a:solidFill>
                <a:effectLst/>
                <a:latin typeface="+mn-lt"/>
                <a:ea typeface="+mn-ea"/>
                <a:cs typeface="+mn-cs"/>
              </a:rPr>
              <a:t> box </a:t>
            </a:r>
            <a:r>
              <a:rPr lang="it-IT" sz="1200" kern="1200" baseline="0" dirty="0" err="1">
                <a:solidFill>
                  <a:schemeClr val="tx1"/>
                </a:solidFill>
                <a:effectLst/>
                <a:latin typeface="+mn-lt"/>
                <a:ea typeface="+mn-ea"/>
                <a:cs typeface="+mn-cs"/>
              </a:rPr>
              <a:t>using</a:t>
            </a:r>
            <a:r>
              <a:rPr lang="it-IT" sz="1200" kern="1200" baseline="0" dirty="0">
                <a:solidFill>
                  <a:schemeClr val="tx1"/>
                </a:solidFill>
                <a:effectLst/>
                <a:latin typeface="+mn-lt"/>
                <a:ea typeface="+mn-ea"/>
                <a:cs typeface="+mn-cs"/>
              </a:rPr>
              <a:t> the </a:t>
            </a:r>
            <a:r>
              <a:rPr lang="it-IT" sz="1200" kern="1200" baseline="0" dirty="0" err="1">
                <a:solidFill>
                  <a:schemeClr val="tx1"/>
                </a:solidFill>
                <a:effectLst/>
                <a:latin typeface="+mn-lt"/>
                <a:ea typeface="+mn-ea"/>
                <a:cs typeface="+mn-cs"/>
              </a:rPr>
              <a:t>values</a:t>
            </a:r>
            <a:r>
              <a:rPr lang="it-IT" sz="1200" kern="1200" baseline="0" dirty="0">
                <a:solidFill>
                  <a:schemeClr val="tx1"/>
                </a:solidFill>
                <a:effectLst/>
                <a:latin typeface="+mn-lt"/>
                <a:ea typeface="+mn-ea"/>
                <a:cs typeface="+mn-cs"/>
              </a:rPr>
              <a:t> show in the </a:t>
            </a:r>
            <a:r>
              <a:rPr lang="it-IT" sz="1200" kern="1200" baseline="0" dirty="0" err="1">
                <a:solidFill>
                  <a:schemeClr val="tx1"/>
                </a:solidFill>
                <a:effectLst/>
                <a:latin typeface="+mn-lt"/>
                <a:ea typeface="+mn-ea"/>
                <a:cs typeface="+mn-cs"/>
              </a:rPr>
              <a:t>table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51</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To enter paired data manually:</a:t>
            </a:r>
          </a:p>
          <a:p>
            <a:pPr lvl="0"/>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Data Entry </a:t>
            </a:r>
            <a:r>
              <a:rPr lang="en-US" sz="1200" kern="1200" dirty="0">
                <a:solidFill>
                  <a:schemeClr val="tx1"/>
                </a:solidFill>
                <a:effectLst/>
                <a:latin typeface="+mn-lt"/>
                <a:ea typeface="+mn-ea"/>
                <a:cs typeface="+mn-cs"/>
              </a:rPr>
              <a:t>menu, choose </a:t>
            </a:r>
            <a:r>
              <a:rPr lang="en-US" sz="1200" b="1" kern="1200" dirty="0">
                <a:solidFill>
                  <a:schemeClr val="tx1"/>
                </a:solidFill>
                <a:effectLst/>
                <a:latin typeface="+mn-lt"/>
                <a:ea typeface="+mn-ea"/>
                <a:cs typeface="+mn-cs"/>
              </a:rPr>
              <a:t>Paired Data</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Manual Paired Data Entry </a:t>
            </a:r>
            <a:r>
              <a:rPr lang="en-US" sz="1200" kern="1200" dirty="0">
                <a:solidFill>
                  <a:schemeClr val="tx1"/>
                </a:solidFill>
                <a:effectLst/>
                <a:latin typeface="+mn-lt"/>
                <a:ea typeface="+mn-ea"/>
                <a:cs typeface="+mn-cs"/>
              </a:rPr>
              <a:t>dialog box (Figure 1‑19) will open.</a:t>
            </a:r>
          </a:p>
          <a:p>
            <a:pPr lvl="0"/>
            <a:r>
              <a:rPr lang="en-US" sz="1200" kern="1200" dirty="0">
                <a:solidFill>
                  <a:schemeClr val="tx1"/>
                </a:solidFill>
                <a:effectLst/>
                <a:latin typeface="+mn-lt"/>
                <a:ea typeface="+mn-ea"/>
                <a:cs typeface="+mn-cs"/>
              </a:rPr>
              <a:t>Type the </a:t>
            </a:r>
            <a:r>
              <a:rPr lang="en-US" sz="1200" b="1" kern="1200" dirty="0">
                <a:solidFill>
                  <a:schemeClr val="tx1"/>
                </a:solidFill>
                <a:effectLst/>
                <a:latin typeface="+mn-lt"/>
                <a:ea typeface="+mn-ea"/>
                <a:cs typeface="+mn-cs"/>
              </a:rPr>
              <a:t>Pathname Parts </a:t>
            </a:r>
            <a:r>
              <a:rPr lang="en-US" sz="1200" kern="1200" dirty="0">
                <a:solidFill>
                  <a:schemeClr val="tx1"/>
                </a:solidFill>
                <a:effectLst/>
                <a:latin typeface="+mn-lt"/>
                <a:ea typeface="+mn-ea"/>
                <a:cs typeface="+mn-cs"/>
              </a:rPr>
              <a:t>into the A, B, C, D, E, and F boxes. Be sure the “C” part contains both an X parameter and a Y parameter, separated by a hyphen (e.g., STAGE-FLOW or ELEV-DAMAGE).</a:t>
            </a:r>
          </a:p>
          <a:p>
            <a:pPr lvl="0"/>
            <a:r>
              <a:rPr lang="en-US" sz="1200" kern="1200" dirty="0">
                <a:solidFill>
                  <a:schemeClr val="tx1"/>
                </a:solidFill>
                <a:effectLst/>
                <a:latin typeface="+mn-lt"/>
                <a:ea typeface="+mn-ea"/>
                <a:cs typeface="+mn-cs"/>
              </a:rPr>
              <a:t>Select the </a:t>
            </a:r>
            <a:r>
              <a:rPr lang="en-US" sz="1200" b="1" kern="1200" dirty="0">
                <a:solidFill>
                  <a:schemeClr val="tx1"/>
                </a:solidFill>
                <a:effectLst/>
                <a:latin typeface="+mn-lt"/>
                <a:ea typeface="+mn-ea"/>
                <a:cs typeface="+mn-cs"/>
              </a:rPr>
              <a:t>Number of Curves </a:t>
            </a:r>
            <a:r>
              <a:rPr lang="en-US" sz="1200" kern="1200" dirty="0">
                <a:solidFill>
                  <a:schemeClr val="tx1"/>
                </a:solidFill>
                <a:effectLst/>
                <a:latin typeface="+mn-lt"/>
                <a:ea typeface="+mn-ea"/>
                <a:cs typeface="+mn-cs"/>
              </a:rPr>
              <a:t>for the Y parameter from the list.</a:t>
            </a:r>
          </a:p>
          <a:p>
            <a:pPr lvl="0"/>
            <a:r>
              <a:rPr lang="en-US" sz="1200" kern="1200" dirty="0">
                <a:solidFill>
                  <a:schemeClr val="tx1"/>
                </a:solidFill>
                <a:effectLst/>
                <a:latin typeface="+mn-lt"/>
                <a:ea typeface="+mn-ea"/>
                <a:cs typeface="+mn-cs"/>
              </a:rPr>
              <a:t>Enter the </a:t>
            </a:r>
            <a:r>
              <a:rPr lang="en-US" sz="1200" b="1" kern="1200" dirty="0">
                <a:solidFill>
                  <a:schemeClr val="tx1"/>
                </a:solidFill>
                <a:effectLst/>
                <a:latin typeface="+mn-lt"/>
                <a:ea typeface="+mn-ea"/>
                <a:cs typeface="+mn-cs"/>
              </a:rPr>
              <a:t>X Units</a:t>
            </a:r>
            <a:r>
              <a:rPr lang="en-US" sz="1200" kern="1200" dirty="0">
                <a:solidFill>
                  <a:schemeClr val="tx1"/>
                </a:solidFill>
                <a:effectLst/>
                <a:latin typeface="+mn-lt"/>
                <a:ea typeface="+mn-ea"/>
                <a:cs typeface="+mn-cs"/>
              </a:rPr>
              <a:t> (related to the first parameter) and the </a:t>
            </a:r>
            <a:r>
              <a:rPr lang="en-US" sz="1200" b="1" kern="1200" dirty="0">
                <a:solidFill>
                  <a:schemeClr val="tx1"/>
                </a:solidFill>
                <a:effectLst/>
                <a:latin typeface="+mn-lt"/>
                <a:ea typeface="+mn-ea"/>
                <a:cs typeface="+mn-cs"/>
              </a:rPr>
              <a:t>Y Units</a:t>
            </a:r>
            <a:r>
              <a:rPr lang="en-US" sz="1200" kern="1200" dirty="0">
                <a:solidFill>
                  <a:schemeClr val="tx1"/>
                </a:solidFill>
                <a:effectLst/>
                <a:latin typeface="+mn-lt"/>
                <a:ea typeface="+mn-ea"/>
                <a:cs typeface="+mn-cs"/>
              </a:rPr>
              <a:t> (related to the second parameter).</a:t>
            </a:r>
          </a:p>
          <a:p>
            <a:pPr lvl="0"/>
            <a:r>
              <a:rPr lang="en-US" sz="1200" kern="1200" dirty="0">
                <a:solidFill>
                  <a:schemeClr val="tx1"/>
                </a:solidFill>
                <a:effectLst/>
                <a:latin typeface="+mn-lt"/>
                <a:ea typeface="+mn-ea"/>
                <a:cs typeface="+mn-cs"/>
              </a:rPr>
              <a:t>Choose the </a:t>
            </a:r>
            <a:r>
              <a:rPr lang="en-US" sz="1200" b="1" kern="1200" dirty="0">
                <a:solidFill>
                  <a:schemeClr val="tx1"/>
                </a:solidFill>
                <a:effectLst/>
                <a:latin typeface="+mn-lt"/>
                <a:ea typeface="+mn-ea"/>
                <a:cs typeface="+mn-cs"/>
              </a:rPr>
              <a:t>X Type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Y Type </a:t>
            </a:r>
            <a:r>
              <a:rPr lang="en-US" sz="1200" kern="1200" dirty="0">
                <a:solidFill>
                  <a:schemeClr val="tx1"/>
                </a:solidFill>
                <a:effectLst/>
                <a:latin typeface="+mn-lt"/>
                <a:ea typeface="+mn-ea"/>
                <a:cs typeface="+mn-cs"/>
              </a:rPr>
              <a:t>from the lists. The available options are </a:t>
            </a:r>
            <a:r>
              <a:rPr lang="en-US" sz="1200" i="1" kern="1200" dirty="0">
                <a:solidFill>
                  <a:schemeClr val="tx1"/>
                </a:solidFill>
                <a:effectLst/>
                <a:latin typeface="+mn-lt"/>
                <a:ea typeface="+mn-ea"/>
                <a:cs typeface="+mn-cs"/>
              </a:rPr>
              <a:t>Linear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Log</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Probability.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table, the </a:t>
            </a:r>
            <a:r>
              <a:rPr lang="en-US" sz="1200" b="1" kern="1200" dirty="0">
                <a:solidFill>
                  <a:schemeClr val="tx1"/>
                </a:solidFill>
                <a:effectLst/>
                <a:latin typeface="+mn-lt"/>
                <a:ea typeface="+mn-ea"/>
                <a:cs typeface="+mn-cs"/>
              </a:rPr>
              <a:t>Y ordinates </a:t>
            </a:r>
            <a:r>
              <a:rPr lang="en-US" sz="1200" kern="1200" dirty="0">
                <a:solidFill>
                  <a:schemeClr val="tx1"/>
                </a:solidFill>
                <a:effectLst/>
                <a:latin typeface="+mn-lt"/>
                <a:ea typeface="+mn-ea"/>
                <a:cs typeface="+mn-cs"/>
              </a:rPr>
              <a:t>column will split into individual columns according to the </a:t>
            </a:r>
            <a:r>
              <a:rPr lang="en-US" sz="1200" b="1" kern="1200" dirty="0">
                <a:solidFill>
                  <a:schemeClr val="tx1"/>
                </a:solidFill>
                <a:effectLst/>
                <a:latin typeface="+mn-lt"/>
                <a:ea typeface="+mn-ea"/>
                <a:cs typeface="+mn-cs"/>
              </a:rPr>
              <a:t>Number of Curves </a:t>
            </a:r>
            <a:r>
              <a:rPr lang="en-US" sz="1200" kern="1200" dirty="0">
                <a:solidFill>
                  <a:schemeClr val="tx1"/>
                </a:solidFill>
                <a:effectLst/>
                <a:latin typeface="+mn-lt"/>
                <a:ea typeface="+mn-ea"/>
                <a:cs typeface="+mn-cs"/>
              </a:rPr>
              <a:t>you have specified.</a:t>
            </a:r>
          </a:p>
          <a:p>
            <a:pPr lvl="0"/>
            <a:r>
              <a:rPr lang="en-US" sz="1200" kern="1200" dirty="0">
                <a:solidFill>
                  <a:schemeClr val="tx1"/>
                </a:solidFill>
                <a:effectLst/>
                <a:latin typeface="+mn-lt"/>
                <a:ea typeface="+mn-ea"/>
                <a:cs typeface="+mn-cs"/>
              </a:rPr>
              <a:t>Type the data values into the </a:t>
            </a:r>
            <a:r>
              <a:rPr lang="en-US" sz="1200" b="1" kern="1200" dirty="0">
                <a:solidFill>
                  <a:schemeClr val="tx1"/>
                </a:solidFill>
                <a:effectLst/>
                <a:latin typeface="+mn-lt"/>
                <a:ea typeface="+mn-ea"/>
                <a:cs typeface="+mn-cs"/>
              </a:rPr>
              <a:t>X ordinates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Y ordinates </a:t>
            </a:r>
            <a:r>
              <a:rPr lang="en-US" sz="1200" kern="1200" dirty="0">
                <a:solidFill>
                  <a:schemeClr val="tx1"/>
                </a:solidFill>
                <a:effectLst/>
                <a:latin typeface="+mn-lt"/>
                <a:ea typeface="+mn-ea"/>
                <a:cs typeface="+mn-cs"/>
              </a:rPr>
              <a:t>columns.</a:t>
            </a:r>
          </a:p>
          <a:p>
            <a:pPr lvl="0"/>
            <a:r>
              <a:rPr lang="en-US" sz="1200" kern="1200" dirty="0">
                <a:solidFill>
                  <a:schemeClr val="tx1"/>
                </a:solidFill>
                <a:effectLst/>
                <a:latin typeface="+mn-lt"/>
                <a:ea typeface="+mn-ea"/>
                <a:cs typeface="+mn-cs"/>
              </a:rPr>
              <a:t>To view the data in plot form, click the </a:t>
            </a:r>
            <a:r>
              <a:rPr lang="en-US" sz="1200" b="1" kern="1200" dirty="0">
                <a:solidFill>
                  <a:schemeClr val="tx1"/>
                </a:solidFill>
                <a:effectLst/>
                <a:latin typeface="+mn-lt"/>
                <a:ea typeface="+mn-ea"/>
                <a:cs typeface="+mn-cs"/>
              </a:rPr>
              <a:t>Plot </a:t>
            </a:r>
            <a:r>
              <a:rPr lang="en-US" sz="1200" kern="1200" dirty="0">
                <a:solidFill>
                  <a:schemeClr val="tx1"/>
                </a:solidFill>
                <a:effectLst/>
                <a:latin typeface="+mn-lt"/>
                <a:ea typeface="+mn-ea"/>
                <a:cs typeface="+mn-cs"/>
              </a:rPr>
              <a:t>button, save it.</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52</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economics department in 2003 developed an elevation damage relationship for the year 2003 for Fox Point, which is in the second sheet (Elevation Damage) of </a:t>
            </a:r>
            <a:r>
              <a:rPr lang="en-US" sz="1200" b="1" kern="1200" dirty="0">
                <a:solidFill>
                  <a:schemeClr val="tx1"/>
                </a:solidFill>
                <a:effectLst/>
                <a:latin typeface="+mn-lt"/>
                <a:ea typeface="+mn-ea"/>
                <a:cs typeface="+mn-cs"/>
              </a:rPr>
              <a:t>BearValley.xls. </a:t>
            </a:r>
            <a:r>
              <a:rPr lang="en-US" sz="1200" kern="1200" dirty="0">
                <a:solidFill>
                  <a:schemeClr val="tx1"/>
                </a:solidFill>
                <a:effectLst/>
                <a:latin typeface="+mn-lt"/>
                <a:ea typeface="+mn-ea"/>
                <a:cs typeface="+mn-cs"/>
              </a:rPr>
              <a:t>Open this sheet and review the data. Damages are reported in thousands of dollars ($1000).</a:t>
            </a:r>
          </a:p>
          <a:p>
            <a:r>
              <a:rPr lang="en-US" sz="1200" kern="1200" dirty="0">
                <a:solidFill>
                  <a:schemeClr val="tx1"/>
                </a:solidFill>
                <a:effectLst/>
                <a:latin typeface="+mn-lt"/>
                <a:ea typeface="+mn-ea"/>
                <a:cs typeface="+mn-cs"/>
              </a:rPr>
              <a:t>There are 4 curves here (don’t count the X ordinate column as a curve).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a paired data entry screen. Fill out the top portion of the screen using your best estimate at pathname parts and label names. </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53</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Now select the Excel data set. Copy the data and paste it into the data entry screen. Plot your data, save it and close the data entry screen. </a:t>
            </a:r>
          </a:p>
        </p:txBody>
      </p:sp>
      <p:sp>
        <p:nvSpPr>
          <p:cNvPr id="4" name="Segnaposto numero diapositiva 3"/>
          <p:cNvSpPr>
            <a:spLocks noGrp="1"/>
          </p:cNvSpPr>
          <p:nvPr>
            <p:ph type="sldNum" sz="quarter" idx="10"/>
          </p:nvPr>
        </p:nvSpPr>
        <p:spPr/>
        <p:txBody>
          <a:bodyPr/>
          <a:lstStyle/>
          <a:p>
            <a:fld id="{5A26DEF5-8561-42E0-8ED1-2513A8C8ABCF}" type="slidenum">
              <a:rPr lang="en-US" smtClean="0"/>
              <a:t>54</a:t>
            </a:fld>
            <a:endParaRPr lang="en-US"/>
          </a:p>
        </p:txBody>
      </p:sp>
    </p:spTree>
    <p:extLst>
      <p:ext uri="{BB962C8B-B14F-4D97-AF65-F5344CB8AC3E}">
        <p14:creationId xmlns:p14="http://schemas.microsoft.com/office/powerpoint/2010/main" val="4263956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Now select the Excel data set. Copy the data and paste it into the data entry screen. Plot your data, save it and close the data entry screen. </a:t>
            </a:r>
          </a:p>
        </p:txBody>
      </p:sp>
      <p:sp>
        <p:nvSpPr>
          <p:cNvPr id="4" name="Segnaposto numero diapositiva 3"/>
          <p:cNvSpPr>
            <a:spLocks noGrp="1"/>
          </p:cNvSpPr>
          <p:nvPr>
            <p:ph type="sldNum" sz="quarter" idx="10"/>
          </p:nvPr>
        </p:nvSpPr>
        <p:spPr/>
        <p:txBody>
          <a:bodyPr/>
          <a:lstStyle/>
          <a:p>
            <a:fld id="{5A26DEF5-8561-42E0-8ED1-2513A8C8ABCF}" type="slidenum">
              <a:rPr lang="en-US" smtClean="0"/>
              <a:t>55</a:t>
            </a:fld>
            <a:endParaRPr lang="en-US"/>
          </a:p>
        </p:txBody>
      </p:sp>
    </p:spTree>
    <p:extLst>
      <p:ext uri="{BB962C8B-B14F-4D97-AF65-F5344CB8AC3E}">
        <p14:creationId xmlns:p14="http://schemas.microsoft.com/office/powerpoint/2010/main" val="1420172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duplicate command in the Edit menu duplicates records in the same HEC-DSS file, giving the new records different pathnames.</a:t>
            </a:r>
          </a:p>
          <a:p>
            <a:pPr lvl="0"/>
            <a:r>
              <a:rPr lang="en-US" sz="1200" kern="1200" dirty="0">
                <a:solidFill>
                  <a:schemeClr val="tx1"/>
                </a:solidFill>
                <a:effectLst/>
                <a:latin typeface="+mn-lt"/>
                <a:ea typeface="+mn-ea"/>
                <a:cs typeface="+mn-cs"/>
              </a:rPr>
              <a:t>Select the record named /GREEN RIVER/OAKVILLE/STORAGE/22Apr1992 - 21May1992/1HOUR/OBS/</a:t>
            </a:r>
          </a:p>
          <a:p>
            <a:pPr lvl="0"/>
            <a:r>
              <a:rPr lang="en-US" sz="1200" kern="1200" dirty="0">
                <a:solidFill>
                  <a:schemeClr val="tx1"/>
                </a:solidFill>
                <a:effectLst/>
                <a:latin typeface="+mn-lt"/>
                <a:ea typeface="+mn-ea"/>
                <a:cs typeface="+mn-cs"/>
              </a:rPr>
              <a:t>From the Edit menu, select Duplicate. The New Pathname Parts for Duplicate Records dialog box will open (Figure 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Parts A, B, C and F boxes be change based on your new choice, you cannot change the D or E parts for time series data. </a:t>
            </a:r>
          </a:p>
          <a:p>
            <a:pPr lvl="0"/>
            <a:endParaRPr lang="en-US"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57</a:t>
            </a:fld>
            <a:endParaRPr lang="en-US" dirty="0"/>
          </a:p>
        </p:txBody>
      </p:sp>
    </p:spTree>
    <p:extLst>
      <p:ext uri="{BB962C8B-B14F-4D97-AF65-F5344CB8AC3E}">
        <p14:creationId xmlns:p14="http://schemas.microsoft.com/office/powerpoint/2010/main" val="2436568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For multiple records, pathname parts that are the same for all records will show up in the dialog, while different parts (such as having pathnames with C parts of FLOW and STORAGE), will be displayed with an asterisk (*).</a:t>
            </a:r>
          </a:p>
          <a:p>
            <a:pPr lvl="0"/>
            <a:endParaRPr lang="en-US"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58</a:t>
            </a:fld>
            <a:endParaRPr lang="en-US" dirty="0"/>
          </a:p>
        </p:txBody>
      </p:sp>
    </p:spTree>
    <p:extLst>
      <p:ext uri="{BB962C8B-B14F-4D97-AF65-F5344CB8AC3E}">
        <p14:creationId xmlns:p14="http://schemas.microsoft.com/office/powerpoint/2010/main" val="2436568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To delete records from a HEC-DSS file: </a:t>
            </a:r>
          </a:p>
          <a:p>
            <a:pPr lvl="0"/>
            <a:r>
              <a:rPr lang="en-US" sz="1200" kern="1200" dirty="0">
                <a:solidFill>
                  <a:schemeClr val="tx1"/>
                </a:solidFill>
                <a:effectLst/>
                <a:latin typeface="+mn-lt"/>
                <a:ea typeface="+mn-ea"/>
                <a:cs typeface="+mn-cs"/>
              </a:rPr>
              <a:t>Select the record or records to delete. </a:t>
            </a:r>
          </a:p>
          <a:p>
            <a:pPr lvl="0"/>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select </a:t>
            </a:r>
            <a:r>
              <a:rPr lang="en-US" sz="1200" b="1" kern="1200" dirty="0">
                <a:solidFill>
                  <a:schemeClr val="tx1"/>
                </a:solidFill>
                <a:effectLst/>
                <a:latin typeface="+mn-lt"/>
                <a:ea typeface="+mn-ea"/>
                <a:cs typeface="+mn-cs"/>
              </a:rPr>
              <a:t>Delete Records</a:t>
            </a:r>
            <a:r>
              <a:rPr lang="en-US" sz="1200" kern="1200" dirty="0">
                <a:solidFill>
                  <a:schemeClr val="tx1"/>
                </a:solidFill>
                <a:effectLst/>
                <a:latin typeface="+mn-lt"/>
                <a:ea typeface="+mn-ea"/>
                <a:cs typeface="+mn-cs"/>
              </a:rPr>
              <a:t>. A dialog box will confirm that you want to delete those records. If the number of data sets is four or less, their pathnames will be displayed in the dialog. </a:t>
            </a:r>
          </a:p>
          <a:p>
            <a:pPr lvl="0"/>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A confirmation message will appear, stating that the records have been deleted.</a:t>
            </a:r>
          </a:p>
          <a:p>
            <a:pPr lvl="0"/>
            <a:endParaRPr lang="en-US"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59</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When you delete data from a HEC-DSS file, the data is marked as missing but it is not actually removed from the file until you run a </a:t>
            </a:r>
            <a:r>
              <a:rPr lang="en-US" sz="1200" b="1" kern="1200" dirty="0">
                <a:solidFill>
                  <a:schemeClr val="tx1"/>
                </a:solidFill>
                <a:effectLst/>
                <a:latin typeface="+mn-lt"/>
                <a:ea typeface="+mn-ea"/>
                <a:cs typeface="+mn-cs"/>
              </a:rPr>
              <a:t>Squeeze </a:t>
            </a:r>
            <a:r>
              <a:rPr lang="en-US" sz="1200" kern="1200" dirty="0">
                <a:solidFill>
                  <a:schemeClr val="tx1"/>
                </a:solidFill>
                <a:effectLst/>
                <a:latin typeface="+mn-lt"/>
                <a:ea typeface="+mn-ea"/>
                <a:cs typeface="+mn-cs"/>
              </a:rPr>
              <a:t>of the file (will se in the</a:t>
            </a:r>
            <a:r>
              <a:rPr lang="en-US" sz="1200" kern="1200" baseline="0" dirty="0">
                <a:solidFill>
                  <a:schemeClr val="tx1"/>
                </a:solidFill>
                <a:effectLst/>
                <a:latin typeface="+mn-lt"/>
                <a:ea typeface="+mn-ea"/>
                <a:cs typeface="+mn-cs"/>
              </a:rPr>
              <a:t> next sections</a:t>
            </a:r>
            <a:r>
              <a:rPr lang="en-US" sz="1200" kern="1200" dirty="0">
                <a:solidFill>
                  <a:schemeClr val="tx1"/>
                </a:solidFill>
                <a:effectLst/>
                <a:latin typeface="+mn-lt"/>
                <a:ea typeface="+mn-ea"/>
                <a:cs typeface="+mn-cs"/>
              </a:rPr>
              <a:t>). You can recover deleted records with the </a:t>
            </a:r>
            <a:r>
              <a:rPr lang="en-US" sz="1200" b="1" kern="1200" dirty="0">
                <a:solidFill>
                  <a:schemeClr val="tx1"/>
                </a:solidFill>
                <a:effectLst/>
                <a:latin typeface="+mn-lt"/>
                <a:ea typeface="+mn-ea"/>
                <a:cs typeface="+mn-cs"/>
              </a:rPr>
              <a:t>Undelete </a:t>
            </a:r>
            <a:r>
              <a:rPr lang="en-US" sz="1200" kern="1200" dirty="0">
                <a:solidFill>
                  <a:schemeClr val="tx1"/>
                </a:solidFill>
                <a:effectLst/>
                <a:latin typeface="+mn-lt"/>
                <a:ea typeface="+mn-ea"/>
                <a:cs typeface="+mn-cs"/>
              </a:rPr>
              <a:t>command. </a:t>
            </a:r>
          </a:p>
          <a:p>
            <a:pPr lvl="0"/>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point to </a:t>
            </a:r>
            <a:r>
              <a:rPr lang="en-US" sz="1200" b="1" kern="1200" dirty="0">
                <a:solidFill>
                  <a:schemeClr val="tx1"/>
                </a:solidFill>
                <a:effectLst/>
                <a:latin typeface="+mn-lt"/>
                <a:ea typeface="+mn-ea"/>
                <a:cs typeface="+mn-cs"/>
              </a:rPr>
              <a:t>Undelete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To undelete all records click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A dialog box will appear to confirm that you want to undelete all of the records in the file. Click </a:t>
            </a:r>
            <a:r>
              <a:rPr lang="en-US" sz="1200" b="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A confirmation message will appear that states the records have been undeleted. </a:t>
            </a:r>
          </a:p>
          <a:p>
            <a:pPr lvl="0"/>
            <a:r>
              <a:rPr lang="en-US" sz="1200" kern="1200" dirty="0">
                <a:solidFill>
                  <a:schemeClr val="tx1"/>
                </a:solidFill>
                <a:effectLst/>
                <a:latin typeface="+mn-lt"/>
                <a:ea typeface="+mn-ea"/>
                <a:cs typeface="+mn-cs"/>
              </a:rPr>
              <a:t>To undelete the records that you have just deleted click </a:t>
            </a:r>
            <a:r>
              <a:rPr lang="en-US" sz="1200" b="1" kern="1200" dirty="0">
                <a:solidFill>
                  <a:schemeClr val="tx1"/>
                </a:solidFill>
                <a:effectLst/>
                <a:latin typeface="+mn-lt"/>
                <a:ea typeface="+mn-ea"/>
                <a:cs typeface="+mn-cs"/>
              </a:rPr>
              <a:t>Last Deleted</a:t>
            </a:r>
            <a:r>
              <a:rPr lang="en-US" sz="1200" kern="1200" dirty="0">
                <a:solidFill>
                  <a:schemeClr val="tx1"/>
                </a:solidFill>
                <a:effectLst/>
                <a:latin typeface="+mn-lt"/>
                <a:ea typeface="+mn-ea"/>
                <a:cs typeface="+mn-cs"/>
              </a:rPr>
              <a:t>. A dialog box will confirm that you want to undelete the records that you just deleted. Click </a:t>
            </a:r>
            <a:r>
              <a:rPr lang="en-US" sz="1200" b="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A confirmation message will appear that states the records have been undeleted.</a:t>
            </a:r>
          </a:p>
          <a:p>
            <a:r>
              <a:rPr lang="en-US" sz="1200" kern="1200" dirty="0">
                <a:solidFill>
                  <a:schemeClr val="tx1"/>
                </a:solidFill>
                <a:effectLst/>
                <a:latin typeface="+mn-lt"/>
                <a:ea typeface="+mn-ea"/>
                <a:cs typeface="+mn-cs"/>
              </a:rPr>
              <a:t>If you click </a:t>
            </a:r>
            <a:r>
              <a:rPr lang="en-US" sz="1200" b="1" kern="1200" dirty="0">
                <a:solidFill>
                  <a:schemeClr val="tx1"/>
                </a:solidFill>
                <a:effectLst/>
                <a:latin typeface="+mn-lt"/>
                <a:ea typeface="+mn-ea"/>
                <a:cs typeface="+mn-cs"/>
              </a:rPr>
              <a:t>Select</a:t>
            </a:r>
            <a:r>
              <a:rPr lang="en-US" sz="1200" kern="1200" dirty="0">
                <a:solidFill>
                  <a:schemeClr val="tx1"/>
                </a:solidFill>
                <a:effectLst/>
                <a:latin typeface="+mn-lt"/>
                <a:ea typeface="+mn-ea"/>
                <a:cs typeface="+mn-cs"/>
              </a:rPr>
              <a:t>, a list of the previously deleted pathnames will open. Check the boxes next to the records that you want to undelete, or click </a:t>
            </a:r>
            <a:r>
              <a:rPr lang="en-US" sz="1200" b="1" kern="1200" dirty="0">
                <a:solidFill>
                  <a:schemeClr val="tx1"/>
                </a:solidFill>
                <a:effectLst/>
                <a:latin typeface="+mn-lt"/>
                <a:ea typeface="+mn-ea"/>
                <a:cs typeface="+mn-cs"/>
              </a:rPr>
              <a:t>Select All </a:t>
            </a:r>
            <a:r>
              <a:rPr lang="en-US" sz="1200" kern="1200" dirty="0">
                <a:solidFill>
                  <a:schemeClr val="tx1"/>
                </a:solidFill>
                <a:effectLst/>
                <a:latin typeface="+mn-lt"/>
                <a:ea typeface="+mn-ea"/>
                <a:cs typeface="+mn-cs"/>
              </a:rPr>
              <a:t>to undelete all records in the list. You can unselect the checked records by clicking </a:t>
            </a:r>
            <a:r>
              <a:rPr lang="en-US" sz="1200" b="1" kern="1200" dirty="0">
                <a:solidFill>
                  <a:schemeClr val="tx1"/>
                </a:solidFill>
                <a:effectLst/>
                <a:latin typeface="+mn-lt"/>
                <a:ea typeface="+mn-ea"/>
                <a:cs typeface="+mn-cs"/>
              </a:rPr>
              <a:t>Unselect All</a:t>
            </a:r>
            <a:r>
              <a:rPr lang="en-US" sz="1200" kern="1200" dirty="0">
                <a:solidFill>
                  <a:schemeClr val="tx1"/>
                </a:solidFill>
                <a:effectLst/>
                <a:latin typeface="+mn-lt"/>
                <a:ea typeface="+mn-ea"/>
                <a:cs typeface="+mn-cs"/>
              </a:rPr>
              <a:t>. Once you have made your selection, click </a:t>
            </a:r>
            <a:r>
              <a:rPr lang="en-US" sz="1200" b="1" kern="1200" dirty="0">
                <a:solidFill>
                  <a:schemeClr val="tx1"/>
                </a:solidFill>
                <a:effectLst/>
                <a:latin typeface="+mn-lt"/>
                <a:ea typeface="+mn-ea"/>
                <a:cs typeface="+mn-cs"/>
              </a:rPr>
              <a:t>OK </a:t>
            </a:r>
            <a:r>
              <a:rPr lang="en-US" sz="1200" kern="1200" dirty="0">
                <a:solidFill>
                  <a:schemeClr val="tx1"/>
                </a:solidFill>
                <a:effectLst/>
                <a:latin typeface="+mn-lt"/>
                <a:ea typeface="+mn-ea"/>
                <a:cs typeface="+mn-cs"/>
              </a:rPr>
              <a:t>to undelete those records and close the dialog. Alternatively, you can click </a:t>
            </a:r>
            <a:r>
              <a:rPr lang="en-US" sz="1200" b="1" kern="1200" dirty="0">
                <a:solidFill>
                  <a:schemeClr val="tx1"/>
                </a:solidFill>
                <a:effectLst/>
                <a:latin typeface="+mn-lt"/>
                <a:ea typeface="+mn-ea"/>
                <a:cs typeface="+mn-cs"/>
              </a:rPr>
              <a:t>Apply </a:t>
            </a:r>
            <a:r>
              <a:rPr lang="en-US" sz="1200" kern="1200" dirty="0">
                <a:solidFill>
                  <a:schemeClr val="tx1"/>
                </a:solidFill>
                <a:effectLst/>
                <a:latin typeface="+mn-lt"/>
                <a:ea typeface="+mn-ea"/>
                <a:cs typeface="+mn-cs"/>
              </a:rPr>
              <a:t>to undelete the records and leave the dialog box open. A confirmation message will appear stating that the records have been undeleted.</a:t>
            </a: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60</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61</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94D3-B46F-B7B0-38F0-4EB034D8AC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06D840-294D-7695-2621-6C70E852C886}"/>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BB7D1A1F-B185-51EE-2EA3-65714CEB3C81}"/>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01EF5799-2A80-3DC7-BAA5-AECD3937912C}"/>
              </a:ext>
            </a:extLst>
          </p:cNvPr>
          <p:cNvSpPr>
            <a:spLocks noGrp="1"/>
          </p:cNvSpPr>
          <p:nvPr>
            <p:ph type="sldNum" sz="quarter" idx="10"/>
          </p:nvPr>
        </p:nvSpPr>
        <p:spPr/>
        <p:txBody>
          <a:bodyPr/>
          <a:lstStyle/>
          <a:p>
            <a:fld id="{5A26DEF5-8561-42E0-8ED1-2513A8C8ABCF}" type="slidenum">
              <a:rPr lang="en-US" smtClean="0"/>
              <a:t>7</a:t>
            </a:fld>
            <a:endParaRPr lang="en-US"/>
          </a:p>
        </p:txBody>
      </p:sp>
    </p:spTree>
    <p:extLst>
      <p:ext uri="{BB962C8B-B14F-4D97-AF65-F5344CB8AC3E}">
        <p14:creationId xmlns:p14="http://schemas.microsoft.com/office/powerpoint/2010/main" val="3741090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Rename Records </a:t>
            </a:r>
            <a:r>
              <a:rPr lang="en-US" sz="1200" kern="1200" dirty="0">
                <a:solidFill>
                  <a:schemeClr val="tx1"/>
                </a:solidFill>
                <a:effectLst/>
                <a:latin typeface="+mn-lt"/>
                <a:ea typeface="+mn-ea"/>
                <a:cs typeface="+mn-cs"/>
              </a:rPr>
              <a:t>command opens a pathname editor, which allows you to change the common pathname parts of the selected records. To rename HEC-DSS records: </a:t>
            </a:r>
          </a:p>
          <a:p>
            <a:pPr lvl="0"/>
            <a:r>
              <a:rPr lang="en-US" sz="1200" kern="1200" dirty="0">
                <a:solidFill>
                  <a:schemeClr val="tx1"/>
                </a:solidFill>
                <a:effectLst/>
                <a:latin typeface="+mn-lt"/>
                <a:ea typeface="+mn-ea"/>
                <a:cs typeface="+mn-cs"/>
              </a:rPr>
              <a:t>Select the record or records to rename. </a:t>
            </a:r>
          </a:p>
          <a:p>
            <a:pPr lvl="0"/>
            <a:r>
              <a:rPr lang="en-US" sz="1200" kern="1200" dirty="0">
                <a:solidFill>
                  <a:schemeClr val="tx1"/>
                </a:solidFill>
                <a:effectLst/>
                <a:latin typeface="+mn-lt"/>
                <a:ea typeface="+mn-ea"/>
                <a:cs typeface="+mn-cs"/>
              </a:rPr>
              <a:t>For example </a:t>
            </a:r>
          </a:p>
          <a:p>
            <a:r>
              <a:rPr lang="en-US" sz="1200" kern="1200" dirty="0">
                <a:solidFill>
                  <a:schemeClr val="tx1"/>
                </a:solidFill>
                <a:effectLst/>
                <a:latin typeface="+mn-lt"/>
                <a:ea typeface="+mn-ea"/>
                <a:cs typeface="+mn-cs"/>
              </a:rPr>
              <a:t>/MY BASIN/RIVERSIDE/FLOW/01Mar1990 - 31May1990/1HOUR/OBS/</a:t>
            </a:r>
          </a:p>
          <a:p>
            <a:pPr lvl="0"/>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select </a:t>
            </a:r>
            <a:r>
              <a:rPr lang="en-US" sz="1200" b="1" kern="1200" dirty="0">
                <a:solidFill>
                  <a:schemeClr val="tx1"/>
                </a:solidFill>
                <a:effectLst/>
                <a:latin typeface="+mn-lt"/>
                <a:ea typeface="+mn-ea"/>
                <a:cs typeface="+mn-cs"/>
              </a:rPr>
              <a:t>Rename Records</a:t>
            </a:r>
            <a:r>
              <a:rPr lang="en-US" sz="120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Rename Records to: </a:t>
            </a:r>
            <a:r>
              <a:rPr lang="en-US" sz="1200" kern="1200" dirty="0">
                <a:solidFill>
                  <a:schemeClr val="tx1"/>
                </a:solidFill>
                <a:effectLst/>
                <a:latin typeface="+mn-lt"/>
                <a:ea typeface="+mn-ea"/>
                <a:cs typeface="+mn-cs"/>
              </a:rPr>
              <a:t>dialog will open, see Figure 2‑4.</a:t>
            </a:r>
          </a:p>
          <a:p>
            <a:pPr lvl="0"/>
            <a:r>
              <a:rPr lang="en-US" sz="1200" kern="1200" dirty="0">
                <a:solidFill>
                  <a:schemeClr val="tx1"/>
                </a:solidFill>
                <a:effectLst/>
                <a:latin typeface="+mn-lt"/>
                <a:ea typeface="+mn-ea"/>
                <a:cs typeface="+mn-cs"/>
              </a:rPr>
              <a:t>You may change one or more pathname parts or the entire record. For example type </a:t>
            </a:r>
            <a:r>
              <a:rPr lang="en-US" sz="1200" b="1" kern="1200" dirty="0">
                <a:solidFill>
                  <a:schemeClr val="tx1"/>
                </a:solidFill>
                <a:effectLst/>
                <a:latin typeface="+mn-lt"/>
                <a:ea typeface="+mn-ea"/>
                <a:cs typeface="+mn-cs"/>
              </a:rPr>
              <a:t>not reliable</a:t>
            </a:r>
            <a:r>
              <a:rPr lang="en-US" sz="1200" kern="1200" dirty="0">
                <a:solidFill>
                  <a:schemeClr val="tx1"/>
                </a:solidFill>
                <a:effectLst/>
                <a:latin typeface="+mn-lt"/>
                <a:ea typeface="+mn-ea"/>
                <a:cs typeface="+mn-cs"/>
              </a:rPr>
              <a:t> in the F part. </a:t>
            </a: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You cannot change the </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parts for time series data (use Math Functions to accomplish this).</a:t>
            </a:r>
          </a:p>
          <a:p>
            <a:pPr lvl="0"/>
            <a:r>
              <a:rPr lang="en-US" sz="1200" kern="1200" dirty="0">
                <a:solidFill>
                  <a:schemeClr val="tx1"/>
                </a:solidFill>
                <a:effectLst/>
                <a:latin typeface="+mn-lt"/>
                <a:ea typeface="+mn-ea"/>
                <a:cs typeface="+mn-cs"/>
              </a:rPr>
              <a:t>For multiple records, pathname parts that are the same for all records will show up in the dialog. Where parts differ (such as having pathnames with C parts of FLOW and ELEVATION), the part will be displayed with an asterisk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62</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To copy records into another HEC-DSS file.</a:t>
            </a:r>
          </a:p>
          <a:p>
            <a:r>
              <a:rPr lang="en-US" sz="1200" kern="1200" dirty="0">
                <a:solidFill>
                  <a:schemeClr val="tx1"/>
                </a:solidFill>
                <a:effectLst/>
                <a:latin typeface="+mn-lt"/>
                <a:ea typeface="+mn-ea"/>
                <a:cs typeface="+mn-cs"/>
              </a:rPr>
              <a:t>Steps:</a:t>
            </a:r>
          </a:p>
          <a:p>
            <a:pPr lvl="0"/>
            <a:r>
              <a:rPr lang="en-US" sz="1200" kern="1200" dirty="0">
                <a:solidFill>
                  <a:schemeClr val="tx1"/>
                </a:solidFill>
                <a:effectLst/>
                <a:latin typeface="+mn-lt"/>
                <a:ea typeface="+mn-ea"/>
                <a:cs typeface="+mn-cs"/>
              </a:rPr>
              <a:t>Select the record namely  /GREEN RIVER/OAKVILLE/STORAGE/22Apr1992 - 21May1992/1HOUR/OBS/  from (…desktop/</a:t>
            </a:r>
            <a:r>
              <a:rPr lang="en-US" sz="1200" kern="1200" dirty="0" err="1">
                <a:solidFill>
                  <a:schemeClr val="tx1"/>
                </a:solidFill>
                <a:effectLst/>
                <a:latin typeface="+mn-lt"/>
                <a:ea typeface="+mn-ea"/>
                <a:cs typeface="+mn-cs"/>
              </a:rPr>
              <a:t>dss</a:t>
            </a:r>
            <a:r>
              <a:rPr lang="en-US" sz="1200" kern="1200" dirty="0">
                <a:solidFill>
                  <a:schemeClr val="tx1"/>
                </a:solidFill>
                <a:effectLst/>
                <a:latin typeface="+mn-lt"/>
                <a:ea typeface="+mn-ea"/>
                <a:cs typeface="+mn-cs"/>
              </a:rPr>
              <a:t>/Workshop2/</a:t>
            </a:r>
            <a:r>
              <a:rPr lang="en-US" sz="1200" kern="1200" dirty="0" err="1">
                <a:solidFill>
                  <a:schemeClr val="tx1"/>
                </a:solidFill>
                <a:effectLst/>
                <a:latin typeface="+mn-lt"/>
                <a:ea typeface="+mn-ea"/>
                <a:cs typeface="+mn-cs"/>
              </a:rPr>
              <a:t>Copy.dss</a:t>
            </a:r>
            <a:r>
              <a:rPr lang="en-US" sz="1200" kern="1200" dirty="0">
                <a:solidFill>
                  <a:schemeClr val="tx1"/>
                </a:solidFill>
                <a:effectLst/>
                <a:latin typeface="+mn-lt"/>
                <a:ea typeface="+mn-ea"/>
                <a:cs typeface="+mn-cs"/>
              </a:rPr>
              <a:t> file).</a:t>
            </a:r>
          </a:p>
          <a:p>
            <a:pPr lvl="0"/>
            <a:r>
              <a:rPr lang="en-US" sz="1200" kern="1200" dirty="0">
                <a:solidFill>
                  <a:schemeClr val="tx1"/>
                </a:solidFill>
                <a:effectLst/>
                <a:latin typeface="+mn-lt"/>
                <a:ea typeface="+mn-ea"/>
                <a:cs typeface="+mn-cs"/>
              </a:rPr>
              <a:t>From the edit menu, select </a:t>
            </a:r>
            <a:r>
              <a:rPr lang="en-US" sz="1200" b="1" kern="1200" dirty="0">
                <a:solidFill>
                  <a:schemeClr val="tx1"/>
                </a:solidFill>
                <a:effectLst/>
                <a:latin typeface="+mn-lt"/>
                <a:ea typeface="+mn-ea"/>
                <a:cs typeface="+mn-cs"/>
              </a:rPr>
              <a:t>Copy To</a:t>
            </a:r>
            <a:r>
              <a:rPr lang="en-US" sz="1200" kern="1200" dirty="0">
                <a:solidFill>
                  <a:schemeClr val="tx1"/>
                </a:solidFill>
                <a:effectLst/>
                <a:latin typeface="+mn-lt"/>
                <a:ea typeface="+mn-ea"/>
                <a:cs typeface="+mn-cs"/>
              </a:rPr>
              <a:t>. The dialog box shown below will open.</a:t>
            </a:r>
          </a:p>
          <a:p>
            <a:pPr lvl="0"/>
            <a:r>
              <a:rPr lang="en-US" sz="1200" kern="1200" dirty="0">
                <a:solidFill>
                  <a:schemeClr val="tx1"/>
                </a:solidFill>
                <a:effectLst/>
                <a:latin typeface="+mn-lt"/>
                <a:ea typeface="+mn-ea"/>
                <a:cs typeface="+mn-cs"/>
              </a:rPr>
              <a:t>In the File Name box, enter the new file name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This means that a new file named “new” will be created. </a:t>
            </a:r>
          </a:p>
          <a:p>
            <a:r>
              <a:rPr lang="en-US" sz="1200" kern="1200" dirty="0">
                <a:solidFill>
                  <a:schemeClr val="tx1"/>
                </a:solidFill>
                <a:effectLst/>
                <a:latin typeface="+mn-lt"/>
                <a:ea typeface="+mn-ea"/>
                <a:cs typeface="+mn-cs"/>
              </a:rPr>
              <a:t>Or select an existing HEC-DSS File into which you want to copy the record like "</a:t>
            </a:r>
            <a:r>
              <a:rPr lang="en-US" sz="1200" kern="1200" dirty="0" err="1">
                <a:solidFill>
                  <a:schemeClr val="tx1"/>
                </a:solidFill>
                <a:effectLst/>
                <a:latin typeface="+mn-lt"/>
                <a:ea typeface="+mn-ea"/>
                <a:cs typeface="+mn-cs"/>
              </a:rPr>
              <a:t>Euphrates.dss</a:t>
            </a:r>
            <a:r>
              <a:rPr lang="en-US" sz="1200" kern="1200" dirty="0">
                <a:solidFill>
                  <a:schemeClr val="tx1"/>
                </a:solidFill>
                <a:effectLst/>
                <a:latin typeface="+mn-lt"/>
                <a:ea typeface="+mn-ea"/>
                <a:cs typeface="+mn-cs"/>
              </a:rPr>
              <a:t>" from workshop1 folder, and click Open. A confirmation message will appear stating that the record has been copied to the HEC-DSS file you selected. </a:t>
            </a: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63</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Merging copies all of the records in the currently opened HEC-DSS file into another. This is similar to selecting all records then using the </a:t>
            </a:r>
            <a:r>
              <a:rPr lang="en-US" sz="1200" b="1" kern="1200" dirty="0">
                <a:solidFill>
                  <a:schemeClr val="tx1"/>
                </a:solidFill>
                <a:effectLst/>
                <a:latin typeface="+mn-lt"/>
                <a:ea typeface="+mn-ea"/>
                <a:cs typeface="+mn-cs"/>
              </a:rPr>
              <a:t>Copy Records </a:t>
            </a:r>
            <a:r>
              <a:rPr lang="en-US" sz="1200" kern="1200" dirty="0">
                <a:solidFill>
                  <a:schemeClr val="tx1"/>
                </a:solidFill>
                <a:effectLst/>
                <a:latin typeface="+mn-lt"/>
                <a:ea typeface="+mn-ea"/>
                <a:cs typeface="+mn-cs"/>
              </a:rPr>
              <a:t>option, but is much more efficient. However, this option will overwrite any records with the same pathnames and will not splice together time series records</a:t>
            </a:r>
          </a:p>
          <a:p>
            <a:r>
              <a:rPr lang="en-US" sz="1200" kern="1200" dirty="0">
                <a:solidFill>
                  <a:schemeClr val="tx1"/>
                </a:solidFill>
                <a:effectLst/>
                <a:latin typeface="+mn-lt"/>
                <a:ea typeface="+mn-ea"/>
                <a:cs typeface="+mn-cs"/>
              </a:rPr>
              <a:t>From the Edit menu, click Merge Files. The Merge (</a:t>
            </a:r>
            <a:r>
              <a:rPr lang="en-US" sz="1200" b="1" kern="1200" dirty="0">
                <a:solidFill>
                  <a:schemeClr val="tx1"/>
                </a:solidFill>
                <a:effectLst/>
                <a:latin typeface="+mn-lt"/>
                <a:ea typeface="+mn-ea"/>
                <a:cs typeface="+mn-cs"/>
              </a:rPr>
              <a:t>copy</a:t>
            </a:r>
            <a:r>
              <a:rPr lang="en-US" sz="1200" kern="1200" dirty="0">
                <a:solidFill>
                  <a:schemeClr val="tx1"/>
                </a:solidFill>
                <a:effectLst/>
                <a:latin typeface="+mn-lt"/>
                <a:ea typeface="+mn-ea"/>
                <a:cs typeface="+mn-cs"/>
              </a:rPr>
              <a:t> all records) into HEC-DSS File dialog box will open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select (merge1.dss) into which you want to copy all of the records into and click Open.</a:t>
            </a: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64</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65</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66</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Use the file </a:t>
            </a:r>
            <a:r>
              <a:rPr lang="en-US" sz="1200" b="1" kern="1200" dirty="0" err="1">
                <a:solidFill>
                  <a:schemeClr val="tx1"/>
                </a:solidFill>
                <a:effectLst/>
                <a:latin typeface="+mn-lt"/>
                <a:ea typeface="+mn-ea"/>
                <a:cs typeface="+mn-cs"/>
              </a:rPr>
              <a:t>Print.dss</a:t>
            </a:r>
            <a:r>
              <a:rPr lang="en-US" sz="1200" kern="1200" dirty="0">
                <a:solidFill>
                  <a:schemeClr val="tx1"/>
                </a:solidFill>
                <a:effectLst/>
                <a:latin typeface="+mn-lt"/>
                <a:ea typeface="+mn-ea"/>
                <a:cs typeface="+mn-cs"/>
              </a:rPr>
              <a:t> provided under Desktop\</a:t>
            </a:r>
            <a:r>
              <a:rPr lang="en-US" sz="1200" kern="1200" dirty="0" err="1">
                <a:solidFill>
                  <a:schemeClr val="tx1"/>
                </a:solidFill>
                <a:effectLst/>
                <a:latin typeface="+mn-lt"/>
                <a:ea typeface="+mn-ea"/>
                <a:cs typeface="+mn-cs"/>
              </a:rPr>
              <a:t>dss</a:t>
            </a:r>
            <a:r>
              <a:rPr lang="en-US" sz="1200" kern="1200" dirty="0">
                <a:solidFill>
                  <a:schemeClr val="tx1"/>
                </a:solidFill>
                <a:effectLst/>
                <a:latin typeface="+mn-lt"/>
                <a:ea typeface="+mn-ea"/>
                <a:cs typeface="+mn-cs"/>
              </a:rPr>
              <a:t>\Workshop2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workshop use </a:t>
            </a:r>
            <a:r>
              <a:rPr lang="en-US" sz="1200" b="1" kern="1200" dirty="0">
                <a:solidFill>
                  <a:schemeClr val="tx1"/>
                </a:solidFill>
                <a:effectLst/>
                <a:latin typeface="+mn-lt"/>
                <a:ea typeface="+mn-ea"/>
                <a:cs typeface="+mn-cs"/>
              </a:rPr>
              <a:t>pathname parts</a:t>
            </a:r>
            <a:r>
              <a:rPr lang="en-US" sz="1200" kern="1200" dirty="0">
                <a:solidFill>
                  <a:schemeClr val="tx1"/>
                </a:solidFill>
                <a:effectLst/>
                <a:latin typeface="+mn-lt"/>
                <a:ea typeface="+mn-ea"/>
                <a:cs typeface="+mn-cs"/>
              </a:rPr>
              <a:t> from </a:t>
            </a:r>
            <a:r>
              <a:rPr lang="en-US" sz="1200" b="1" kern="1200" dirty="0">
                <a:solidFill>
                  <a:schemeClr val="tx1"/>
                </a:solidFill>
                <a:effectLst/>
                <a:latin typeface="+mn-lt"/>
                <a:ea typeface="+mn-ea"/>
                <a:cs typeface="+mn-cs"/>
              </a:rPr>
              <a:t>view menu</a:t>
            </a:r>
            <a:r>
              <a:rPr lang="en-US" sz="1200" kern="1200" dirty="0">
                <a:solidFill>
                  <a:schemeClr val="tx1"/>
                </a:solidFill>
                <a:effectLst/>
                <a:latin typeface="+mn-lt"/>
                <a:ea typeface="+mn-ea"/>
                <a:cs typeface="+mn-cs"/>
              </a:rPr>
              <a:t> to select the records we want to print or export.</a:t>
            </a:r>
          </a:p>
          <a:p>
            <a:endParaRPr lang="en-US" dirty="0"/>
          </a:p>
        </p:txBody>
      </p:sp>
      <p:sp>
        <p:nvSpPr>
          <p:cNvPr id="4" name="Segnaposto numero diapositiva 3"/>
          <p:cNvSpPr>
            <a:spLocks noGrp="1"/>
          </p:cNvSpPr>
          <p:nvPr>
            <p:ph type="sldNum" sz="quarter" idx="10"/>
          </p:nvPr>
        </p:nvSpPr>
        <p:spPr/>
        <p:txBody>
          <a:bodyPr/>
          <a:lstStyle/>
          <a:p>
            <a:fld id="{5A26DEF5-8561-42E0-8ED1-2513A8C8ABCF}" type="slidenum">
              <a:rPr lang="en-US" smtClean="0"/>
              <a:t>67</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Print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Print Preview </a:t>
            </a:r>
            <a:r>
              <a:rPr lang="en-US" sz="1200" kern="1200" dirty="0">
                <a:solidFill>
                  <a:schemeClr val="tx1"/>
                </a:solidFill>
                <a:effectLst/>
                <a:latin typeface="+mn-lt"/>
                <a:ea typeface="+mn-ea"/>
                <a:cs typeface="+mn-cs"/>
              </a:rPr>
              <a:t>commands open the </a:t>
            </a:r>
            <a:r>
              <a:rPr lang="en-US" sz="1200" b="1" kern="1200" dirty="0">
                <a:solidFill>
                  <a:schemeClr val="tx1"/>
                </a:solidFill>
                <a:effectLst/>
                <a:latin typeface="+mn-lt"/>
                <a:ea typeface="+mn-ea"/>
                <a:cs typeface="+mn-cs"/>
              </a:rPr>
              <a:t>Print Properties </a:t>
            </a:r>
            <a:r>
              <a:rPr lang="en-US" sz="1200" kern="1200" dirty="0">
                <a:solidFill>
                  <a:schemeClr val="tx1"/>
                </a:solidFill>
                <a:effectLst/>
                <a:latin typeface="+mn-lt"/>
                <a:ea typeface="+mn-ea"/>
                <a:cs typeface="+mn-cs"/>
              </a:rPr>
              <a:t>dialog box (see Figure 2‑6), which offers options on three tabs. The </a:t>
            </a:r>
            <a:r>
              <a:rPr lang="en-US" sz="1200" b="1" kern="1200" dirty="0">
                <a:solidFill>
                  <a:schemeClr val="tx1"/>
                </a:solidFill>
                <a:effectLst/>
                <a:latin typeface="+mn-lt"/>
                <a:ea typeface="+mn-ea"/>
                <a:cs typeface="+mn-cs"/>
              </a:rPr>
              <a:t>Page </a:t>
            </a:r>
            <a:r>
              <a:rPr lang="en-US" sz="1200" kern="1200" dirty="0">
                <a:solidFill>
                  <a:schemeClr val="tx1"/>
                </a:solidFill>
                <a:effectLst/>
                <a:latin typeface="+mn-lt"/>
                <a:ea typeface="+mn-ea"/>
                <a:cs typeface="+mn-cs"/>
              </a:rPr>
              <a:t>tab allows you to specify the page Orientation, Scaling, and Selection, whether Repeat Headers on every page and print the Gridlines. On the </a:t>
            </a:r>
            <a:r>
              <a:rPr lang="en-US" sz="1200" b="1" kern="1200" dirty="0">
                <a:solidFill>
                  <a:schemeClr val="tx1"/>
                </a:solidFill>
                <a:effectLst/>
                <a:latin typeface="+mn-lt"/>
                <a:ea typeface="+mn-ea"/>
                <a:cs typeface="+mn-cs"/>
              </a:rPr>
              <a:t>Header/Footer </a:t>
            </a:r>
            <a:r>
              <a:rPr lang="en-US" sz="1200" kern="1200" dirty="0">
                <a:solidFill>
                  <a:schemeClr val="tx1"/>
                </a:solidFill>
                <a:effectLst/>
                <a:latin typeface="+mn-lt"/>
                <a:ea typeface="+mn-ea"/>
                <a:cs typeface="+mn-cs"/>
              </a:rPr>
              <a:t>tab, you can type what you want to appear on your printed pages. The </a:t>
            </a:r>
            <a:r>
              <a:rPr lang="en-US" sz="1200" b="1" kern="1200" dirty="0">
                <a:solidFill>
                  <a:schemeClr val="tx1"/>
                </a:solidFill>
                <a:effectLst/>
                <a:latin typeface="+mn-lt"/>
                <a:ea typeface="+mn-ea"/>
                <a:cs typeface="+mn-cs"/>
              </a:rPr>
              <a:t>Table Title </a:t>
            </a:r>
            <a:r>
              <a:rPr lang="en-US" sz="1200" kern="1200" dirty="0">
                <a:solidFill>
                  <a:schemeClr val="tx1"/>
                </a:solidFill>
                <a:effectLst/>
                <a:latin typeface="+mn-lt"/>
                <a:ea typeface="+mn-ea"/>
                <a:cs typeface="+mn-cs"/>
              </a:rPr>
              <a:t>tab offers a default title for the table based on the data source. You may edit (change) this title.</a:t>
            </a:r>
          </a:p>
        </p:txBody>
      </p:sp>
      <p:sp>
        <p:nvSpPr>
          <p:cNvPr id="4" name="Segnaposto numero diapositiva 3"/>
          <p:cNvSpPr>
            <a:spLocks noGrp="1"/>
          </p:cNvSpPr>
          <p:nvPr>
            <p:ph type="sldNum" sz="quarter" idx="10"/>
          </p:nvPr>
        </p:nvSpPr>
        <p:spPr/>
        <p:txBody>
          <a:bodyPr/>
          <a:lstStyle/>
          <a:p>
            <a:fld id="{5A26DEF5-8561-42E0-8ED1-2513A8C8ABCF}" type="slidenum">
              <a:rPr lang="en-US" smtClean="0"/>
              <a:t>68</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shortcut menu</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Export </a:t>
            </a:r>
            <a:r>
              <a:rPr lang="en-US" sz="1200" kern="1200" dirty="0">
                <a:solidFill>
                  <a:schemeClr val="tx1"/>
                </a:solidFill>
                <a:effectLst/>
                <a:latin typeface="+mn-lt"/>
                <a:ea typeface="+mn-ea"/>
                <a:cs typeface="+mn-cs"/>
              </a:rPr>
              <a:t>to export a table to a file. Once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dialog box is open (see Figure 2‑7), you can choose the </a:t>
            </a:r>
            <a:r>
              <a:rPr lang="en-US" sz="1200" b="1" kern="1200" dirty="0">
                <a:solidFill>
                  <a:schemeClr val="tx1"/>
                </a:solidFill>
                <a:effectLst/>
                <a:latin typeface="+mn-lt"/>
                <a:ea typeface="+mn-ea"/>
                <a:cs typeface="+mn-cs"/>
              </a:rPr>
              <a:t>Field Delimiter </a:t>
            </a:r>
            <a:r>
              <a:rPr lang="en-US" sz="1200" kern="1200" dirty="0">
                <a:solidFill>
                  <a:schemeClr val="tx1"/>
                </a:solidFill>
                <a:effectLst/>
                <a:latin typeface="+mn-lt"/>
                <a:ea typeface="+mn-ea"/>
                <a:cs typeface="+mn-cs"/>
              </a:rPr>
              <a:t>(tab, space, comma, or colon), specify </a:t>
            </a:r>
            <a:r>
              <a:rPr lang="en-US" sz="1200" b="1" kern="1200" dirty="0">
                <a:solidFill>
                  <a:schemeClr val="tx1"/>
                </a:solidFill>
                <a:effectLst/>
                <a:latin typeface="+mn-lt"/>
                <a:ea typeface="+mn-ea"/>
                <a:cs typeface="+mn-cs"/>
              </a:rPr>
              <a:t>Fixed- Width Columns</a:t>
            </a:r>
            <a:r>
              <a:rPr lang="en-US" sz="1200" kern="1200" dirty="0">
                <a:solidFill>
                  <a:schemeClr val="tx1"/>
                </a:solidFill>
                <a:effectLst/>
                <a:latin typeface="+mn-lt"/>
                <a:ea typeface="+mn-ea"/>
                <a:cs typeface="+mn-cs"/>
              </a:rPr>
              <a:t>, choose to display </a:t>
            </a:r>
            <a:r>
              <a:rPr lang="en-US" sz="1200" b="1" kern="1200" dirty="0">
                <a:solidFill>
                  <a:schemeClr val="tx1"/>
                </a:solidFill>
                <a:effectLst/>
                <a:latin typeface="+mn-lt"/>
                <a:ea typeface="+mn-ea"/>
                <a:cs typeface="+mn-cs"/>
              </a:rPr>
              <a:t>Quoted Strings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Include Column Headers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Print Gridlines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Title</a:t>
            </a:r>
            <a:r>
              <a:rPr lang="en-US" sz="1200" kern="1200" dirty="0">
                <a:solidFill>
                  <a:schemeClr val="tx1"/>
                </a:solidFill>
                <a:effectLst/>
                <a:latin typeface="+mn-lt"/>
                <a:ea typeface="+mn-ea"/>
                <a:cs typeface="+mn-cs"/>
              </a:rPr>
              <a:t>. Once the </a:t>
            </a:r>
            <a:r>
              <a:rPr lang="en-US" sz="1200" b="1" kern="1200" dirty="0">
                <a:solidFill>
                  <a:schemeClr val="tx1"/>
                </a:solidFill>
                <a:effectLst/>
                <a:latin typeface="+mn-lt"/>
                <a:ea typeface="+mn-ea"/>
                <a:cs typeface="+mn-cs"/>
              </a:rPr>
              <a:t>save dialog box</a:t>
            </a:r>
            <a:r>
              <a:rPr lang="en-US" sz="1200" kern="1200" dirty="0">
                <a:solidFill>
                  <a:schemeClr val="tx1"/>
                </a:solidFill>
                <a:effectLst/>
                <a:latin typeface="+mn-lt"/>
                <a:ea typeface="+mn-ea"/>
                <a:cs typeface="+mn-cs"/>
              </a:rPr>
              <a:t> (Figure 2‑8) is open, put the name of the file (export-table, without extension) in the direction …Desktop\</a:t>
            </a:r>
            <a:r>
              <a:rPr lang="en-US" sz="1200" kern="1200" dirty="0" err="1">
                <a:solidFill>
                  <a:schemeClr val="tx1"/>
                </a:solidFill>
                <a:effectLst/>
                <a:latin typeface="+mn-lt"/>
                <a:ea typeface="+mn-ea"/>
                <a:cs typeface="+mn-cs"/>
              </a:rPr>
              <a:t>dss</a:t>
            </a:r>
            <a:r>
              <a:rPr lang="en-US" sz="1200" kern="1200" dirty="0">
                <a:solidFill>
                  <a:schemeClr val="tx1"/>
                </a:solidFill>
                <a:effectLst/>
                <a:latin typeface="+mn-lt"/>
                <a:ea typeface="+mn-ea"/>
                <a:cs typeface="+mn-cs"/>
              </a:rPr>
              <a:t>\Workshop2, after that you can open it in Microsoft Word or Microsoft Excel or </a:t>
            </a:r>
            <a:r>
              <a:rPr lang="en-US" sz="1200" kern="1200" dirty="0" err="1">
                <a:solidFill>
                  <a:schemeClr val="tx1"/>
                </a:solidFill>
                <a:effectLst/>
                <a:latin typeface="+mn-lt"/>
                <a:ea typeface="+mn-ea"/>
                <a:cs typeface="+mn-cs"/>
              </a:rPr>
              <a:t>TextPad</a:t>
            </a:r>
            <a:r>
              <a:rPr lang="en-US" sz="1200" kern="1200" dirty="0">
                <a:solidFill>
                  <a:schemeClr val="tx1"/>
                </a:solidFill>
                <a:effectLst/>
                <a:latin typeface="+mn-lt"/>
                <a:ea typeface="+mn-ea"/>
                <a:cs typeface="+mn-cs"/>
              </a:rPr>
              <a:t> or any other text editor.</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69</a:t>
            </a:fld>
            <a:endParaRPr lang="en-US"/>
          </a:p>
        </p:txBody>
      </p:sp>
    </p:spTree>
    <p:extLst>
      <p:ext uri="{BB962C8B-B14F-4D97-AF65-F5344CB8AC3E}">
        <p14:creationId xmlns:p14="http://schemas.microsoft.com/office/powerpoint/2010/main" val="39807191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shortcut menu</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Export </a:t>
            </a:r>
            <a:r>
              <a:rPr lang="en-US" sz="1200" kern="1200" dirty="0">
                <a:solidFill>
                  <a:schemeClr val="tx1"/>
                </a:solidFill>
                <a:effectLst/>
                <a:latin typeface="+mn-lt"/>
                <a:ea typeface="+mn-ea"/>
                <a:cs typeface="+mn-cs"/>
              </a:rPr>
              <a:t>to export a table to a file. Once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dialog box is open (see Figure 2‑7), you can choose the </a:t>
            </a:r>
            <a:r>
              <a:rPr lang="en-US" sz="1200" b="1" kern="1200" dirty="0">
                <a:solidFill>
                  <a:schemeClr val="tx1"/>
                </a:solidFill>
                <a:effectLst/>
                <a:latin typeface="+mn-lt"/>
                <a:ea typeface="+mn-ea"/>
                <a:cs typeface="+mn-cs"/>
              </a:rPr>
              <a:t>Field Delimiter </a:t>
            </a:r>
            <a:r>
              <a:rPr lang="en-US" sz="1200" kern="1200" dirty="0">
                <a:solidFill>
                  <a:schemeClr val="tx1"/>
                </a:solidFill>
                <a:effectLst/>
                <a:latin typeface="+mn-lt"/>
                <a:ea typeface="+mn-ea"/>
                <a:cs typeface="+mn-cs"/>
              </a:rPr>
              <a:t>(tab, space, comma, or colon), specify </a:t>
            </a:r>
            <a:r>
              <a:rPr lang="en-US" sz="1200" b="1" kern="1200" dirty="0">
                <a:solidFill>
                  <a:schemeClr val="tx1"/>
                </a:solidFill>
                <a:effectLst/>
                <a:latin typeface="+mn-lt"/>
                <a:ea typeface="+mn-ea"/>
                <a:cs typeface="+mn-cs"/>
              </a:rPr>
              <a:t>Fixed- Width Columns</a:t>
            </a:r>
            <a:r>
              <a:rPr lang="en-US" sz="1200" kern="1200" dirty="0">
                <a:solidFill>
                  <a:schemeClr val="tx1"/>
                </a:solidFill>
                <a:effectLst/>
                <a:latin typeface="+mn-lt"/>
                <a:ea typeface="+mn-ea"/>
                <a:cs typeface="+mn-cs"/>
              </a:rPr>
              <a:t>, choose to display </a:t>
            </a:r>
            <a:r>
              <a:rPr lang="en-US" sz="1200" b="1" kern="1200" dirty="0">
                <a:solidFill>
                  <a:schemeClr val="tx1"/>
                </a:solidFill>
                <a:effectLst/>
                <a:latin typeface="+mn-lt"/>
                <a:ea typeface="+mn-ea"/>
                <a:cs typeface="+mn-cs"/>
              </a:rPr>
              <a:t>Quoted Strings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Include Column Headers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Print Gridlines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Title</a:t>
            </a:r>
            <a:r>
              <a:rPr lang="en-US" sz="1200" kern="1200" dirty="0">
                <a:solidFill>
                  <a:schemeClr val="tx1"/>
                </a:solidFill>
                <a:effectLst/>
                <a:latin typeface="+mn-lt"/>
                <a:ea typeface="+mn-ea"/>
                <a:cs typeface="+mn-cs"/>
              </a:rPr>
              <a:t>. Once the </a:t>
            </a:r>
            <a:r>
              <a:rPr lang="en-US" sz="1200" b="1" kern="1200" dirty="0">
                <a:solidFill>
                  <a:schemeClr val="tx1"/>
                </a:solidFill>
                <a:effectLst/>
                <a:latin typeface="+mn-lt"/>
                <a:ea typeface="+mn-ea"/>
                <a:cs typeface="+mn-cs"/>
              </a:rPr>
              <a:t>save dialog box</a:t>
            </a:r>
            <a:r>
              <a:rPr lang="en-US" sz="1200" kern="1200" dirty="0">
                <a:solidFill>
                  <a:schemeClr val="tx1"/>
                </a:solidFill>
                <a:effectLst/>
                <a:latin typeface="+mn-lt"/>
                <a:ea typeface="+mn-ea"/>
                <a:cs typeface="+mn-cs"/>
              </a:rPr>
              <a:t> (Figure 2‑8) is open, put the name of the file (export-table, without extension) in the direction …Desktop\</a:t>
            </a:r>
            <a:r>
              <a:rPr lang="en-US" sz="1200" kern="1200" dirty="0" err="1">
                <a:solidFill>
                  <a:schemeClr val="tx1"/>
                </a:solidFill>
                <a:effectLst/>
                <a:latin typeface="+mn-lt"/>
                <a:ea typeface="+mn-ea"/>
                <a:cs typeface="+mn-cs"/>
              </a:rPr>
              <a:t>dss</a:t>
            </a:r>
            <a:r>
              <a:rPr lang="en-US" sz="1200" kern="1200" dirty="0">
                <a:solidFill>
                  <a:schemeClr val="tx1"/>
                </a:solidFill>
                <a:effectLst/>
                <a:latin typeface="+mn-lt"/>
                <a:ea typeface="+mn-ea"/>
                <a:cs typeface="+mn-cs"/>
              </a:rPr>
              <a:t>\Workshop2, after that you can open it in Microsoft Word or Microsoft Excel or </a:t>
            </a:r>
            <a:r>
              <a:rPr lang="en-US" sz="1200" kern="1200" dirty="0" err="1">
                <a:solidFill>
                  <a:schemeClr val="tx1"/>
                </a:solidFill>
                <a:effectLst/>
                <a:latin typeface="+mn-lt"/>
                <a:ea typeface="+mn-ea"/>
                <a:cs typeface="+mn-cs"/>
              </a:rPr>
              <a:t>TextPad</a:t>
            </a:r>
            <a:r>
              <a:rPr lang="en-US" sz="1200" kern="1200" dirty="0">
                <a:solidFill>
                  <a:schemeClr val="tx1"/>
                </a:solidFill>
                <a:effectLst/>
                <a:latin typeface="+mn-lt"/>
                <a:ea typeface="+mn-ea"/>
                <a:cs typeface="+mn-cs"/>
              </a:rPr>
              <a:t> or any other text editor.</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70</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You can tabulate (or export) data in Microsoft Excel and edit time series data in Excel. Simply select the data sets you wish to tabulate as you normally would and then either press the </a:t>
            </a:r>
            <a:r>
              <a:rPr lang="en-US" sz="1200" b="1" kern="1200" dirty="0">
                <a:solidFill>
                  <a:schemeClr val="tx1"/>
                </a:solidFill>
                <a:effectLst/>
                <a:latin typeface="+mn-lt"/>
                <a:ea typeface="+mn-ea"/>
                <a:cs typeface="+mn-cs"/>
              </a:rPr>
              <a:t>Excel </a:t>
            </a:r>
            <a:r>
              <a:rPr lang="en-US" sz="1200" kern="1200" dirty="0">
                <a:solidFill>
                  <a:schemeClr val="tx1"/>
                </a:solidFill>
                <a:effectLst/>
                <a:latin typeface="+mn-lt"/>
                <a:ea typeface="+mn-ea"/>
                <a:cs typeface="+mn-cs"/>
              </a:rPr>
              <a:t>tool in the toolbar, or from the </a:t>
            </a:r>
            <a:r>
              <a:rPr lang="en-US" sz="1200" b="1" kern="1200" dirty="0">
                <a:solidFill>
                  <a:schemeClr val="tx1"/>
                </a:solidFill>
                <a:effectLst/>
                <a:latin typeface="+mn-lt"/>
                <a:ea typeface="+mn-ea"/>
                <a:cs typeface="+mn-cs"/>
              </a:rPr>
              <a:t>Display </a:t>
            </a:r>
            <a:r>
              <a:rPr lang="en-US" sz="1200" kern="1200" dirty="0">
                <a:solidFill>
                  <a:schemeClr val="tx1"/>
                </a:solidFill>
                <a:effectLst/>
                <a:latin typeface="+mn-lt"/>
                <a:ea typeface="+mn-ea"/>
                <a:cs typeface="+mn-cs"/>
              </a:rPr>
              <a:t>menu, click </a:t>
            </a:r>
            <a:r>
              <a:rPr lang="en-US" sz="1200" b="1" kern="1200" dirty="0">
                <a:solidFill>
                  <a:schemeClr val="tx1"/>
                </a:solidFill>
                <a:effectLst/>
                <a:latin typeface="+mn-lt"/>
                <a:ea typeface="+mn-ea"/>
                <a:cs typeface="+mn-cs"/>
              </a:rPr>
              <a:t>Tabulate in Excel.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excel file will be automatically saved in a temporary folder of your computer. Save it in the convenient folder.</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71</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758F-CF1C-2D27-1D88-867BC8A354B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BDD4B2F-BC37-83BF-D2E6-0B077524901B}"/>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84D2A0E7-4B31-A0CB-4775-02F292CF5823}"/>
              </a:ext>
            </a:extLst>
          </p:cNvPr>
          <p:cNvSpPr>
            <a:spLocks noGrp="1"/>
          </p:cNvSpPr>
          <p:nvPr>
            <p:ph type="body" idx="1"/>
          </p:nvPr>
        </p:nvSpPr>
        <p:spPr/>
        <p:txBody>
          <a:bodyPr/>
          <a:lstStyle/>
          <a:p>
            <a:r>
              <a:rPr lang="en-US" altLang="en-US" dirty="0"/>
              <a:t>Tabular Edit - Opens a simple table with the cells of the table editable – for the selected records</a:t>
            </a:r>
          </a:p>
          <a:p>
            <a:r>
              <a:rPr lang="en-US" altLang="en-US" dirty="0"/>
              <a:t>Graphical Edit – Opens the graphical editor – for the selected records.  The GE includes features to “draw” the changes to the data in a plot</a:t>
            </a:r>
          </a:p>
          <a:p>
            <a:r>
              <a:rPr lang="en-US" altLang="en-US" dirty="0"/>
              <a:t>Select All – selects all the records in the current view of the pathname list and puts them in the selection list</a:t>
            </a:r>
          </a:p>
          <a:p>
            <a:r>
              <a:rPr lang="en-US" altLang="en-US" dirty="0"/>
              <a:t>Rename Records – provides a dialog to rename the selected records …by pathname parts</a:t>
            </a:r>
          </a:p>
          <a:p>
            <a:r>
              <a:rPr lang="en-US" altLang="en-US" dirty="0"/>
              <a:t>Delete Records – deletes the selected records</a:t>
            </a:r>
          </a:p>
          <a:p>
            <a:r>
              <a:rPr lang="en-US" altLang="en-US" dirty="0"/>
              <a:t>Undelete – opens a dialog that lists the records that have been “deleted” and that have not been “recycled”.</a:t>
            </a:r>
          </a:p>
          <a:p>
            <a:r>
              <a:rPr lang="en-US" altLang="en-US" dirty="0"/>
              <a:t>Duplicate – makes a copy of the selected records and saves them in the current DSS file.  A “rename” dialog is opened so that the copied records can be assigned new and unique pathnames.</a:t>
            </a:r>
          </a:p>
          <a:p>
            <a:r>
              <a:rPr lang="en-US" altLang="en-US" dirty="0"/>
              <a:t>Copy to – copies the selected records into another DSS file</a:t>
            </a:r>
          </a:p>
          <a:p>
            <a:r>
              <a:rPr lang="en-US" altLang="en-US" dirty="0"/>
              <a:t>Merge – copies the current file into another </a:t>
            </a:r>
            <a:r>
              <a:rPr lang="en-US" altLang="en-US" dirty="0" err="1"/>
              <a:t>dss</a:t>
            </a:r>
            <a:r>
              <a:rPr lang="en-US" altLang="en-US" dirty="0"/>
              <a:t> file.</a:t>
            </a:r>
          </a:p>
          <a:p>
            <a:r>
              <a:rPr lang="en-US" altLang="en-US" dirty="0"/>
              <a:t>Edit in Excel – Opens Microsoft Excel, exports the data into a workbook, and returns the data back to </a:t>
            </a:r>
            <a:r>
              <a:rPr lang="en-US" altLang="en-US" dirty="0" err="1"/>
              <a:t>dssvue</a:t>
            </a:r>
            <a:r>
              <a:rPr lang="en-US" altLang="en-US" dirty="0"/>
              <a:t> when “saved”</a:t>
            </a:r>
          </a:p>
          <a:p>
            <a:endParaRPr lang="en-US" dirty="0"/>
          </a:p>
        </p:txBody>
      </p:sp>
      <p:sp>
        <p:nvSpPr>
          <p:cNvPr id="4" name="Segnaposto numero diapositiva 3">
            <a:extLst>
              <a:ext uri="{FF2B5EF4-FFF2-40B4-BE49-F238E27FC236}">
                <a16:creationId xmlns:a16="http://schemas.microsoft.com/office/drawing/2014/main" id="{FEBAE8D0-6BA6-F81F-19B0-FC57BED1C52D}"/>
              </a:ext>
            </a:extLst>
          </p:cNvPr>
          <p:cNvSpPr>
            <a:spLocks noGrp="1"/>
          </p:cNvSpPr>
          <p:nvPr>
            <p:ph type="sldNum" sz="quarter" idx="10"/>
          </p:nvPr>
        </p:nvSpPr>
        <p:spPr/>
        <p:txBody>
          <a:bodyPr/>
          <a:lstStyle/>
          <a:p>
            <a:fld id="{5A26DEF5-8561-42E0-8ED1-2513A8C8ABCF}" type="slidenum">
              <a:rPr lang="en-US" smtClean="0"/>
              <a:t>8</a:t>
            </a:fld>
            <a:endParaRPr lang="en-US"/>
          </a:p>
        </p:txBody>
      </p:sp>
    </p:spTree>
    <p:extLst>
      <p:ext uri="{BB962C8B-B14F-4D97-AF65-F5344CB8AC3E}">
        <p14:creationId xmlns:p14="http://schemas.microsoft.com/office/powerpoint/2010/main" val="1241795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You can tabulate (or export) data in Microsoft Excel and edit time series data in Excel. Simply select the data sets you wish to tabulate as you normally would and then either press the </a:t>
            </a:r>
            <a:r>
              <a:rPr lang="en-US" sz="1200" b="1" kern="1200" dirty="0">
                <a:solidFill>
                  <a:schemeClr val="tx1"/>
                </a:solidFill>
                <a:effectLst/>
                <a:latin typeface="+mn-lt"/>
                <a:ea typeface="+mn-ea"/>
                <a:cs typeface="+mn-cs"/>
              </a:rPr>
              <a:t>Excel </a:t>
            </a:r>
            <a:r>
              <a:rPr lang="en-US" sz="1200" kern="1200" dirty="0">
                <a:solidFill>
                  <a:schemeClr val="tx1"/>
                </a:solidFill>
                <a:effectLst/>
                <a:latin typeface="+mn-lt"/>
                <a:ea typeface="+mn-ea"/>
                <a:cs typeface="+mn-cs"/>
              </a:rPr>
              <a:t>tool in the toolbar, or from the </a:t>
            </a:r>
            <a:r>
              <a:rPr lang="en-US" sz="1200" b="1" kern="1200" dirty="0">
                <a:solidFill>
                  <a:schemeClr val="tx1"/>
                </a:solidFill>
                <a:effectLst/>
                <a:latin typeface="+mn-lt"/>
                <a:ea typeface="+mn-ea"/>
                <a:cs typeface="+mn-cs"/>
              </a:rPr>
              <a:t>Display </a:t>
            </a:r>
            <a:r>
              <a:rPr lang="en-US" sz="1200" kern="1200" dirty="0">
                <a:solidFill>
                  <a:schemeClr val="tx1"/>
                </a:solidFill>
                <a:effectLst/>
                <a:latin typeface="+mn-lt"/>
                <a:ea typeface="+mn-ea"/>
                <a:cs typeface="+mn-cs"/>
              </a:rPr>
              <a:t>menu, click </a:t>
            </a:r>
            <a:r>
              <a:rPr lang="en-US" sz="1200" b="1" kern="1200" dirty="0">
                <a:solidFill>
                  <a:schemeClr val="tx1"/>
                </a:solidFill>
                <a:effectLst/>
                <a:latin typeface="+mn-lt"/>
                <a:ea typeface="+mn-ea"/>
                <a:cs typeface="+mn-cs"/>
              </a:rPr>
              <a:t>Tabulate in Excel.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excel file will be automatically saved in a temporary folder of your computer. Save it in the convenient folder.</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72</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You can print the graph of a DSS-HEC data records.</a:t>
            </a:r>
          </a:p>
          <a:p>
            <a:pPr lvl="0"/>
            <a:r>
              <a:rPr lang="en-US" sz="1200" kern="1200" dirty="0">
                <a:solidFill>
                  <a:schemeClr val="tx1"/>
                </a:solidFill>
                <a:effectLst/>
                <a:latin typeface="+mn-lt"/>
                <a:ea typeface="+mn-ea"/>
                <a:cs typeface="+mn-cs"/>
              </a:rPr>
              <a:t>Select and plot the record: </a:t>
            </a:r>
          </a:p>
          <a:p>
            <a:r>
              <a:rPr lang="en-US" sz="1200" kern="1200" dirty="0">
                <a:solidFill>
                  <a:schemeClr val="tx1"/>
                </a:solidFill>
                <a:effectLst/>
                <a:latin typeface="+mn-lt"/>
                <a:ea typeface="+mn-ea"/>
                <a:cs typeface="+mn-cs"/>
              </a:rPr>
              <a:t>/GREEN RIVER/OAKVILLE/FLOW-RES OUT/01MAY1992/1HOUR/OBS/. </a:t>
            </a:r>
          </a:p>
          <a:p>
            <a:pPr lvl="0"/>
            <a:r>
              <a:rPr lang="en-US" sz="1200" kern="1200" dirty="0">
                <a:solidFill>
                  <a:schemeClr val="tx1"/>
                </a:solidFill>
                <a:effectLst/>
                <a:latin typeface="+mn-lt"/>
                <a:ea typeface="+mn-ea"/>
                <a:cs typeface="+mn-cs"/>
              </a:rPr>
              <a:t>Select </a:t>
            </a:r>
            <a:r>
              <a:rPr lang="en-US" sz="1200" b="1" kern="1200" dirty="0">
                <a:solidFill>
                  <a:schemeClr val="tx1"/>
                </a:solidFill>
                <a:effectLst/>
                <a:latin typeface="+mn-lt"/>
                <a:ea typeface="+mn-ea"/>
                <a:cs typeface="+mn-cs"/>
              </a:rPr>
              <a:t>Print Preview</a:t>
            </a:r>
            <a:r>
              <a:rPr lang="en-US" sz="1200" kern="1200" dirty="0">
                <a:solidFill>
                  <a:schemeClr val="tx1"/>
                </a:solidFill>
                <a:effectLst/>
                <a:latin typeface="+mn-lt"/>
                <a:ea typeface="+mn-ea"/>
                <a:cs typeface="+mn-cs"/>
              </a:rPr>
              <a:t> in the File menu. A window will pop up (Figure 2‑12)</a:t>
            </a:r>
          </a:p>
          <a:p>
            <a:pPr lvl="0"/>
            <a:r>
              <a:rPr lang="en-US" sz="1200" kern="1200" dirty="0">
                <a:solidFill>
                  <a:schemeClr val="tx1"/>
                </a:solidFill>
                <a:effectLst/>
                <a:latin typeface="+mn-lt"/>
                <a:ea typeface="+mn-ea"/>
                <a:cs typeface="+mn-cs"/>
              </a:rPr>
              <a:t>Press the Print Button to print. </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73</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plot can be saved as an image format, saving the plot in *.JPEG format with the </a:t>
            </a:r>
            <a:r>
              <a:rPr lang="en-US" sz="1200" b="1" kern="1200" dirty="0">
                <a:solidFill>
                  <a:schemeClr val="tx1"/>
                </a:solidFill>
                <a:effectLst/>
                <a:latin typeface="+mn-lt"/>
                <a:ea typeface="+mn-ea"/>
                <a:cs typeface="+mn-cs"/>
              </a:rPr>
              <a:t>Save As </a:t>
            </a:r>
            <a:r>
              <a:rPr lang="en-US" sz="1200" kern="1200" dirty="0">
                <a:solidFill>
                  <a:schemeClr val="tx1"/>
                </a:solidFill>
                <a:effectLst/>
                <a:latin typeface="+mn-lt"/>
                <a:ea typeface="+mn-ea"/>
                <a:cs typeface="+mn-cs"/>
              </a:rPr>
              <a:t>option in the plot’s </a:t>
            </a:r>
            <a:r>
              <a:rPr lang="en-US" sz="1200" b="1" kern="1200" dirty="0">
                <a:solidFill>
                  <a:schemeClr val="tx1"/>
                </a:solidFill>
                <a:effectLst/>
                <a:latin typeface="+mn-lt"/>
                <a:ea typeface="+mn-ea"/>
                <a:cs typeface="+mn-cs"/>
              </a:rPr>
              <a:t>File </a:t>
            </a:r>
            <a:r>
              <a:rPr lang="en-US" sz="1200" kern="1200" dirty="0">
                <a:solidFill>
                  <a:schemeClr val="tx1"/>
                </a:solidFill>
                <a:effectLst/>
                <a:latin typeface="+mn-lt"/>
                <a:ea typeface="+mn-ea"/>
                <a:cs typeface="+mn-cs"/>
              </a:rPr>
              <a:t>menu. Save the image to the workshop directory </a:t>
            </a:r>
            <a:r>
              <a:rPr lang="en-US" sz="1200" b="1" kern="1200" dirty="0">
                <a:solidFill>
                  <a:schemeClr val="tx1"/>
                </a:solidFill>
                <a:effectLst/>
                <a:latin typeface="+mn-lt"/>
                <a:ea typeface="+mn-ea"/>
                <a:cs typeface="+mn-cs"/>
              </a:rPr>
              <a:t>(Desktop\</a:t>
            </a:r>
            <a:r>
              <a:rPr lang="en-US" sz="1200" b="1" kern="1200" dirty="0" err="1">
                <a:solidFill>
                  <a:schemeClr val="tx1"/>
                </a:solidFill>
                <a:effectLst/>
                <a:latin typeface="+mn-lt"/>
                <a:ea typeface="+mn-ea"/>
                <a:cs typeface="+mn-cs"/>
              </a:rPr>
              <a:t>dss</a:t>
            </a:r>
            <a:r>
              <a:rPr lang="en-US" sz="1200" b="1" kern="1200" dirty="0">
                <a:solidFill>
                  <a:schemeClr val="tx1"/>
                </a:solidFill>
                <a:effectLst/>
                <a:latin typeface="+mn-lt"/>
                <a:ea typeface="+mn-ea"/>
                <a:cs typeface="+mn-cs"/>
              </a:rPr>
              <a:t>\Workshop2). </a:t>
            </a:r>
            <a:r>
              <a:rPr lang="en-US" sz="1200" kern="1200" dirty="0">
                <a:solidFill>
                  <a:schemeClr val="tx1"/>
                </a:solidFill>
                <a:effectLst/>
                <a:latin typeface="+mn-lt"/>
                <a:ea typeface="+mn-ea"/>
                <a:cs typeface="+mn-cs"/>
              </a:rPr>
              <a:t>Figure 45 depicts this task.</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74</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HEC-</a:t>
            </a:r>
            <a:r>
              <a:rPr lang="en-US" sz="1200" kern="1200" dirty="0" err="1">
                <a:solidFill>
                  <a:schemeClr val="tx1"/>
                </a:solidFill>
                <a:effectLst/>
                <a:latin typeface="+mn-lt"/>
                <a:ea typeface="+mn-ea"/>
                <a:cs typeface="+mn-cs"/>
              </a:rPr>
              <a:t>DSSVue</a:t>
            </a:r>
            <a:r>
              <a:rPr lang="en-US" sz="1200" kern="1200" dirty="0">
                <a:solidFill>
                  <a:schemeClr val="tx1"/>
                </a:solidFill>
                <a:effectLst/>
                <a:latin typeface="+mn-lt"/>
                <a:ea typeface="+mn-ea"/>
                <a:cs typeface="+mn-cs"/>
              </a:rPr>
              <a:t>, you can edit data directly in tables.</a:t>
            </a:r>
          </a:p>
          <a:p>
            <a:r>
              <a:rPr lang="en-US" sz="1200" kern="1200" dirty="0">
                <a:solidFill>
                  <a:schemeClr val="tx1"/>
                </a:solidFill>
                <a:effectLst/>
                <a:latin typeface="+mn-lt"/>
                <a:ea typeface="+mn-ea"/>
                <a:cs typeface="+mn-cs"/>
              </a:rPr>
              <a:t>From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of the table, select </a:t>
            </a:r>
            <a:r>
              <a:rPr lang="en-US" sz="1200" b="1" kern="1200" dirty="0">
                <a:solidFill>
                  <a:schemeClr val="tx1"/>
                </a:solidFill>
                <a:effectLst/>
                <a:latin typeface="+mn-lt"/>
                <a:ea typeface="+mn-ea"/>
                <a:cs typeface="+mn-cs"/>
              </a:rPr>
              <a:t>Allow Editing </a:t>
            </a:r>
            <a:r>
              <a:rPr lang="en-US" sz="1200" kern="1200" dirty="0">
                <a:solidFill>
                  <a:schemeClr val="tx1"/>
                </a:solidFill>
                <a:effectLst/>
                <a:latin typeface="+mn-lt"/>
                <a:ea typeface="+mn-ea"/>
                <a:cs typeface="+mn-cs"/>
              </a:rPr>
              <a:t>to manually edit the data in the table. When this option is checked, the background of non-editable table cells is changed to grey, the </a:t>
            </a:r>
            <a:r>
              <a:rPr lang="en-US" sz="1200" b="1" kern="1200" dirty="0">
                <a:solidFill>
                  <a:schemeClr val="tx1"/>
                </a:solidFill>
                <a:effectLst/>
                <a:latin typeface="+mn-lt"/>
                <a:ea typeface="+mn-ea"/>
                <a:cs typeface="+mn-cs"/>
              </a:rPr>
              <a:t>Cut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Paste </a:t>
            </a:r>
            <a:r>
              <a:rPr lang="en-US" sz="1200" kern="1200" dirty="0">
                <a:solidFill>
                  <a:schemeClr val="tx1"/>
                </a:solidFill>
                <a:effectLst/>
                <a:latin typeface="+mn-lt"/>
                <a:ea typeface="+mn-ea"/>
                <a:cs typeface="+mn-cs"/>
              </a:rPr>
              <a:t>commands become available in the menu, as well as the menu items </a:t>
            </a:r>
            <a:r>
              <a:rPr lang="en-US" sz="1200" b="1" kern="1200" dirty="0">
                <a:solidFill>
                  <a:schemeClr val="tx1"/>
                </a:solidFill>
                <a:effectLst/>
                <a:latin typeface="+mn-lt"/>
                <a:ea typeface="+mn-ea"/>
                <a:cs typeface="+mn-cs"/>
              </a:rPr>
              <a:t>Insert Rows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Append Rows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Delete Rows</a:t>
            </a:r>
            <a:r>
              <a:rPr lang="en-US" sz="1200" kern="1200" dirty="0">
                <a:solidFill>
                  <a:schemeClr val="tx1"/>
                </a:solidFill>
                <a:effectLst/>
                <a:latin typeface="+mn-lt"/>
                <a:ea typeface="+mn-ea"/>
                <a:cs typeface="+mn-cs"/>
              </a:rPr>
              <a:t>. You can also select the tabular edit in the edit menu of the main window.</a:t>
            </a:r>
          </a:p>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75</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the cells you want to cut (or copy).</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Cut</a:t>
            </a:r>
            <a:r>
              <a:rPr lang="en-US" sz="1200" kern="1200" dirty="0">
                <a:solidFill>
                  <a:schemeClr val="tx1"/>
                </a:solidFill>
                <a:effectLst/>
                <a:latin typeface="+mn-lt"/>
                <a:ea typeface="+mn-ea"/>
                <a:cs typeface="+mn-cs"/>
              </a:rPr>
              <a:t> (or copy).</a:t>
            </a:r>
          </a:p>
          <a:p>
            <a:pPr lvl="0"/>
            <a:r>
              <a:rPr lang="en-US" sz="1200" kern="1200" dirty="0">
                <a:solidFill>
                  <a:schemeClr val="tx1"/>
                </a:solidFill>
                <a:effectLst/>
                <a:latin typeface="+mn-lt"/>
                <a:ea typeface="+mn-ea"/>
                <a:cs typeface="+mn-cs"/>
              </a:rPr>
              <a:t>Select the cells where you want to move the data.</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Paste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76</a:t>
            </a:fld>
            <a:endParaRPr lang="en-US"/>
          </a:p>
        </p:txBody>
      </p:sp>
    </p:spTree>
    <p:extLst>
      <p:ext uri="{BB962C8B-B14F-4D97-AF65-F5344CB8AC3E}">
        <p14:creationId xmlns:p14="http://schemas.microsoft.com/office/powerpoint/2010/main" val="34553098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the cells you want to cut (or copy).</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Cut</a:t>
            </a:r>
            <a:r>
              <a:rPr lang="en-US" sz="1200" kern="1200" dirty="0">
                <a:solidFill>
                  <a:schemeClr val="tx1"/>
                </a:solidFill>
                <a:effectLst/>
                <a:latin typeface="+mn-lt"/>
                <a:ea typeface="+mn-ea"/>
                <a:cs typeface="+mn-cs"/>
              </a:rPr>
              <a:t> (or copy).</a:t>
            </a:r>
          </a:p>
          <a:p>
            <a:pPr lvl="0"/>
            <a:r>
              <a:rPr lang="en-US" sz="1200" kern="1200" dirty="0">
                <a:solidFill>
                  <a:schemeClr val="tx1"/>
                </a:solidFill>
                <a:effectLst/>
                <a:latin typeface="+mn-lt"/>
                <a:ea typeface="+mn-ea"/>
                <a:cs typeface="+mn-cs"/>
              </a:rPr>
              <a:t>Select the cells where you want to move the data.</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Paste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77</a:t>
            </a:fld>
            <a:endParaRPr lang="en-US"/>
          </a:p>
        </p:txBody>
      </p:sp>
    </p:spTree>
    <p:extLst>
      <p:ext uri="{BB962C8B-B14F-4D97-AF65-F5344CB8AC3E}">
        <p14:creationId xmlns:p14="http://schemas.microsoft.com/office/powerpoint/2010/main" val="3240065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Select the cells you want to cut (or copy).</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Cut</a:t>
            </a:r>
            <a:r>
              <a:rPr lang="en-US" sz="1200" kern="1200" dirty="0">
                <a:solidFill>
                  <a:schemeClr val="tx1"/>
                </a:solidFill>
                <a:effectLst/>
                <a:latin typeface="+mn-lt"/>
                <a:ea typeface="+mn-ea"/>
                <a:cs typeface="+mn-cs"/>
              </a:rPr>
              <a:t> (or copy).</a:t>
            </a:r>
          </a:p>
          <a:p>
            <a:pPr lvl="0"/>
            <a:r>
              <a:rPr lang="en-US" sz="1200" kern="1200" dirty="0">
                <a:solidFill>
                  <a:schemeClr val="tx1"/>
                </a:solidFill>
                <a:effectLst/>
                <a:latin typeface="+mn-lt"/>
                <a:ea typeface="+mn-ea"/>
                <a:cs typeface="+mn-cs"/>
              </a:rPr>
              <a:t>Select the cells where you want to move the data.</a:t>
            </a:r>
          </a:p>
          <a:p>
            <a:pPr lvl="0"/>
            <a:r>
              <a:rPr lang="en-US" sz="1200" kern="1200" dirty="0">
                <a:solidFill>
                  <a:schemeClr val="tx1"/>
                </a:solidFill>
                <a:effectLst/>
                <a:latin typeface="+mn-lt"/>
                <a:ea typeface="+mn-ea"/>
                <a:cs typeface="+mn-cs"/>
              </a:rPr>
              <a:t>From either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menu or the </a:t>
            </a:r>
            <a:r>
              <a:rPr lang="en-US" sz="1200" b="1" kern="1200" dirty="0">
                <a:solidFill>
                  <a:schemeClr val="tx1"/>
                </a:solidFill>
                <a:effectLst/>
                <a:latin typeface="+mn-lt"/>
                <a:ea typeface="+mn-ea"/>
                <a:cs typeface="+mn-cs"/>
              </a:rPr>
              <a:t>shortcut menu </a:t>
            </a: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Paste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78</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79</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10000"/>
          </a:bodyPr>
          <a:lstStyle/>
          <a:p>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Graphical Editor displays an editable plot of the data on the top of the window and a scrollable table of the data on the bottom of the window. The area of the data that is visible in the table is marked with a green hash region in the plot. As you scroll through the table, the green hash area moves along with the data that is displayed. When you select a point on the curve or in the table, a red vertical line is drawn at that point to show which value has been selected.</a:t>
            </a:r>
          </a:p>
          <a:p>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components of the graphical editor are:</a:t>
            </a:r>
          </a:p>
          <a:p>
            <a:pPr lvl="0"/>
            <a:r>
              <a:rPr lang="en-US" sz="1200" b="1" kern="1200" dirty="0">
                <a:solidFill>
                  <a:schemeClr val="tx1"/>
                </a:solidFill>
                <a:effectLst/>
                <a:latin typeface="+mn-lt"/>
                <a:ea typeface="+mn-ea"/>
                <a:cs typeface="+mn-cs"/>
              </a:rPr>
              <a:t>Selected value/row </a:t>
            </a:r>
            <a:r>
              <a:rPr lang="en-US" sz="1200" kern="1200" dirty="0">
                <a:solidFill>
                  <a:schemeClr val="tx1"/>
                </a:solidFill>
                <a:effectLst/>
                <a:latin typeface="+mn-lt"/>
                <a:ea typeface="+mn-ea"/>
                <a:cs typeface="+mn-cs"/>
              </a:rPr>
              <a:t>shows what data value is selected in the table. By using </a:t>
            </a:r>
            <a:r>
              <a:rPr lang="en-US" sz="1200" b="1" kern="1200" dirty="0">
                <a:solidFill>
                  <a:schemeClr val="tx1"/>
                </a:solidFill>
                <a:effectLst/>
                <a:latin typeface="+mn-lt"/>
                <a:ea typeface="+mn-ea"/>
                <a:cs typeface="+mn-cs"/>
              </a:rPr>
              <a:t>Select Point tool  </a:t>
            </a:r>
            <a:r>
              <a:rPr lang="en-US" sz="1200" kern="1200" dirty="0">
                <a:solidFill>
                  <a:schemeClr val="tx1"/>
                </a:solidFill>
                <a:effectLst/>
                <a:latin typeface="+mn-lt"/>
                <a:ea typeface="+mn-ea"/>
                <a:cs typeface="+mn-cs"/>
              </a:rPr>
              <a:t>move the mouse to that point and press the left mouse button.</a:t>
            </a:r>
          </a:p>
          <a:p>
            <a:pPr lvl="0"/>
            <a:r>
              <a:rPr lang="en-US" sz="1200" b="1" kern="1200" dirty="0">
                <a:solidFill>
                  <a:schemeClr val="tx1"/>
                </a:solidFill>
                <a:effectLst/>
                <a:latin typeface="+mn-lt"/>
                <a:ea typeface="+mn-ea"/>
                <a:cs typeface="+mn-cs"/>
              </a:rPr>
              <a:t>Viewable table area </a:t>
            </a:r>
            <a:r>
              <a:rPr lang="en-US" sz="1200" kern="1200" dirty="0">
                <a:solidFill>
                  <a:schemeClr val="tx1"/>
                </a:solidFill>
                <a:effectLst/>
                <a:latin typeface="+mn-lt"/>
                <a:ea typeface="+mn-ea"/>
                <a:cs typeface="+mn-cs"/>
              </a:rPr>
              <a:t>indicates the area in the plot that showing data in the table.</a:t>
            </a:r>
          </a:p>
          <a:p>
            <a:pPr lvl="0"/>
            <a:r>
              <a:rPr lang="en-US" sz="1200" b="1" kern="1200" dirty="0">
                <a:solidFill>
                  <a:schemeClr val="tx1"/>
                </a:solidFill>
                <a:effectLst/>
                <a:latin typeface="+mn-lt"/>
                <a:ea typeface="+mn-ea"/>
                <a:cs typeface="+mn-cs"/>
              </a:rPr>
              <a:t>Estimate: </a:t>
            </a:r>
            <a:r>
              <a:rPr lang="en-US" sz="1200" kern="1200" dirty="0">
                <a:solidFill>
                  <a:schemeClr val="tx1"/>
                </a:solidFill>
                <a:effectLst/>
                <a:latin typeface="+mn-lt"/>
                <a:ea typeface="+mn-ea"/>
                <a:cs typeface="+mn-cs"/>
              </a:rPr>
              <a:t>generates a linear interpolation for selected rows where there is missing data or copies the original data into the editable field. </a:t>
            </a:r>
          </a:p>
          <a:p>
            <a:pPr lvl="0"/>
            <a:r>
              <a:rPr lang="en-US" sz="1200" b="1" kern="1200" dirty="0">
                <a:solidFill>
                  <a:schemeClr val="tx1"/>
                </a:solidFill>
                <a:effectLst/>
                <a:latin typeface="+mn-lt"/>
                <a:ea typeface="+mn-ea"/>
                <a:cs typeface="+mn-cs"/>
              </a:rPr>
              <a:t>Estimate All </a:t>
            </a:r>
            <a:r>
              <a:rPr lang="en-US" sz="1200" kern="1200" dirty="0">
                <a:solidFill>
                  <a:schemeClr val="tx1"/>
                </a:solidFill>
                <a:effectLst/>
                <a:latin typeface="+mn-lt"/>
                <a:ea typeface="+mn-ea"/>
                <a:cs typeface="+mn-cs"/>
              </a:rPr>
              <a:t>performs this for all rows in the table.</a:t>
            </a:r>
          </a:p>
          <a:p>
            <a:pPr lvl="0"/>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copies data from the Estimate/Entry (edit) column into the edited column for the selected rows. This is for intermediate saving of the last data edited. </a:t>
            </a:r>
          </a:p>
          <a:p>
            <a:pPr lvl="0"/>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copies all data from the edit column into the edited column. </a:t>
            </a:r>
          </a:p>
          <a:p>
            <a:pPr lvl="0"/>
            <a:r>
              <a:rPr lang="en-US" sz="1200" b="1" kern="1200" dirty="0">
                <a:solidFill>
                  <a:schemeClr val="tx1"/>
                </a:solidFill>
                <a:effectLst/>
                <a:latin typeface="+mn-lt"/>
                <a:ea typeface="+mn-ea"/>
                <a:cs typeface="+mn-cs"/>
              </a:rPr>
              <a:t>Add</a:t>
            </a:r>
            <a:r>
              <a:rPr lang="en-US" sz="1200" kern="1200" dirty="0">
                <a:solidFill>
                  <a:schemeClr val="tx1"/>
                </a:solidFill>
                <a:effectLst/>
                <a:latin typeface="+mn-lt"/>
                <a:ea typeface="+mn-ea"/>
                <a:cs typeface="+mn-cs"/>
              </a:rPr>
              <a:t>: adds rows for irregular-interval time series data. A dialog will be displayed to set the date and time for the row added.</a:t>
            </a:r>
          </a:p>
          <a:p>
            <a:pPr lvl="0"/>
            <a:r>
              <a:rPr lang="en-US" sz="1200" b="1" kern="1200" dirty="0">
                <a:solidFill>
                  <a:schemeClr val="tx1"/>
                </a:solidFill>
                <a:effectLst/>
                <a:latin typeface="+mn-lt"/>
                <a:ea typeface="+mn-ea"/>
                <a:cs typeface="+mn-cs"/>
              </a:rPr>
              <a:t>Delete: </a:t>
            </a:r>
            <a:r>
              <a:rPr lang="en-US" sz="1200" kern="1200" dirty="0">
                <a:solidFill>
                  <a:schemeClr val="tx1"/>
                </a:solidFill>
                <a:effectLst/>
                <a:latin typeface="+mn-lt"/>
                <a:ea typeface="+mn-ea"/>
                <a:cs typeface="+mn-cs"/>
              </a:rPr>
              <a:t>removes rows for irregular-interval time series data. You cannot remove regular-interval data; you can only change it to missing.</a:t>
            </a:r>
          </a:p>
          <a:p>
            <a:pPr lvl="0"/>
            <a:r>
              <a:rPr lang="en-US" sz="1200" b="1" kern="1200" dirty="0">
                <a:solidFill>
                  <a:schemeClr val="tx1"/>
                </a:solidFill>
                <a:effectLst/>
                <a:latin typeface="+mn-lt"/>
                <a:ea typeface="+mn-ea"/>
                <a:cs typeface="+mn-cs"/>
              </a:rPr>
              <a:t>Original column </a:t>
            </a:r>
            <a:r>
              <a:rPr lang="en-US" sz="1200" kern="1200" dirty="0">
                <a:solidFill>
                  <a:schemeClr val="tx1"/>
                </a:solidFill>
                <a:effectLst/>
                <a:latin typeface="+mn-lt"/>
                <a:ea typeface="+mn-ea"/>
                <a:cs typeface="+mn-cs"/>
              </a:rPr>
              <a:t>contains the values of the original data set. The values are generally depicted with an orange curve in the plot with each point marked by an “x”. If the value is the same as the one in the </a:t>
            </a:r>
            <a:r>
              <a:rPr lang="en-US" sz="1200" b="1" kern="1200" dirty="0">
                <a:solidFill>
                  <a:schemeClr val="tx1"/>
                </a:solidFill>
                <a:effectLst/>
                <a:latin typeface="+mn-lt"/>
                <a:ea typeface="+mn-ea"/>
                <a:cs typeface="+mn-cs"/>
              </a:rPr>
              <a:t>Revised </a:t>
            </a:r>
            <a:r>
              <a:rPr lang="en-US" sz="1200" kern="1200" dirty="0">
                <a:solidFill>
                  <a:schemeClr val="tx1"/>
                </a:solidFill>
                <a:effectLst/>
                <a:latin typeface="+mn-lt"/>
                <a:ea typeface="+mn-ea"/>
                <a:cs typeface="+mn-cs"/>
              </a:rPr>
              <a:t>column, that point will be over drawn with the blue revised value.</a:t>
            </a:r>
          </a:p>
          <a:p>
            <a:pPr lvl="0"/>
            <a:r>
              <a:rPr lang="en-US" sz="1200" b="1" kern="1200" dirty="0">
                <a:solidFill>
                  <a:schemeClr val="tx1"/>
                </a:solidFill>
                <a:effectLst/>
                <a:latin typeface="+mn-lt"/>
                <a:ea typeface="+mn-ea"/>
                <a:cs typeface="+mn-cs"/>
              </a:rPr>
              <a:t>Estimate/Entry (Edit) column </a:t>
            </a:r>
            <a:r>
              <a:rPr lang="en-US" sz="1200" kern="1200" dirty="0">
                <a:solidFill>
                  <a:schemeClr val="tx1"/>
                </a:solidFill>
                <a:effectLst/>
                <a:latin typeface="+mn-lt"/>
                <a:ea typeface="+mn-ea"/>
                <a:cs typeface="+mn-cs"/>
              </a:rPr>
              <a:t>is the column where data can be manually entered or edited with the point tool. These values are marked with magenta triangles in the plot. When you are satisfied with the changes, press the </a:t>
            </a:r>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button and the values will display in the Revised column.</a:t>
            </a:r>
          </a:p>
          <a:p>
            <a:pPr lvl="0"/>
            <a:r>
              <a:rPr lang="en-US" sz="1200" b="1" kern="1200" dirty="0">
                <a:solidFill>
                  <a:schemeClr val="tx1"/>
                </a:solidFill>
                <a:effectLst/>
                <a:latin typeface="+mn-lt"/>
                <a:ea typeface="+mn-ea"/>
                <a:cs typeface="+mn-cs"/>
              </a:rPr>
              <a:t>Revised (Edited) column </a:t>
            </a:r>
            <a:r>
              <a:rPr lang="en-US" sz="1200" kern="1200" dirty="0">
                <a:solidFill>
                  <a:schemeClr val="tx1"/>
                </a:solidFill>
                <a:effectLst/>
                <a:latin typeface="+mn-lt"/>
                <a:ea typeface="+mn-ea"/>
                <a:cs typeface="+mn-cs"/>
              </a:rPr>
              <a:t>contains the final values that will be saved when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Save As </a:t>
            </a:r>
            <a:r>
              <a:rPr lang="en-US" sz="1200" kern="1200" dirty="0">
                <a:solidFill>
                  <a:schemeClr val="tx1"/>
                </a:solidFill>
                <a:effectLst/>
                <a:latin typeface="+mn-lt"/>
                <a:ea typeface="+mn-ea"/>
                <a:cs typeface="+mn-cs"/>
              </a:rPr>
              <a:t>is selected. These values are colored blue and marked with an “x”.</a:t>
            </a:r>
          </a:p>
          <a:p>
            <a:endParaRPr lang="en-US"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80</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the graphical edit button.</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Single-Point Edit </a:t>
            </a:r>
            <a:r>
              <a:rPr lang="en-US" sz="1200" kern="1200" dirty="0">
                <a:solidFill>
                  <a:schemeClr val="tx1"/>
                </a:solidFill>
                <a:effectLst/>
                <a:latin typeface="+mn-lt"/>
                <a:ea typeface="+mn-ea"/>
                <a:cs typeface="+mn-cs"/>
              </a:rPr>
              <a:t>tool. </a:t>
            </a:r>
          </a:p>
          <a:p>
            <a:pPr lvl="0"/>
            <a:r>
              <a:rPr lang="en-US" sz="1200" kern="1200" dirty="0">
                <a:solidFill>
                  <a:schemeClr val="tx1"/>
                </a:solidFill>
                <a:effectLst/>
                <a:latin typeface="+mn-lt"/>
                <a:ea typeface="+mn-ea"/>
                <a:cs typeface="+mn-cs"/>
              </a:rPr>
              <a:t>Find the new value of the point on the graph that you want to edit and double click the mouse at that location. A magenta triangle will appear in that location and a value will appear in the corresponding row in the estimate entry column.</a:t>
            </a:r>
          </a:p>
          <a:p>
            <a:pPr lvl="0"/>
            <a:r>
              <a:rPr lang="en-US" sz="1200" kern="1200" dirty="0">
                <a:solidFill>
                  <a:schemeClr val="tx1"/>
                </a:solidFill>
                <a:effectLst/>
                <a:latin typeface="+mn-lt"/>
                <a:ea typeface="+mn-ea"/>
                <a:cs typeface="+mn-cs"/>
              </a:rPr>
              <a:t>Press the curve edit tool </a:t>
            </a:r>
          </a:p>
          <a:p>
            <a:pPr lvl="0"/>
            <a:r>
              <a:rPr lang="en-US" sz="1200" kern="1200" dirty="0">
                <a:solidFill>
                  <a:schemeClr val="tx1"/>
                </a:solidFill>
                <a:effectLst/>
                <a:latin typeface="+mn-lt"/>
                <a:ea typeface="+mn-ea"/>
                <a:cs typeface="+mn-cs"/>
              </a:rPr>
              <a:t>Draw a curve in the graph (right click for the final point). A series of magenta triangles will appear in the new desired values and simultaneously the corresponding Estimate/Entry cell will be modified.</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button or the </a:t>
            </a:r>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button to accept all edits. This will copy the data from the </a:t>
            </a:r>
            <a:r>
              <a:rPr lang="en-US" sz="1200" b="1" kern="1200" dirty="0">
                <a:solidFill>
                  <a:schemeClr val="tx1"/>
                </a:solidFill>
                <a:effectLst/>
                <a:latin typeface="+mn-lt"/>
                <a:ea typeface="+mn-ea"/>
                <a:cs typeface="+mn-cs"/>
              </a:rPr>
              <a:t>Estimate/Entry </a:t>
            </a:r>
            <a:r>
              <a:rPr lang="en-US" sz="1200" kern="1200" dirty="0">
                <a:solidFill>
                  <a:schemeClr val="tx1"/>
                </a:solidFill>
                <a:effectLst/>
                <a:latin typeface="+mn-lt"/>
                <a:ea typeface="+mn-ea"/>
                <a:cs typeface="+mn-cs"/>
              </a:rPr>
              <a:t>column into the </a:t>
            </a:r>
            <a:r>
              <a:rPr lang="en-US" sz="1200" b="1" kern="1200" dirty="0">
                <a:solidFill>
                  <a:schemeClr val="tx1"/>
                </a:solidFill>
                <a:effectLst/>
                <a:latin typeface="+mn-lt"/>
                <a:ea typeface="+mn-ea"/>
                <a:cs typeface="+mn-cs"/>
              </a:rPr>
              <a:t>Revised </a:t>
            </a:r>
            <a:r>
              <a:rPr lang="en-US" sz="1200" kern="1200" dirty="0">
                <a:solidFill>
                  <a:schemeClr val="tx1"/>
                </a:solidFill>
                <a:effectLst/>
                <a:latin typeface="+mn-lt"/>
                <a:ea typeface="+mn-ea"/>
                <a:cs typeface="+mn-cs"/>
              </a:rPr>
              <a:t>column.</a:t>
            </a:r>
          </a:p>
          <a:p>
            <a:r>
              <a:rPr lang="en-US" sz="1200" kern="1200">
                <a:solidFill>
                  <a:schemeClr val="tx1"/>
                </a:solidFill>
                <a:effectLst/>
                <a:latin typeface="+mn-lt"/>
                <a:ea typeface="+mn-ea"/>
                <a:cs typeface="+mn-cs"/>
              </a:rPr>
              <a:t>At the end of all of your edits, press the </a:t>
            </a:r>
            <a:r>
              <a:rPr lang="en-US" sz="1200" b="1" kern="1200">
                <a:solidFill>
                  <a:schemeClr val="tx1"/>
                </a:solidFill>
                <a:effectLst/>
                <a:latin typeface="+mn-lt"/>
                <a:ea typeface="+mn-ea"/>
                <a:cs typeface="+mn-cs"/>
              </a:rPr>
              <a:t>Save </a:t>
            </a:r>
            <a:r>
              <a:rPr lang="en-US" sz="1200" kern="1200">
                <a:solidFill>
                  <a:schemeClr val="tx1"/>
                </a:solidFill>
                <a:effectLst/>
                <a:latin typeface="+mn-lt"/>
                <a:ea typeface="+mn-ea"/>
                <a:cs typeface="+mn-cs"/>
              </a:rPr>
              <a:t>or </a:t>
            </a:r>
            <a:r>
              <a:rPr lang="en-US" sz="1200" b="1" kern="1200">
                <a:solidFill>
                  <a:schemeClr val="tx1"/>
                </a:solidFill>
                <a:effectLst/>
                <a:latin typeface="+mn-lt"/>
                <a:ea typeface="+mn-ea"/>
                <a:cs typeface="+mn-cs"/>
              </a:rPr>
              <a:t>Save As </a:t>
            </a:r>
            <a:r>
              <a:rPr lang="en-US" sz="1200" kern="1200">
                <a:solidFill>
                  <a:schemeClr val="tx1"/>
                </a:solidFill>
                <a:effectLst/>
                <a:latin typeface="+mn-lt"/>
                <a:ea typeface="+mn-ea"/>
                <a:cs typeface="+mn-cs"/>
              </a:rPr>
              <a:t>button.</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81</a:t>
            </a:fld>
            <a:endParaRPr lang="en-US"/>
          </a:p>
        </p:txBody>
      </p:sp>
    </p:spTree>
    <p:extLst>
      <p:ext uri="{BB962C8B-B14F-4D97-AF65-F5344CB8AC3E}">
        <p14:creationId xmlns:p14="http://schemas.microsoft.com/office/powerpoint/2010/main" val="24100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7D71-36FC-F5E2-F2FF-A763E6CDF3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E27CB02-AD9E-D60B-32AF-163158614E9F}"/>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6A44682C-C6C0-0D6C-A78D-F8DDD86A716B}"/>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0E5E9B56-BDDA-62F3-75D8-0213C9DF86F1}"/>
              </a:ext>
            </a:extLst>
          </p:cNvPr>
          <p:cNvSpPr>
            <a:spLocks noGrp="1"/>
          </p:cNvSpPr>
          <p:nvPr>
            <p:ph type="sldNum" sz="quarter" idx="10"/>
          </p:nvPr>
        </p:nvSpPr>
        <p:spPr/>
        <p:txBody>
          <a:bodyPr/>
          <a:lstStyle/>
          <a:p>
            <a:fld id="{5A26DEF5-8561-42E0-8ED1-2513A8C8ABCF}" type="slidenum">
              <a:rPr lang="en-US" smtClean="0"/>
              <a:t>9</a:t>
            </a:fld>
            <a:endParaRPr lang="en-US"/>
          </a:p>
        </p:txBody>
      </p:sp>
    </p:spTree>
    <p:extLst>
      <p:ext uri="{BB962C8B-B14F-4D97-AF65-F5344CB8AC3E}">
        <p14:creationId xmlns:p14="http://schemas.microsoft.com/office/powerpoint/2010/main" val="20717112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the graphical edit button.</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Single-Point Edit </a:t>
            </a:r>
            <a:r>
              <a:rPr lang="en-US" sz="1200" kern="1200" dirty="0">
                <a:solidFill>
                  <a:schemeClr val="tx1"/>
                </a:solidFill>
                <a:effectLst/>
                <a:latin typeface="+mn-lt"/>
                <a:ea typeface="+mn-ea"/>
                <a:cs typeface="+mn-cs"/>
              </a:rPr>
              <a:t>tool. </a:t>
            </a:r>
          </a:p>
          <a:p>
            <a:pPr lvl="0"/>
            <a:r>
              <a:rPr lang="en-US" sz="1200" kern="1200" dirty="0">
                <a:solidFill>
                  <a:schemeClr val="tx1"/>
                </a:solidFill>
                <a:effectLst/>
                <a:latin typeface="+mn-lt"/>
                <a:ea typeface="+mn-ea"/>
                <a:cs typeface="+mn-cs"/>
              </a:rPr>
              <a:t>Find the new value of the point on the graph that you want to edit and double click the mouse at that location. A magenta triangle will appear in that location and a value will appear in the corresponding row in the estimate entry column.</a:t>
            </a:r>
          </a:p>
          <a:p>
            <a:pPr lvl="0"/>
            <a:r>
              <a:rPr lang="en-US" sz="1200" kern="1200" dirty="0">
                <a:solidFill>
                  <a:schemeClr val="tx1"/>
                </a:solidFill>
                <a:effectLst/>
                <a:latin typeface="+mn-lt"/>
                <a:ea typeface="+mn-ea"/>
                <a:cs typeface="+mn-cs"/>
              </a:rPr>
              <a:t>Press the curve edit tool </a:t>
            </a:r>
          </a:p>
          <a:p>
            <a:pPr lvl="0"/>
            <a:r>
              <a:rPr lang="en-US" sz="1200" kern="1200" dirty="0">
                <a:solidFill>
                  <a:schemeClr val="tx1"/>
                </a:solidFill>
                <a:effectLst/>
                <a:latin typeface="+mn-lt"/>
                <a:ea typeface="+mn-ea"/>
                <a:cs typeface="+mn-cs"/>
              </a:rPr>
              <a:t>Draw a curve in the graph (right click for the final point). A series of magenta triangles will appear in the new desired values and simultaneously the corresponding Estimate/Entry cell will be modified.</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button or the </a:t>
            </a:r>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button to accept all edits. This will copy the data from the </a:t>
            </a:r>
            <a:r>
              <a:rPr lang="en-US" sz="1200" b="1" kern="1200" dirty="0">
                <a:solidFill>
                  <a:schemeClr val="tx1"/>
                </a:solidFill>
                <a:effectLst/>
                <a:latin typeface="+mn-lt"/>
                <a:ea typeface="+mn-ea"/>
                <a:cs typeface="+mn-cs"/>
              </a:rPr>
              <a:t>Estimate/Entry </a:t>
            </a:r>
            <a:r>
              <a:rPr lang="en-US" sz="1200" kern="1200" dirty="0">
                <a:solidFill>
                  <a:schemeClr val="tx1"/>
                </a:solidFill>
                <a:effectLst/>
                <a:latin typeface="+mn-lt"/>
                <a:ea typeface="+mn-ea"/>
                <a:cs typeface="+mn-cs"/>
              </a:rPr>
              <a:t>column into the </a:t>
            </a:r>
            <a:r>
              <a:rPr lang="en-US" sz="1200" b="1" kern="1200" dirty="0">
                <a:solidFill>
                  <a:schemeClr val="tx1"/>
                </a:solidFill>
                <a:effectLst/>
                <a:latin typeface="+mn-lt"/>
                <a:ea typeface="+mn-ea"/>
                <a:cs typeface="+mn-cs"/>
              </a:rPr>
              <a:t>Revised </a:t>
            </a:r>
            <a:r>
              <a:rPr lang="en-US" sz="1200" kern="1200" dirty="0">
                <a:solidFill>
                  <a:schemeClr val="tx1"/>
                </a:solidFill>
                <a:effectLst/>
                <a:latin typeface="+mn-lt"/>
                <a:ea typeface="+mn-ea"/>
                <a:cs typeface="+mn-cs"/>
              </a:rPr>
              <a:t>column.</a:t>
            </a:r>
          </a:p>
          <a:p>
            <a:r>
              <a:rPr lang="en-US" sz="1200" kern="1200" dirty="0">
                <a:solidFill>
                  <a:schemeClr val="tx1"/>
                </a:solidFill>
                <a:effectLst/>
                <a:latin typeface="+mn-lt"/>
                <a:ea typeface="+mn-ea"/>
                <a:cs typeface="+mn-cs"/>
              </a:rPr>
              <a:t>At the end of all of your edits, press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Save As </a:t>
            </a:r>
            <a:r>
              <a:rPr lang="en-US" sz="1200" kern="1200" dirty="0">
                <a:solidFill>
                  <a:schemeClr val="tx1"/>
                </a:solidFill>
                <a:effectLst/>
                <a:latin typeface="+mn-lt"/>
                <a:ea typeface="+mn-ea"/>
                <a:cs typeface="+mn-cs"/>
              </a:rPr>
              <a:t>button.</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82</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the graphical edit button.</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Single-Point Edit </a:t>
            </a:r>
            <a:r>
              <a:rPr lang="en-US" sz="1200" kern="1200" dirty="0">
                <a:solidFill>
                  <a:schemeClr val="tx1"/>
                </a:solidFill>
                <a:effectLst/>
                <a:latin typeface="+mn-lt"/>
                <a:ea typeface="+mn-ea"/>
                <a:cs typeface="+mn-cs"/>
              </a:rPr>
              <a:t>tool. </a:t>
            </a:r>
          </a:p>
          <a:p>
            <a:pPr lvl="0"/>
            <a:r>
              <a:rPr lang="en-US" sz="1200" kern="1200" dirty="0">
                <a:solidFill>
                  <a:schemeClr val="tx1"/>
                </a:solidFill>
                <a:effectLst/>
                <a:latin typeface="+mn-lt"/>
                <a:ea typeface="+mn-ea"/>
                <a:cs typeface="+mn-cs"/>
              </a:rPr>
              <a:t>Find the new value of the point on the graph that you want to edit and double click the mouse at that location. A magenta triangle will appear in that location and a value will appear in the corresponding row in the estimate entry column.</a:t>
            </a:r>
          </a:p>
          <a:p>
            <a:pPr lvl="0"/>
            <a:r>
              <a:rPr lang="en-US" sz="1200" kern="1200" dirty="0">
                <a:solidFill>
                  <a:schemeClr val="tx1"/>
                </a:solidFill>
                <a:effectLst/>
                <a:latin typeface="+mn-lt"/>
                <a:ea typeface="+mn-ea"/>
                <a:cs typeface="+mn-cs"/>
              </a:rPr>
              <a:t>Press the curve edit tool </a:t>
            </a:r>
          </a:p>
          <a:p>
            <a:pPr lvl="0"/>
            <a:r>
              <a:rPr lang="en-US" sz="1200" kern="1200" dirty="0">
                <a:solidFill>
                  <a:schemeClr val="tx1"/>
                </a:solidFill>
                <a:effectLst/>
                <a:latin typeface="+mn-lt"/>
                <a:ea typeface="+mn-ea"/>
                <a:cs typeface="+mn-cs"/>
              </a:rPr>
              <a:t>Draw a curve in the graph (right click for the final point). A series of magenta triangles will appear in the new desired values and simultaneously the corresponding Estimate/Entry cell will be modified.</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button or the </a:t>
            </a:r>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button to accept all edits. This will copy the data from the </a:t>
            </a:r>
            <a:r>
              <a:rPr lang="en-US" sz="1200" b="1" kern="1200" dirty="0">
                <a:solidFill>
                  <a:schemeClr val="tx1"/>
                </a:solidFill>
                <a:effectLst/>
                <a:latin typeface="+mn-lt"/>
                <a:ea typeface="+mn-ea"/>
                <a:cs typeface="+mn-cs"/>
              </a:rPr>
              <a:t>Estimate/Entry </a:t>
            </a:r>
            <a:r>
              <a:rPr lang="en-US" sz="1200" kern="1200" dirty="0">
                <a:solidFill>
                  <a:schemeClr val="tx1"/>
                </a:solidFill>
                <a:effectLst/>
                <a:latin typeface="+mn-lt"/>
                <a:ea typeface="+mn-ea"/>
                <a:cs typeface="+mn-cs"/>
              </a:rPr>
              <a:t>column into the </a:t>
            </a:r>
            <a:r>
              <a:rPr lang="en-US" sz="1200" b="1" kern="1200" dirty="0">
                <a:solidFill>
                  <a:schemeClr val="tx1"/>
                </a:solidFill>
                <a:effectLst/>
                <a:latin typeface="+mn-lt"/>
                <a:ea typeface="+mn-ea"/>
                <a:cs typeface="+mn-cs"/>
              </a:rPr>
              <a:t>Revised </a:t>
            </a:r>
            <a:r>
              <a:rPr lang="en-US" sz="1200" kern="1200" dirty="0">
                <a:solidFill>
                  <a:schemeClr val="tx1"/>
                </a:solidFill>
                <a:effectLst/>
                <a:latin typeface="+mn-lt"/>
                <a:ea typeface="+mn-ea"/>
                <a:cs typeface="+mn-cs"/>
              </a:rPr>
              <a:t>column.</a:t>
            </a:r>
          </a:p>
          <a:p>
            <a:r>
              <a:rPr lang="en-US" sz="1200" kern="1200">
                <a:solidFill>
                  <a:schemeClr val="tx1"/>
                </a:solidFill>
                <a:effectLst/>
                <a:latin typeface="+mn-lt"/>
                <a:ea typeface="+mn-ea"/>
                <a:cs typeface="+mn-cs"/>
              </a:rPr>
              <a:t>At the end of all of your edits, press the </a:t>
            </a:r>
            <a:r>
              <a:rPr lang="en-US" sz="1200" b="1" kern="1200">
                <a:solidFill>
                  <a:schemeClr val="tx1"/>
                </a:solidFill>
                <a:effectLst/>
                <a:latin typeface="+mn-lt"/>
                <a:ea typeface="+mn-ea"/>
                <a:cs typeface="+mn-cs"/>
              </a:rPr>
              <a:t>Save </a:t>
            </a:r>
            <a:r>
              <a:rPr lang="en-US" sz="1200" kern="1200">
                <a:solidFill>
                  <a:schemeClr val="tx1"/>
                </a:solidFill>
                <a:effectLst/>
                <a:latin typeface="+mn-lt"/>
                <a:ea typeface="+mn-ea"/>
                <a:cs typeface="+mn-cs"/>
              </a:rPr>
              <a:t>or </a:t>
            </a:r>
            <a:r>
              <a:rPr lang="en-US" sz="1200" b="1" kern="1200">
                <a:solidFill>
                  <a:schemeClr val="tx1"/>
                </a:solidFill>
                <a:effectLst/>
                <a:latin typeface="+mn-lt"/>
                <a:ea typeface="+mn-ea"/>
                <a:cs typeface="+mn-cs"/>
              </a:rPr>
              <a:t>Save As </a:t>
            </a:r>
            <a:r>
              <a:rPr lang="en-US" sz="1200" kern="1200">
                <a:solidFill>
                  <a:schemeClr val="tx1"/>
                </a:solidFill>
                <a:effectLst/>
                <a:latin typeface="+mn-lt"/>
                <a:ea typeface="+mn-ea"/>
                <a:cs typeface="+mn-cs"/>
              </a:rPr>
              <a:t>button.</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83</a:t>
            </a:fld>
            <a:endParaRPr lang="en-US"/>
          </a:p>
        </p:txBody>
      </p:sp>
    </p:spTree>
    <p:extLst>
      <p:ext uri="{BB962C8B-B14F-4D97-AF65-F5344CB8AC3E}">
        <p14:creationId xmlns:p14="http://schemas.microsoft.com/office/powerpoint/2010/main" val="2436568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sz="1200" kern="1200" dirty="0">
                <a:solidFill>
                  <a:schemeClr val="tx1"/>
                </a:solidFill>
                <a:effectLst/>
                <a:latin typeface="+mn-lt"/>
                <a:ea typeface="+mn-ea"/>
                <a:cs typeface="+mn-cs"/>
              </a:rPr>
              <a:t>Click on the graphical edit button.</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Single-Point Edit </a:t>
            </a:r>
            <a:r>
              <a:rPr lang="en-US" sz="1200" kern="1200" dirty="0">
                <a:solidFill>
                  <a:schemeClr val="tx1"/>
                </a:solidFill>
                <a:effectLst/>
                <a:latin typeface="+mn-lt"/>
                <a:ea typeface="+mn-ea"/>
                <a:cs typeface="+mn-cs"/>
              </a:rPr>
              <a:t>tool. </a:t>
            </a:r>
          </a:p>
          <a:p>
            <a:pPr lvl="0"/>
            <a:r>
              <a:rPr lang="en-US" sz="1200" kern="1200" dirty="0">
                <a:solidFill>
                  <a:schemeClr val="tx1"/>
                </a:solidFill>
                <a:effectLst/>
                <a:latin typeface="+mn-lt"/>
                <a:ea typeface="+mn-ea"/>
                <a:cs typeface="+mn-cs"/>
              </a:rPr>
              <a:t>Find the new value of the point on the graph that you want to edit and double click the mouse at that location. A magenta triangle will appear in that location and a value will appear in the corresponding row in the estimate entry column.</a:t>
            </a:r>
          </a:p>
          <a:p>
            <a:pPr lvl="0"/>
            <a:r>
              <a:rPr lang="en-US" sz="1200" kern="1200" dirty="0">
                <a:solidFill>
                  <a:schemeClr val="tx1"/>
                </a:solidFill>
                <a:effectLst/>
                <a:latin typeface="+mn-lt"/>
                <a:ea typeface="+mn-ea"/>
                <a:cs typeface="+mn-cs"/>
              </a:rPr>
              <a:t>Press the curve edit tool </a:t>
            </a:r>
          </a:p>
          <a:p>
            <a:pPr lvl="0"/>
            <a:r>
              <a:rPr lang="en-US" sz="1200" kern="1200" dirty="0">
                <a:solidFill>
                  <a:schemeClr val="tx1"/>
                </a:solidFill>
                <a:effectLst/>
                <a:latin typeface="+mn-lt"/>
                <a:ea typeface="+mn-ea"/>
                <a:cs typeface="+mn-cs"/>
              </a:rPr>
              <a:t>Draw a curve in the graph (right click for the final point). A series of magenta triangles will appear in the new desired values and simultaneously the corresponding Estimate/Entry cell will be modified.</a:t>
            </a:r>
          </a:p>
          <a:p>
            <a:pPr lvl="0"/>
            <a:r>
              <a:rPr lang="en-US" sz="1200" kern="1200" dirty="0">
                <a:solidFill>
                  <a:schemeClr val="tx1"/>
                </a:solidFill>
                <a:effectLst/>
                <a:latin typeface="+mn-lt"/>
                <a:ea typeface="+mn-ea"/>
                <a:cs typeface="+mn-cs"/>
              </a:rPr>
              <a:t>Press the </a:t>
            </a:r>
            <a:r>
              <a:rPr lang="en-US" sz="1200" b="1" kern="1200" dirty="0">
                <a:solidFill>
                  <a:schemeClr val="tx1"/>
                </a:solidFill>
                <a:effectLst/>
                <a:latin typeface="+mn-lt"/>
                <a:ea typeface="+mn-ea"/>
                <a:cs typeface="+mn-cs"/>
              </a:rPr>
              <a:t>Accept </a:t>
            </a:r>
            <a:r>
              <a:rPr lang="en-US" sz="1200" kern="1200" dirty="0">
                <a:solidFill>
                  <a:schemeClr val="tx1"/>
                </a:solidFill>
                <a:effectLst/>
                <a:latin typeface="+mn-lt"/>
                <a:ea typeface="+mn-ea"/>
                <a:cs typeface="+mn-cs"/>
              </a:rPr>
              <a:t>button or the </a:t>
            </a:r>
            <a:r>
              <a:rPr lang="en-US" sz="1200" b="1" kern="1200" dirty="0">
                <a:solidFill>
                  <a:schemeClr val="tx1"/>
                </a:solidFill>
                <a:effectLst/>
                <a:latin typeface="+mn-lt"/>
                <a:ea typeface="+mn-ea"/>
                <a:cs typeface="+mn-cs"/>
              </a:rPr>
              <a:t>Accept All </a:t>
            </a:r>
            <a:r>
              <a:rPr lang="en-US" sz="1200" kern="1200" dirty="0">
                <a:solidFill>
                  <a:schemeClr val="tx1"/>
                </a:solidFill>
                <a:effectLst/>
                <a:latin typeface="+mn-lt"/>
                <a:ea typeface="+mn-ea"/>
                <a:cs typeface="+mn-cs"/>
              </a:rPr>
              <a:t>button to accept all edits. This will copy the data from the </a:t>
            </a:r>
            <a:r>
              <a:rPr lang="en-US" sz="1200" b="1" kern="1200" dirty="0">
                <a:solidFill>
                  <a:schemeClr val="tx1"/>
                </a:solidFill>
                <a:effectLst/>
                <a:latin typeface="+mn-lt"/>
                <a:ea typeface="+mn-ea"/>
                <a:cs typeface="+mn-cs"/>
              </a:rPr>
              <a:t>Estimate/Entry </a:t>
            </a:r>
            <a:r>
              <a:rPr lang="en-US" sz="1200" kern="1200" dirty="0">
                <a:solidFill>
                  <a:schemeClr val="tx1"/>
                </a:solidFill>
                <a:effectLst/>
                <a:latin typeface="+mn-lt"/>
                <a:ea typeface="+mn-ea"/>
                <a:cs typeface="+mn-cs"/>
              </a:rPr>
              <a:t>column into the </a:t>
            </a:r>
            <a:r>
              <a:rPr lang="en-US" sz="1200" b="1" kern="1200" dirty="0">
                <a:solidFill>
                  <a:schemeClr val="tx1"/>
                </a:solidFill>
                <a:effectLst/>
                <a:latin typeface="+mn-lt"/>
                <a:ea typeface="+mn-ea"/>
                <a:cs typeface="+mn-cs"/>
              </a:rPr>
              <a:t>Revised </a:t>
            </a:r>
            <a:r>
              <a:rPr lang="en-US" sz="1200" kern="1200" dirty="0">
                <a:solidFill>
                  <a:schemeClr val="tx1"/>
                </a:solidFill>
                <a:effectLst/>
                <a:latin typeface="+mn-lt"/>
                <a:ea typeface="+mn-ea"/>
                <a:cs typeface="+mn-cs"/>
              </a:rPr>
              <a:t>column.</a:t>
            </a:r>
          </a:p>
          <a:p>
            <a:r>
              <a:rPr lang="en-US" sz="1200" kern="1200">
                <a:solidFill>
                  <a:schemeClr val="tx1"/>
                </a:solidFill>
                <a:effectLst/>
                <a:latin typeface="+mn-lt"/>
                <a:ea typeface="+mn-ea"/>
                <a:cs typeface="+mn-cs"/>
              </a:rPr>
              <a:t>At the end of all of your edits, press the </a:t>
            </a:r>
            <a:r>
              <a:rPr lang="en-US" sz="1200" b="1" kern="1200">
                <a:solidFill>
                  <a:schemeClr val="tx1"/>
                </a:solidFill>
                <a:effectLst/>
                <a:latin typeface="+mn-lt"/>
                <a:ea typeface="+mn-ea"/>
                <a:cs typeface="+mn-cs"/>
              </a:rPr>
              <a:t>Save </a:t>
            </a:r>
            <a:r>
              <a:rPr lang="en-US" sz="1200" kern="1200">
                <a:solidFill>
                  <a:schemeClr val="tx1"/>
                </a:solidFill>
                <a:effectLst/>
                <a:latin typeface="+mn-lt"/>
                <a:ea typeface="+mn-ea"/>
                <a:cs typeface="+mn-cs"/>
              </a:rPr>
              <a:t>or </a:t>
            </a:r>
            <a:r>
              <a:rPr lang="en-US" sz="1200" b="1" kern="1200">
                <a:solidFill>
                  <a:schemeClr val="tx1"/>
                </a:solidFill>
                <a:effectLst/>
                <a:latin typeface="+mn-lt"/>
                <a:ea typeface="+mn-ea"/>
                <a:cs typeface="+mn-cs"/>
              </a:rPr>
              <a:t>Save As </a:t>
            </a:r>
            <a:r>
              <a:rPr lang="en-US" sz="1200" kern="1200">
                <a:solidFill>
                  <a:schemeClr val="tx1"/>
                </a:solidFill>
                <a:effectLst/>
                <a:latin typeface="+mn-lt"/>
                <a:ea typeface="+mn-ea"/>
                <a:cs typeface="+mn-cs"/>
              </a:rPr>
              <a:t>button.</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84</a:t>
            </a:fld>
            <a:endParaRPr lang="en-US"/>
          </a:p>
        </p:txBody>
      </p:sp>
    </p:spTree>
    <p:extLst>
      <p:ext uri="{BB962C8B-B14F-4D97-AF65-F5344CB8AC3E}">
        <p14:creationId xmlns:p14="http://schemas.microsoft.com/office/powerpoint/2010/main" val="11267880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85</a:t>
            </a:fld>
            <a:endParaRPr lang="en-US"/>
          </a:p>
        </p:txBody>
      </p:sp>
    </p:spTree>
    <p:extLst>
      <p:ext uri="{BB962C8B-B14F-4D97-AF65-F5344CB8AC3E}">
        <p14:creationId xmlns:p14="http://schemas.microsoft.com/office/powerpoint/2010/main" val="26592453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86</a:t>
            </a:fld>
            <a:endParaRPr lang="en-US"/>
          </a:p>
        </p:txBody>
      </p:sp>
    </p:spTree>
    <p:extLst>
      <p:ext uri="{BB962C8B-B14F-4D97-AF65-F5344CB8AC3E}">
        <p14:creationId xmlns:p14="http://schemas.microsoft.com/office/powerpoint/2010/main" val="3411288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87</a:t>
            </a:fld>
            <a:endParaRPr lang="en-US"/>
          </a:p>
        </p:txBody>
      </p:sp>
    </p:spTree>
    <p:extLst>
      <p:ext uri="{BB962C8B-B14F-4D97-AF65-F5344CB8AC3E}">
        <p14:creationId xmlns:p14="http://schemas.microsoft.com/office/powerpoint/2010/main" val="29225311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88</a:t>
            </a:fld>
            <a:endParaRPr lang="en-US"/>
          </a:p>
        </p:txBody>
      </p:sp>
    </p:spTree>
    <p:extLst>
      <p:ext uri="{BB962C8B-B14F-4D97-AF65-F5344CB8AC3E}">
        <p14:creationId xmlns:p14="http://schemas.microsoft.com/office/powerpoint/2010/main" val="38300049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89</a:t>
            </a:fld>
            <a:endParaRPr lang="en-US"/>
          </a:p>
        </p:txBody>
      </p:sp>
    </p:spTree>
    <p:extLst>
      <p:ext uri="{BB962C8B-B14F-4D97-AF65-F5344CB8AC3E}">
        <p14:creationId xmlns:p14="http://schemas.microsoft.com/office/powerpoint/2010/main" val="863412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90</a:t>
            </a:fld>
            <a:endParaRPr lang="en-US"/>
          </a:p>
        </p:txBody>
      </p:sp>
    </p:spTree>
    <p:extLst>
      <p:ext uri="{BB962C8B-B14F-4D97-AF65-F5344CB8AC3E}">
        <p14:creationId xmlns:p14="http://schemas.microsoft.com/office/powerpoint/2010/main" val="22636428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91</a:t>
            </a:fld>
            <a:endParaRPr lang="en-US"/>
          </a:p>
        </p:txBody>
      </p:sp>
    </p:spTree>
    <p:extLst>
      <p:ext uri="{BB962C8B-B14F-4D97-AF65-F5344CB8AC3E}">
        <p14:creationId xmlns:p14="http://schemas.microsoft.com/office/powerpoint/2010/main" val="344445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C155-1D3B-284D-621E-40DEA209EB8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39B616-F1F6-DC0B-8FE2-69F4AE097787}"/>
              </a:ext>
            </a:extLst>
          </p:cNvPr>
          <p:cNvSpPr>
            <a:spLocks noGrp="1" noRot="1" noChangeAspect="1"/>
          </p:cNvSpPr>
          <p:nvPr>
            <p:ph type="sldImg"/>
          </p:nvPr>
        </p:nvSpPr>
        <p:spPr>
          <a:xfrm>
            <a:off x="1143000" y="685800"/>
            <a:ext cx="4572000" cy="3429000"/>
          </a:xfrm>
        </p:spPr>
      </p:sp>
      <p:sp>
        <p:nvSpPr>
          <p:cNvPr id="3" name="Segnaposto note 2">
            <a:extLst>
              <a:ext uri="{FF2B5EF4-FFF2-40B4-BE49-F238E27FC236}">
                <a16:creationId xmlns:a16="http://schemas.microsoft.com/office/drawing/2014/main" id="{D63247F6-09DD-C647-2B68-093F38F5265A}"/>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3F19489-B9E4-E198-AF9F-C7289E0242C9}"/>
              </a:ext>
            </a:extLst>
          </p:cNvPr>
          <p:cNvSpPr>
            <a:spLocks noGrp="1"/>
          </p:cNvSpPr>
          <p:nvPr>
            <p:ph type="sldNum" sz="quarter" idx="10"/>
          </p:nvPr>
        </p:nvSpPr>
        <p:spPr/>
        <p:txBody>
          <a:bodyPr/>
          <a:lstStyle/>
          <a:p>
            <a:fld id="{5A26DEF5-8561-42E0-8ED1-2513A8C8ABCF}" type="slidenum">
              <a:rPr lang="en-US" smtClean="0"/>
              <a:t>10</a:t>
            </a:fld>
            <a:endParaRPr lang="en-US"/>
          </a:p>
        </p:txBody>
      </p:sp>
    </p:spTree>
    <p:extLst>
      <p:ext uri="{BB962C8B-B14F-4D97-AF65-F5344CB8AC3E}">
        <p14:creationId xmlns:p14="http://schemas.microsoft.com/office/powerpoint/2010/main" val="2100698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92</a:t>
            </a:fld>
            <a:endParaRPr lang="en-US"/>
          </a:p>
        </p:txBody>
      </p:sp>
    </p:spTree>
    <p:extLst>
      <p:ext uri="{BB962C8B-B14F-4D97-AF65-F5344CB8AC3E}">
        <p14:creationId xmlns:p14="http://schemas.microsoft.com/office/powerpoint/2010/main" val="29021018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93</a:t>
            </a:fld>
            <a:endParaRPr lang="en-US"/>
          </a:p>
        </p:txBody>
      </p:sp>
    </p:spTree>
    <p:extLst>
      <p:ext uri="{BB962C8B-B14F-4D97-AF65-F5344CB8AC3E}">
        <p14:creationId xmlns:p14="http://schemas.microsoft.com/office/powerpoint/2010/main" val="40302443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BE8C1-09CB-AD01-5D2F-D97557D7007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E689F9-956F-6B09-1BC2-6967E0CCF9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F109DD-38B4-CD85-89D4-B59BEAF94810}"/>
              </a:ext>
            </a:extLst>
          </p:cNvPr>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2106DAB8-7218-4315-DF56-313CD52E681D}"/>
              </a:ext>
            </a:extLst>
          </p:cNvPr>
          <p:cNvSpPr>
            <a:spLocks noGrp="1"/>
          </p:cNvSpPr>
          <p:nvPr>
            <p:ph type="sldNum" sz="quarter" idx="10"/>
          </p:nvPr>
        </p:nvSpPr>
        <p:spPr/>
        <p:txBody>
          <a:bodyPr/>
          <a:lstStyle/>
          <a:p>
            <a:fld id="{5A26DEF5-8561-42E0-8ED1-2513A8C8ABCF}" type="slidenum">
              <a:rPr lang="en-US" smtClean="0"/>
              <a:t>94</a:t>
            </a:fld>
            <a:endParaRPr lang="en-US"/>
          </a:p>
        </p:txBody>
      </p:sp>
    </p:spTree>
    <p:extLst>
      <p:ext uri="{BB962C8B-B14F-4D97-AF65-F5344CB8AC3E}">
        <p14:creationId xmlns:p14="http://schemas.microsoft.com/office/powerpoint/2010/main" val="3665003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95</a:t>
            </a:fld>
            <a:endParaRPr lang="en-US"/>
          </a:p>
        </p:txBody>
      </p:sp>
    </p:spTree>
    <p:extLst>
      <p:ext uri="{BB962C8B-B14F-4D97-AF65-F5344CB8AC3E}">
        <p14:creationId xmlns:p14="http://schemas.microsoft.com/office/powerpoint/2010/main" val="6655698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96</a:t>
            </a:fld>
            <a:endParaRPr lang="en-US"/>
          </a:p>
        </p:txBody>
      </p:sp>
    </p:spTree>
    <p:extLst>
      <p:ext uri="{BB962C8B-B14F-4D97-AF65-F5344CB8AC3E}">
        <p14:creationId xmlns:p14="http://schemas.microsoft.com/office/powerpoint/2010/main" val="38478534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A26DEF5-8561-42E0-8ED1-2513A8C8ABCF}" type="slidenum">
              <a:rPr lang="en-US" smtClean="0"/>
              <a:t>97</a:t>
            </a:fld>
            <a:endParaRPr lang="en-US"/>
          </a:p>
        </p:txBody>
      </p:sp>
    </p:spTree>
    <p:extLst>
      <p:ext uri="{BB962C8B-B14F-4D97-AF65-F5344CB8AC3E}">
        <p14:creationId xmlns:p14="http://schemas.microsoft.com/office/powerpoint/2010/main" val="243656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a:xfrm>
            <a:off x="457200" y="6284342"/>
            <a:ext cx="2133600" cy="365125"/>
          </a:xfrm>
          <a:prstGeom prst="rect">
            <a:avLst/>
          </a:prstGeom>
        </p:spPr>
        <p:txBody>
          <a:bodyPr/>
          <a:lstStyle/>
          <a:p>
            <a:endParaRPr lang="it-IT"/>
          </a:p>
        </p:txBody>
      </p:sp>
      <p:sp>
        <p:nvSpPr>
          <p:cNvPr id="5" name="Footer Placeholder 4"/>
          <p:cNvSpPr>
            <a:spLocks noGrp="1"/>
          </p:cNvSpPr>
          <p:nvPr>
            <p:ph type="ftr" sz="quarter" idx="11"/>
          </p:nvPr>
        </p:nvSpPr>
        <p:spPr>
          <a:xfrm>
            <a:off x="3124200" y="6284342"/>
            <a:ext cx="2895600" cy="365125"/>
          </a:xfrm>
          <a:prstGeom prst="rect">
            <a:avLst/>
          </a:prstGeom>
        </p:spPr>
        <p:txBody>
          <a:bodyPr/>
          <a:lstStyle/>
          <a:p>
            <a:r>
              <a:rPr lang="it-IT"/>
              <a:t>XXX modelling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D1C381-D026-4ECF-B4F4-A3F59C845E47}"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F16669DB-CCD3-46A0-B188-3E228E09A429}" type="datetimeFigureOut">
              <a:rPr lang="it-IT" smtClean="0"/>
              <a:t>30/04/2025</a:t>
            </a:fld>
            <a:endParaRPr lang="it-IT"/>
          </a:p>
        </p:txBody>
      </p:sp>
      <p:sp>
        <p:nvSpPr>
          <p:cNvPr id="5" name="Segnaposto piè di pagina 4"/>
          <p:cNvSpPr>
            <a:spLocks noGrp="1"/>
          </p:cNvSpPr>
          <p:nvPr>
            <p:ph type="ftr" sz="quarter" idx="11"/>
          </p:nvPr>
        </p:nvSpPr>
        <p:spPr>
          <a:xfrm>
            <a:off x="35496" y="64482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8775B9E8-9E8F-4AC1-A2BB-34C5984AEA0E}" type="slidenum">
              <a:rPr lang="it-IT" smtClean="0"/>
              <a:t>‹#›</a:t>
            </a:fld>
            <a:endParaRPr lang="it-IT"/>
          </a:p>
        </p:txBody>
      </p:sp>
    </p:spTree>
    <p:extLst>
      <p:ext uri="{BB962C8B-B14F-4D97-AF65-F5344CB8AC3E}">
        <p14:creationId xmlns:p14="http://schemas.microsoft.com/office/powerpoint/2010/main" val="173559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0.png"/><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2.png"/><Relationship Id="rId9" Type="http://schemas.microsoft.com/office/2007/relationships/diagramDrawing" Target="../diagrams/drawin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Graphical user interface, website&#10;&#10;Description automatically generated">
            <a:extLst>
              <a:ext uri="{FF2B5EF4-FFF2-40B4-BE49-F238E27FC236}">
                <a16:creationId xmlns:a16="http://schemas.microsoft.com/office/drawing/2014/main" id="{6F0CDEEC-B3C5-04A7-CCB1-46454572D4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7" name="Group 20">
            <a:extLst>
              <a:ext uri="{FF2B5EF4-FFF2-40B4-BE49-F238E27FC236}">
                <a16:creationId xmlns:a16="http://schemas.microsoft.com/office/drawing/2014/main" id="{72208AFC-DECE-D96A-2E28-A2305E21127E}"/>
              </a:ext>
            </a:extLst>
          </p:cNvPr>
          <p:cNvGrpSpPr/>
          <p:nvPr userDrawn="1"/>
        </p:nvGrpSpPr>
        <p:grpSpPr>
          <a:xfrm>
            <a:off x="3240077" y="5877272"/>
            <a:ext cx="2890531" cy="731520"/>
            <a:chOff x="778401" y="4839743"/>
            <a:chExt cx="2890531" cy="731520"/>
          </a:xfrm>
        </p:grpSpPr>
        <p:pic>
          <p:nvPicPr>
            <p:cNvPr id="18" name="Picture 9" descr="Logo&#10;&#10;Description automatically generated">
              <a:extLst>
                <a:ext uri="{FF2B5EF4-FFF2-40B4-BE49-F238E27FC236}">
                  <a16:creationId xmlns:a16="http://schemas.microsoft.com/office/drawing/2014/main" id="{299C9FB3-CE1A-D696-FD57-7123712F6A6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877992" y="4931183"/>
              <a:ext cx="1790940" cy="548640"/>
            </a:xfrm>
            <a:prstGeom prst="rect">
              <a:avLst/>
            </a:prstGeom>
          </p:spPr>
        </p:pic>
        <p:sp>
          <p:nvSpPr>
            <p:cNvPr id="19" name="TextBox 10">
              <a:extLst>
                <a:ext uri="{FF2B5EF4-FFF2-40B4-BE49-F238E27FC236}">
                  <a16:creationId xmlns:a16="http://schemas.microsoft.com/office/drawing/2014/main" id="{7A1C6340-4ADE-23C6-F611-E47EEDFBBE81}"/>
                </a:ext>
              </a:extLst>
            </p:cNvPr>
            <p:cNvSpPr txBox="1"/>
            <p:nvPr userDrawn="1"/>
          </p:nvSpPr>
          <p:spPr>
            <a:xfrm>
              <a:off x="778401" y="5078545"/>
              <a:ext cx="787396"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by:</a:t>
              </a:r>
            </a:p>
          </p:txBody>
        </p:sp>
        <p:sp>
          <p:nvSpPr>
            <p:cNvPr id="20" name="Rounded Rectangle 17">
              <a:extLst>
                <a:ext uri="{FF2B5EF4-FFF2-40B4-BE49-F238E27FC236}">
                  <a16:creationId xmlns:a16="http://schemas.microsoft.com/office/drawing/2014/main" id="{08288A5E-5FBF-F544-E23D-761123AB40B0}"/>
                </a:ext>
              </a:extLst>
            </p:cNvPr>
            <p:cNvSpPr/>
            <p:nvPr userDrawn="1"/>
          </p:nvSpPr>
          <p:spPr>
            <a:xfrm>
              <a:off x="1610036" y="4839743"/>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3">
            <a:extLst>
              <a:ext uri="{FF2B5EF4-FFF2-40B4-BE49-F238E27FC236}">
                <a16:creationId xmlns:a16="http://schemas.microsoft.com/office/drawing/2014/main" id="{73B6B7DA-14A8-C720-5157-5F8108144EE7}"/>
              </a:ext>
            </a:extLst>
          </p:cNvPr>
          <p:cNvGrpSpPr/>
          <p:nvPr userDrawn="1"/>
        </p:nvGrpSpPr>
        <p:grpSpPr>
          <a:xfrm>
            <a:off x="5078454" y="234759"/>
            <a:ext cx="866278" cy="731520"/>
            <a:chOff x="5078454" y="234759"/>
            <a:chExt cx="866278" cy="731520"/>
          </a:xfrm>
        </p:grpSpPr>
        <p:sp>
          <p:nvSpPr>
            <p:cNvPr id="22" name="TextBox 21">
              <a:extLst>
                <a:ext uri="{FF2B5EF4-FFF2-40B4-BE49-F238E27FC236}">
                  <a16:creationId xmlns:a16="http://schemas.microsoft.com/office/drawing/2014/main" id="{5967D91E-C405-0D12-F97C-8A491647EE97}"/>
                </a:ext>
              </a:extLst>
            </p:cNvPr>
            <p:cNvSpPr txBox="1"/>
            <p:nvPr userDrawn="1"/>
          </p:nvSpPr>
          <p:spPr>
            <a:xfrm>
              <a:off x="5078454" y="473561"/>
              <a:ext cx="801823"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for:</a:t>
              </a:r>
            </a:p>
          </p:txBody>
        </p:sp>
        <p:sp>
          <p:nvSpPr>
            <p:cNvPr id="23" name="Rounded Rectangle 22">
              <a:extLst>
                <a:ext uri="{FF2B5EF4-FFF2-40B4-BE49-F238E27FC236}">
                  <a16:creationId xmlns:a16="http://schemas.microsoft.com/office/drawing/2014/main" id="{CEA565E0-72C5-E2FE-31C4-7D96D70B068A}"/>
                </a:ext>
              </a:extLst>
            </p:cNvPr>
            <p:cNvSpPr/>
            <p:nvPr userDrawn="1"/>
          </p:nvSpPr>
          <p:spPr>
            <a:xfrm>
              <a:off x="5917300" y="234759"/>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
            <a:extLst>
              <a:ext uri="{FF2B5EF4-FFF2-40B4-BE49-F238E27FC236}">
                <a16:creationId xmlns:a16="http://schemas.microsoft.com/office/drawing/2014/main" id="{D9E0B5C2-D884-7870-0CE1-F0963117298D}"/>
              </a:ext>
            </a:extLst>
          </p:cNvPr>
          <p:cNvSpPr/>
          <p:nvPr userDrawn="1"/>
        </p:nvSpPr>
        <p:spPr>
          <a:xfrm>
            <a:off x="365760" y="3459777"/>
            <a:ext cx="8778240" cy="1625408"/>
          </a:xfrm>
          <a:prstGeom prst="rect">
            <a:avLst/>
          </a:prstGeom>
          <a:solidFill>
            <a:srgbClr val="3C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5" name="Diagramma 24">
            <a:extLst>
              <a:ext uri="{FF2B5EF4-FFF2-40B4-BE49-F238E27FC236}">
                <a16:creationId xmlns:a16="http://schemas.microsoft.com/office/drawing/2014/main" id="{B6A8B202-46B4-8F5D-7B4A-7DCEE9918F94}"/>
              </a:ext>
            </a:extLst>
          </p:cNvPr>
          <p:cNvGraphicFramePr/>
          <p:nvPr userDrawn="1">
            <p:extLst>
              <p:ext uri="{D42A27DB-BD31-4B8C-83A1-F6EECF244321}">
                <p14:modId xmlns:p14="http://schemas.microsoft.com/office/powerpoint/2010/main" val="3555113285"/>
              </p:ext>
            </p:extLst>
          </p:nvPr>
        </p:nvGraphicFramePr>
        <p:xfrm>
          <a:off x="365760" y="3361580"/>
          <a:ext cx="8778240" cy="1723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6" name="Picture 1">
            <a:extLst>
              <a:ext uri="{FF2B5EF4-FFF2-40B4-BE49-F238E27FC236}">
                <a16:creationId xmlns:a16="http://schemas.microsoft.com/office/drawing/2014/main" id="{9CB2BE3C-9784-0DD5-049B-E61433D55A8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30608" y="5946675"/>
            <a:ext cx="1090295" cy="502920"/>
          </a:xfrm>
          <a:prstGeom prst="rect">
            <a:avLst/>
          </a:prstGeom>
        </p:spPr>
      </p:pic>
      <p:pic>
        <p:nvPicPr>
          <p:cNvPr id="27" name="Picture 120623122">
            <a:extLst>
              <a:ext uri="{FF2B5EF4-FFF2-40B4-BE49-F238E27FC236}">
                <a16:creationId xmlns:a16="http://schemas.microsoft.com/office/drawing/2014/main" id="{014BE319-E76C-225D-F25D-876DD5D1E292}"/>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7371812" y="5968712"/>
            <a:ext cx="1492885" cy="377190"/>
          </a:xfrm>
          <a:prstGeom prst="rect">
            <a:avLst/>
          </a:prstGeom>
          <a:noFill/>
        </p:spPr>
      </p:pic>
      <p:sp>
        <p:nvSpPr>
          <p:cNvPr id="28" name="Rectangle 1">
            <a:extLst>
              <a:ext uri="{FF2B5EF4-FFF2-40B4-BE49-F238E27FC236}">
                <a16:creationId xmlns:a16="http://schemas.microsoft.com/office/drawing/2014/main" id="{189AF2C6-2FCC-3FE6-6DAB-74BE760B50EE}"/>
              </a:ext>
            </a:extLst>
          </p:cNvPr>
          <p:cNvSpPr/>
          <p:nvPr userDrawn="1"/>
        </p:nvSpPr>
        <p:spPr>
          <a:xfrm>
            <a:off x="365760" y="5060248"/>
            <a:ext cx="8778240" cy="849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Isosceles Triangle 12">
            <a:extLst>
              <a:ext uri="{FF2B5EF4-FFF2-40B4-BE49-F238E27FC236}">
                <a16:creationId xmlns:a16="http://schemas.microsoft.com/office/drawing/2014/main" id="{B94367C7-FF96-7187-F72E-931C09BFF250}"/>
              </a:ext>
            </a:extLst>
          </p:cNvPr>
          <p:cNvSpPr>
            <a:spLocks noChangeAspect="1"/>
          </p:cNvSpPr>
          <p:nvPr userDrawn="1"/>
        </p:nvSpPr>
        <p:spPr>
          <a:xfrm rot="16200000">
            <a:off x="8602970" y="6310798"/>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a:latin typeface="Arial" panose="020B0604020202020204" pitchFamily="34" charset="0"/>
            </a:endParaRPr>
          </a:p>
        </p:txBody>
      </p:sp>
      <p:sp>
        <p:nvSpPr>
          <p:cNvPr id="3" name="Page no.">
            <a:extLst>
              <a:ext uri="{FF2B5EF4-FFF2-40B4-BE49-F238E27FC236}">
                <a16:creationId xmlns:a16="http://schemas.microsoft.com/office/drawing/2014/main" id="{DE405380-7B50-5EEA-B4D5-1B3367D6F5E0}"/>
              </a:ext>
            </a:extLst>
          </p:cNvPr>
          <p:cNvSpPr txBox="1">
            <a:spLocks/>
          </p:cNvSpPr>
          <p:nvPr userDrawn="1"/>
        </p:nvSpPr>
        <p:spPr>
          <a:xfrm>
            <a:off x="8827458" y="6579320"/>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panose="020B0504020202020204" pitchFamily="34" charset="0"/>
                <a:ea typeface="Lato" panose="020F0502020204030203" pitchFamily="34" charset="0"/>
                <a:cs typeface="Arial" panose="020B0604020202020204" pitchFamily="34" charset="0"/>
              </a:rPr>
              <a:t>‹#›</a:t>
            </a:fld>
            <a:endParaRPr lang="id-ID" sz="1000" b="0" i="0" dirty="0">
              <a:solidFill>
                <a:schemeClr val="bg1"/>
              </a:solidFill>
              <a:latin typeface="Arial Nova" panose="020B0504020202020204" pitchFamily="34" charset="0"/>
              <a:ea typeface="Lato" panose="020F0502020204030203" pitchFamily="34" charset="0"/>
              <a:cs typeface="Arial" panose="020B0604020202020204" pitchFamily="34" charset="0"/>
            </a:endParaRPr>
          </a:p>
        </p:txBody>
      </p:sp>
      <p:sp>
        <p:nvSpPr>
          <p:cNvPr id="5" name="TextBox 15">
            <a:extLst>
              <a:ext uri="{FF2B5EF4-FFF2-40B4-BE49-F238E27FC236}">
                <a16:creationId xmlns:a16="http://schemas.microsoft.com/office/drawing/2014/main" id="{A508BE9B-6CC2-8A70-6B63-4160E1695365}"/>
              </a:ext>
            </a:extLst>
          </p:cNvPr>
          <p:cNvSpPr txBox="1"/>
          <p:nvPr userDrawn="1"/>
        </p:nvSpPr>
        <p:spPr>
          <a:xfrm>
            <a:off x="400050" y="6381328"/>
            <a:ext cx="5125121" cy="384721"/>
          </a:xfrm>
          <a:prstGeom prst="rect">
            <a:avLst/>
          </a:prstGeom>
          <a:noFill/>
          <a:ln>
            <a:noFill/>
          </a:ln>
        </p:spPr>
        <p:txBody>
          <a:bodyPr wrap="none" rtlCol="0">
            <a:spAutoFit/>
          </a:bodyPr>
          <a:lstStyle/>
          <a:p>
            <a:r>
              <a:rPr lang="en-US" sz="1000" b="0" i="0" dirty="0">
                <a:solidFill>
                  <a:srgbClr val="1A699E"/>
                </a:solidFill>
                <a:latin typeface="Arial Nova Cond" panose="020B0506020202020204" pitchFamily="34" charset="0"/>
              </a:rPr>
              <a:t>Consultancy service for the Development of the Eastern Nile Water Resources Models and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rgbClr val="F7B316"/>
                </a:solidFill>
                <a:latin typeface="Arial Nova Light" panose="020B0304020202020204" pitchFamily="34" charset="0"/>
                <a:ea typeface="+mn-ea"/>
                <a:cs typeface="+mn-cs"/>
              </a:rPr>
              <a:t>Training of Trainers in Eastern Nile Water Resources Models and Tools </a:t>
            </a:r>
            <a:r>
              <a:rPr lang="en-US" sz="900" b="0" i="1" dirty="0">
                <a:solidFill>
                  <a:srgbClr val="F7B316"/>
                </a:solidFill>
                <a:latin typeface="Arial Nova Cond" panose="020B0506020202020204" pitchFamily="34" charset="0"/>
              </a:rPr>
              <a:t>– HEC-</a:t>
            </a:r>
            <a:r>
              <a:rPr lang="en-US" sz="900" b="0" i="1" dirty="0" err="1">
                <a:solidFill>
                  <a:srgbClr val="F7B316"/>
                </a:solidFill>
                <a:latin typeface="Arial Nova Cond" panose="020B0506020202020204" pitchFamily="34" charset="0"/>
              </a:rPr>
              <a:t>DSSVue</a:t>
            </a:r>
            <a:endParaRPr lang="en-US" sz="900" b="0" i="1" dirty="0">
              <a:solidFill>
                <a:srgbClr val="F7B316"/>
              </a:solidFill>
              <a:latin typeface="Arial Nova Cond" panose="020B0506020202020204" pitchFamily="34" charset="0"/>
            </a:endParaRPr>
          </a:p>
        </p:txBody>
      </p:sp>
      <p:cxnSp>
        <p:nvCxnSpPr>
          <p:cNvPr id="6" name="Straight Connector 7">
            <a:extLst>
              <a:ext uri="{FF2B5EF4-FFF2-40B4-BE49-F238E27FC236}">
                <a16:creationId xmlns:a16="http://schemas.microsoft.com/office/drawing/2014/main" id="{A07B7DE0-A181-C432-31E5-B3EA93EDDC28}"/>
              </a:ext>
            </a:extLst>
          </p:cNvPr>
          <p:cNvCxnSpPr>
            <a:cxnSpLocks/>
          </p:cNvCxnSpPr>
          <p:nvPr userDrawn="1"/>
        </p:nvCxnSpPr>
        <p:spPr>
          <a:xfrm flipH="1">
            <a:off x="282960" y="6381328"/>
            <a:ext cx="5297152"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20">
            <a:extLst>
              <a:ext uri="{FF2B5EF4-FFF2-40B4-BE49-F238E27FC236}">
                <a16:creationId xmlns:a16="http://schemas.microsoft.com/office/drawing/2014/main" id="{54DA60D4-D990-C58B-FBE6-0825B23852F7}"/>
              </a:ext>
            </a:extLst>
          </p:cNvPr>
          <p:cNvCxnSpPr>
            <a:cxnSpLocks/>
          </p:cNvCxnSpPr>
          <p:nvPr userDrawn="1"/>
        </p:nvCxnSpPr>
        <p:spPr>
          <a:xfrm>
            <a:off x="228672" y="620688"/>
            <a:ext cx="6306011" cy="0"/>
          </a:xfrm>
          <a:prstGeom prst="line">
            <a:avLst/>
          </a:prstGeom>
          <a:ln>
            <a:solidFill>
              <a:srgbClr val="1A699E"/>
            </a:solidFill>
            <a:tailEnd type="oval"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52" r:id="rId2"/>
  </p:sldLayoutIdLst>
  <p:hf sldNum="0" hdr="0" dt="0"/>
  <p:txStyles>
    <p:titleStyle>
      <a:lvl1pPr algn="l" defTabSz="914400" rtl="0" eaLnBrk="1" latinLnBrk="0" hangingPunct="1">
        <a:spcBef>
          <a:spcPct val="0"/>
        </a:spcBef>
        <a:buNone/>
        <a:defRPr sz="1600" i="1" kern="1200" baseline="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hec.usace.army.mil/software/hec-dssvue/downloads.aspx"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7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8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09.png"/></Relationships>
</file>

<file path=ppt/slides/_rels/slide8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112.png"/></Relationships>
</file>

<file path=ppt/slides/_rels/slide8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9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9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4.xml"/><Relationship Id="rId1" Type="http://schemas.openxmlformats.org/officeDocument/2006/relationships/slideLayout" Target="../slideLayouts/slideLayout3.xml"/><Relationship Id="rId4" Type="http://schemas.openxmlformats.org/officeDocument/2006/relationships/image" Target="../media/image12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7500958" y="6677048"/>
            <a:ext cx="1643042" cy="1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DEA534C-A33E-7BB6-F4FB-CE0C9CA31D00}"/>
              </a:ext>
            </a:extLst>
          </p:cNvPr>
          <p:cNvGrpSpPr/>
          <p:nvPr/>
        </p:nvGrpSpPr>
        <p:grpSpPr>
          <a:xfrm>
            <a:off x="601481" y="1498138"/>
            <a:ext cx="7762125" cy="1138774"/>
            <a:chOff x="1733971" y="732943"/>
            <a:chExt cx="5586177" cy="1138774"/>
          </a:xfrm>
        </p:grpSpPr>
        <p:sp>
          <p:nvSpPr>
            <p:cNvPr id="3" name="TextBox 2">
              <a:extLst>
                <a:ext uri="{FF2B5EF4-FFF2-40B4-BE49-F238E27FC236}">
                  <a16:creationId xmlns:a16="http://schemas.microsoft.com/office/drawing/2014/main" id="{6CB62D31-F445-302C-1FDE-B46AFBDD6C1A}"/>
                </a:ext>
              </a:extLst>
            </p:cNvPr>
            <p:cNvSpPr txBox="1"/>
            <p:nvPr/>
          </p:nvSpPr>
          <p:spPr>
            <a:xfrm>
              <a:off x="1733971" y="732943"/>
              <a:ext cx="5586177" cy="707886"/>
            </a:xfrm>
            <a:prstGeom prst="rect">
              <a:avLst/>
            </a:prstGeom>
            <a:noFill/>
          </p:spPr>
          <p:txBody>
            <a:bodyPr wrap="square" rtlCol="0">
              <a:spAutoFit/>
            </a:bodyPr>
            <a:lstStyle/>
            <a:p>
              <a:r>
                <a:rPr lang="en-US" sz="2000" b="1" dirty="0">
                  <a:solidFill>
                    <a:srgbClr val="1A699E"/>
                  </a:solidFill>
                  <a:latin typeface="Arial Nova" panose="020B0504020202020204" pitchFamily="34" charset="0"/>
                </a:rPr>
                <a:t>Consultancy service for the Development of the Eastern Nile Water Resources Models and Tools</a:t>
              </a:r>
              <a:endParaRPr lang="en-US" sz="1600" b="1" dirty="0">
                <a:solidFill>
                  <a:srgbClr val="1A699E"/>
                </a:solidFill>
                <a:latin typeface="Arial Nova" panose="020B0504020202020204" pitchFamily="34" charset="0"/>
              </a:endParaRPr>
            </a:p>
          </p:txBody>
        </p:sp>
        <p:sp>
          <p:nvSpPr>
            <p:cNvPr id="5" name="TextBox 3">
              <a:extLst>
                <a:ext uri="{FF2B5EF4-FFF2-40B4-BE49-F238E27FC236}">
                  <a16:creationId xmlns:a16="http://schemas.microsoft.com/office/drawing/2014/main" id="{FC68562B-04BF-B38E-0C57-0A6C7A506221}"/>
                </a:ext>
              </a:extLst>
            </p:cNvPr>
            <p:cNvSpPr txBox="1"/>
            <p:nvPr/>
          </p:nvSpPr>
          <p:spPr>
            <a:xfrm>
              <a:off x="1733971" y="1563940"/>
              <a:ext cx="2280044" cy="307777"/>
            </a:xfrm>
            <a:prstGeom prst="rect">
              <a:avLst/>
            </a:prstGeom>
            <a:noFill/>
          </p:spPr>
          <p:txBody>
            <a:bodyPr wrap="none" rtlCol="0">
              <a:spAutoFit/>
            </a:bodyPr>
            <a:lstStyle/>
            <a:p>
              <a:r>
                <a:rPr lang="en-US" sz="1400" dirty="0">
                  <a:solidFill>
                    <a:srgbClr val="F7B316"/>
                  </a:solidFill>
                  <a:latin typeface="Arial Nova Light" panose="020B0304020202020204" pitchFamily="34" charset="0"/>
                </a:rPr>
                <a:t>Nile Cooperation for Climate Resilience</a:t>
              </a:r>
            </a:p>
          </p:txBody>
        </p:sp>
      </p:grpSp>
      <p:sp>
        <p:nvSpPr>
          <p:cNvPr id="9" name="TextBox 5">
            <a:extLst>
              <a:ext uri="{FF2B5EF4-FFF2-40B4-BE49-F238E27FC236}">
                <a16:creationId xmlns:a16="http://schemas.microsoft.com/office/drawing/2014/main" id="{AA153603-879B-3A06-5E75-41014AE8B71B}"/>
              </a:ext>
            </a:extLst>
          </p:cNvPr>
          <p:cNvSpPr txBox="1"/>
          <p:nvPr/>
        </p:nvSpPr>
        <p:spPr>
          <a:xfrm>
            <a:off x="5977921" y="887065"/>
            <a:ext cx="2339602" cy="200055"/>
          </a:xfrm>
          <a:prstGeom prst="rect">
            <a:avLst/>
          </a:prstGeom>
          <a:noFill/>
        </p:spPr>
        <p:txBody>
          <a:bodyPr wrap="square" rtlCol="0">
            <a:spAutoFit/>
          </a:bodyPr>
          <a:lstStyle/>
          <a:p>
            <a:pPr algn="r"/>
            <a:r>
              <a:rPr lang="en-US" sz="700" dirty="0">
                <a:effectLst/>
                <a:latin typeface="Arial Nova Light" panose="020B0304020202020204" pitchFamily="34" charset="0"/>
                <a:ea typeface="MS Mincho" panose="02020609040205080304" pitchFamily="49" charset="-128"/>
                <a:cs typeface="Times New Roman" panose="02020603050405020304" pitchFamily="18" charset="0"/>
              </a:rPr>
              <a:t>Eastern Nile Technical Regional Office (ENTRO)</a:t>
            </a:r>
            <a:endParaRPr lang="it-IT" sz="700" dirty="0"/>
          </a:p>
        </p:txBody>
      </p:sp>
      <p:pic>
        <p:nvPicPr>
          <p:cNvPr id="11" name="Picture 1">
            <a:extLst>
              <a:ext uri="{FF2B5EF4-FFF2-40B4-BE49-F238E27FC236}">
                <a16:creationId xmlns:a16="http://schemas.microsoft.com/office/drawing/2014/main" id="{F59CD8BB-EDB4-8121-6526-C7C2F92D5F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6438" y="283981"/>
            <a:ext cx="1727835" cy="503555"/>
          </a:xfrm>
          <a:prstGeom prst="rect">
            <a:avLst/>
          </a:prstGeom>
        </p:spPr>
      </p:pic>
      <p:sp>
        <p:nvSpPr>
          <p:cNvPr id="4" name="TextBox 6">
            <a:extLst>
              <a:ext uri="{FF2B5EF4-FFF2-40B4-BE49-F238E27FC236}">
                <a16:creationId xmlns:a16="http://schemas.microsoft.com/office/drawing/2014/main" id="{D1844209-3DE9-7CFC-D73A-AC1832D0AD8F}"/>
              </a:ext>
            </a:extLst>
          </p:cNvPr>
          <p:cNvSpPr txBox="1"/>
          <p:nvPr/>
        </p:nvSpPr>
        <p:spPr>
          <a:xfrm>
            <a:off x="539552" y="5373216"/>
            <a:ext cx="3600005" cy="1246495"/>
          </a:xfrm>
          <a:prstGeom prst="rect">
            <a:avLst/>
          </a:prstGeom>
          <a:noFill/>
        </p:spPr>
        <p:txBody>
          <a:bodyPr wrap="square" rtlCol="0">
            <a:spAutoFit/>
          </a:bodyPr>
          <a:lstStyle/>
          <a:p>
            <a:r>
              <a:rPr lang="en-US" sz="1500" b="1" dirty="0">
                <a:solidFill>
                  <a:srgbClr val="1A699E"/>
                </a:solidFill>
                <a:latin typeface="Arial Nova" panose="020B0504020202020204" pitchFamily="34" charset="0"/>
              </a:rPr>
              <a:t>Training of Trainers in Eastern Nile Water Resources Models and Tools </a:t>
            </a:r>
          </a:p>
          <a:p>
            <a:r>
              <a:rPr lang="en-US" sz="1500" b="1" dirty="0">
                <a:solidFill>
                  <a:srgbClr val="1A699E"/>
                </a:solidFill>
                <a:latin typeface="Arial Nova" panose="020B0504020202020204" pitchFamily="34" charset="0"/>
              </a:rPr>
              <a:t>HEC-</a:t>
            </a:r>
            <a:r>
              <a:rPr lang="en-US" sz="1500" b="1" dirty="0" err="1">
                <a:solidFill>
                  <a:srgbClr val="1A699E"/>
                </a:solidFill>
                <a:latin typeface="Arial Nova" panose="020B0504020202020204" pitchFamily="34" charset="0"/>
              </a:rPr>
              <a:t>DSSVue</a:t>
            </a:r>
            <a:endParaRPr lang="en-US" sz="1500" b="1" dirty="0">
              <a:solidFill>
                <a:srgbClr val="1A699E"/>
              </a:solidFill>
              <a:latin typeface="Arial Nova" panose="020B0504020202020204" pitchFamily="34" charset="0"/>
            </a:endParaRPr>
          </a:p>
          <a:p>
            <a:endParaRPr lang="it-IT" sz="1500" b="1" dirty="0">
              <a:solidFill>
                <a:srgbClr val="1A699E"/>
              </a:solidFill>
              <a:latin typeface="Arial Nova" panose="020B0504020202020204" pitchFamily="34" charset="0"/>
            </a:endParaRPr>
          </a:p>
          <a:p>
            <a:r>
              <a:rPr lang="it-IT" sz="1500" b="1" dirty="0">
                <a:solidFill>
                  <a:srgbClr val="1A699E"/>
                </a:solidFill>
                <a:latin typeface="Arial Nova" panose="020B0504020202020204" pitchFamily="34" charset="0"/>
              </a:rPr>
              <a:t>6 – 10 </a:t>
            </a:r>
            <a:r>
              <a:rPr lang="it-IT" sz="1500" b="1" dirty="0" err="1">
                <a:solidFill>
                  <a:srgbClr val="1A699E"/>
                </a:solidFill>
                <a:latin typeface="Arial Nova" panose="020B0504020202020204" pitchFamily="34" charset="0"/>
              </a:rPr>
              <a:t>May</a:t>
            </a:r>
            <a:r>
              <a:rPr lang="it-IT" sz="1500" b="1" dirty="0">
                <a:solidFill>
                  <a:srgbClr val="1A699E"/>
                </a:solidFill>
                <a:latin typeface="Arial Nova" panose="020B0504020202020204" pitchFamily="34" charset="0"/>
              </a:rPr>
              <a:t> 2025</a:t>
            </a:r>
            <a:endParaRPr lang="en-IT" sz="1500" b="1" dirty="0">
              <a:solidFill>
                <a:srgbClr val="1A699E"/>
              </a:solidFill>
              <a:latin typeface="Arial Nova"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7C647-DC64-FE5B-C3C9-DC1FA01AF3E5}"/>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351D85BF-44C8-33CD-F663-E28DBCDF6331}"/>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52EAC9D2-30AC-8D9F-A574-8E41F15DBA69}"/>
              </a:ext>
            </a:extLst>
          </p:cNvPr>
          <p:cNvSpPr txBox="1"/>
          <p:nvPr/>
        </p:nvSpPr>
        <p:spPr>
          <a:xfrm>
            <a:off x="467544" y="971436"/>
            <a:ext cx="1898918" cy="369332"/>
          </a:xfrm>
          <a:prstGeom prst="rect">
            <a:avLst/>
          </a:prstGeom>
          <a:noFill/>
        </p:spPr>
        <p:txBody>
          <a:bodyPr wrap="none" rtlCol="0">
            <a:spAutoFit/>
          </a:bodyPr>
          <a:lstStyle/>
          <a:p>
            <a:r>
              <a:rPr lang="it-IT" b="1" dirty="0"/>
              <a:t>The Display Menu</a:t>
            </a:r>
            <a:endParaRPr lang="en-US" b="1" dirty="0"/>
          </a:p>
        </p:txBody>
      </p:sp>
      <p:sp>
        <p:nvSpPr>
          <p:cNvPr id="6" name="Rectangle 3">
            <a:extLst>
              <a:ext uri="{FF2B5EF4-FFF2-40B4-BE49-F238E27FC236}">
                <a16:creationId xmlns:a16="http://schemas.microsoft.com/office/drawing/2014/main" id="{C87213C0-0CCC-80EB-0F20-F14244944E70}"/>
              </a:ext>
            </a:extLst>
          </p:cNvPr>
          <p:cNvSpPr>
            <a:spLocks noGrp="1" noChangeArrowheads="1"/>
          </p:cNvSpPr>
          <p:nvPr>
            <p:ph idx="1"/>
          </p:nvPr>
        </p:nvSpPr>
        <p:spPr>
          <a:xfrm>
            <a:off x="448875" y="1710895"/>
            <a:ext cx="3505200"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Plot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Plot Individual Data Sets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Tabulate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Display Data Options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Normalize</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Sync data sets</a:t>
            </a:r>
          </a:p>
          <a:p>
            <a:pPr marL="342900" marR="0" lvl="0" indent="-342900" algn="l" defTabSz="914400" rtl="0" eaLnBrk="1" fontAlgn="auto" latinLnBrk="0" hangingPunct="1">
              <a:lnSpc>
                <a:spcPct val="100000"/>
              </a:lnSpc>
              <a:spcBef>
                <a:spcPts val="12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Supplemental Information</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Time Window</a:t>
            </a:r>
          </a:p>
          <a:p>
            <a:pPr marL="342900" marR="0" lvl="0" indent="-342900" algn="l" defTabSz="914400" rtl="0" eaLnBrk="1" fontAlgn="auto" latinLnBrk="0" hangingPunct="1">
              <a:lnSpc>
                <a:spcPct val="100000"/>
              </a:lnSpc>
              <a:spcBef>
                <a:spcPts val="12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Charts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srgbClr val="31B6FD">
                    <a:lumMod val="50000"/>
                  </a:srgbClr>
                </a:solidFill>
                <a:effectLst/>
                <a:uLnTx/>
                <a:uFillTx/>
                <a:latin typeface="Calibri"/>
                <a:ea typeface="+mn-ea"/>
                <a:cs typeface="+mn-cs"/>
              </a:rPr>
              <a:t>Pie Chart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srgbClr val="31B6FD">
                    <a:lumMod val="50000"/>
                  </a:srgbClr>
                </a:solidFill>
                <a:effectLst/>
                <a:uLnTx/>
                <a:uFillTx/>
                <a:latin typeface="Calibri"/>
                <a:ea typeface="+mn-ea"/>
                <a:cs typeface="+mn-cs"/>
              </a:rPr>
              <a:t>Histogram</a:t>
            </a:r>
          </a:p>
          <a:p>
            <a:pPr marL="342900" marR="0" lvl="0" indent="-342900" algn="l" defTabSz="914400" rtl="0" eaLnBrk="1" fontAlgn="auto" latinLnBrk="0" hangingPunct="1">
              <a:lnSpc>
                <a:spcPct val="100000"/>
              </a:lnSpc>
              <a:spcBef>
                <a:spcPts val="12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Tabulate in Excel</a:t>
            </a:r>
          </a:p>
        </p:txBody>
      </p:sp>
      <p:pic>
        <p:nvPicPr>
          <p:cNvPr id="4" name="Picture 3">
            <a:extLst>
              <a:ext uri="{FF2B5EF4-FFF2-40B4-BE49-F238E27FC236}">
                <a16:creationId xmlns:a16="http://schemas.microsoft.com/office/drawing/2014/main" id="{B579DC2E-B6B7-4726-AEEF-B7AD0223E92A}"/>
              </a:ext>
            </a:extLst>
          </p:cNvPr>
          <p:cNvPicPr>
            <a:picLocks noChangeAspect="1"/>
          </p:cNvPicPr>
          <p:nvPr/>
        </p:nvPicPr>
        <p:blipFill>
          <a:blip r:embed="rId3"/>
          <a:stretch>
            <a:fillRect/>
          </a:stretch>
        </p:blipFill>
        <p:spPr>
          <a:xfrm>
            <a:off x="4932040" y="1306153"/>
            <a:ext cx="2925054" cy="4245694"/>
          </a:xfrm>
          <a:prstGeom prst="rect">
            <a:avLst/>
          </a:prstGeom>
          <a:ln>
            <a:solidFill>
              <a:schemeClr val="accent1"/>
            </a:solidFill>
          </a:ln>
        </p:spPr>
      </p:pic>
    </p:spTree>
    <p:extLst>
      <p:ext uri="{BB962C8B-B14F-4D97-AF65-F5344CB8AC3E}">
        <p14:creationId xmlns:p14="http://schemas.microsoft.com/office/powerpoint/2010/main" val="268814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8BE36-4951-7A6F-6DBB-FD273BB5B7D1}"/>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37B6F35D-94B2-3FD8-9DEA-7591693930E8}"/>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7520403C-7D44-2A6F-555C-8B5A88BF1D12}"/>
              </a:ext>
            </a:extLst>
          </p:cNvPr>
          <p:cNvSpPr txBox="1"/>
          <p:nvPr/>
        </p:nvSpPr>
        <p:spPr>
          <a:xfrm>
            <a:off x="467544" y="971436"/>
            <a:ext cx="1894301" cy="369332"/>
          </a:xfrm>
          <a:prstGeom prst="rect">
            <a:avLst/>
          </a:prstGeom>
          <a:noFill/>
        </p:spPr>
        <p:txBody>
          <a:bodyPr wrap="none" rtlCol="0">
            <a:spAutoFit/>
          </a:bodyPr>
          <a:lstStyle/>
          <a:p>
            <a:r>
              <a:rPr lang="it-IT" b="1" dirty="0"/>
              <a:t>The Groups Menu</a:t>
            </a:r>
            <a:endParaRPr lang="en-US" b="1" dirty="0"/>
          </a:p>
        </p:txBody>
      </p:sp>
      <p:sp>
        <p:nvSpPr>
          <p:cNvPr id="6" name="Rectangle 3">
            <a:extLst>
              <a:ext uri="{FF2B5EF4-FFF2-40B4-BE49-F238E27FC236}">
                <a16:creationId xmlns:a16="http://schemas.microsoft.com/office/drawing/2014/main" id="{45F4DAAC-5B3B-98F5-97B1-D1CE65E430D4}"/>
              </a:ext>
            </a:extLst>
          </p:cNvPr>
          <p:cNvSpPr>
            <a:spLocks noGrp="1" noChangeArrowheads="1"/>
          </p:cNvSpPr>
          <p:nvPr>
            <p:ph idx="1"/>
          </p:nvPr>
        </p:nvSpPr>
        <p:spPr>
          <a:xfrm>
            <a:off x="467544" y="1556792"/>
            <a:ext cx="4536504"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Groups allows you to save and access frequently used datasets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Save Selected…</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Creates a group</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Get </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Makes the group of pathnames “selected”</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Get (add to list)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Plot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Plot Individual Sets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Tabulate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Math</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Manage</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Edit, rename, delete, etc. groups</a:t>
            </a:r>
          </a:p>
        </p:txBody>
      </p:sp>
      <p:pic>
        <p:nvPicPr>
          <p:cNvPr id="2" name="Picture 2">
            <a:extLst>
              <a:ext uri="{FF2B5EF4-FFF2-40B4-BE49-F238E27FC236}">
                <a16:creationId xmlns:a16="http://schemas.microsoft.com/office/drawing/2014/main" id="{B92F508E-349C-F96A-E92B-965F4FC0175C}"/>
              </a:ext>
            </a:extLst>
          </p:cNvPr>
          <p:cNvPicPr>
            <a:picLocks noChangeAspect="1"/>
          </p:cNvPicPr>
          <p:nvPr/>
        </p:nvPicPr>
        <p:blipFill>
          <a:blip r:embed="rId3"/>
          <a:stretch>
            <a:fillRect/>
          </a:stretch>
        </p:blipFill>
        <p:spPr>
          <a:xfrm>
            <a:off x="5580112" y="1772816"/>
            <a:ext cx="2546391" cy="3225428"/>
          </a:xfrm>
          <a:prstGeom prst="rect">
            <a:avLst/>
          </a:prstGeom>
          <a:ln>
            <a:solidFill>
              <a:schemeClr val="accent1"/>
            </a:solidFill>
          </a:ln>
        </p:spPr>
      </p:pic>
    </p:spTree>
    <p:extLst>
      <p:ext uri="{BB962C8B-B14F-4D97-AF65-F5344CB8AC3E}">
        <p14:creationId xmlns:p14="http://schemas.microsoft.com/office/powerpoint/2010/main" val="25832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9DFB-A0E6-FB6B-BE09-E958A559F3BE}"/>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79DD6B60-34BF-E359-C48E-FE72AAE4CA4D}"/>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9E19F254-569A-1859-4836-25E1F1A453AC}"/>
              </a:ext>
            </a:extLst>
          </p:cNvPr>
          <p:cNvSpPr txBox="1"/>
          <p:nvPr/>
        </p:nvSpPr>
        <p:spPr>
          <a:xfrm>
            <a:off x="467544" y="971436"/>
            <a:ext cx="2215030" cy="369332"/>
          </a:xfrm>
          <a:prstGeom prst="rect">
            <a:avLst/>
          </a:prstGeom>
          <a:noFill/>
        </p:spPr>
        <p:txBody>
          <a:bodyPr wrap="none" rtlCol="0">
            <a:spAutoFit/>
          </a:bodyPr>
          <a:lstStyle/>
          <a:p>
            <a:r>
              <a:rPr lang="it-IT" b="1" dirty="0"/>
              <a:t>The Data Entry Menu</a:t>
            </a:r>
            <a:endParaRPr lang="en-US" b="1" dirty="0"/>
          </a:p>
        </p:txBody>
      </p:sp>
      <p:sp>
        <p:nvSpPr>
          <p:cNvPr id="6" name="Rectangle 3">
            <a:extLst>
              <a:ext uri="{FF2B5EF4-FFF2-40B4-BE49-F238E27FC236}">
                <a16:creationId xmlns:a16="http://schemas.microsoft.com/office/drawing/2014/main" id="{1134CD09-508B-9BD8-B25C-A3839BEE1EC7}"/>
              </a:ext>
            </a:extLst>
          </p:cNvPr>
          <p:cNvSpPr>
            <a:spLocks noGrp="1" noChangeArrowheads="1"/>
          </p:cNvSpPr>
          <p:nvPr>
            <p:ph idx="1"/>
          </p:nvPr>
        </p:nvSpPr>
        <p:spPr>
          <a:xfrm>
            <a:off x="467544" y="1556792"/>
            <a:ext cx="4536504"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Manual Time Series…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Manual Paired Data…</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Manual Text…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Import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SHEF</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USGS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Export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Excel</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SHEF</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err="1">
                <a:ln>
                  <a:noFill/>
                </a:ln>
                <a:solidFill>
                  <a:srgbClr val="31B6FD">
                    <a:lumMod val="50000"/>
                  </a:srgbClr>
                </a:solidFill>
                <a:effectLst/>
                <a:uLnTx/>
                <a:uFillTx/>
                <a:latin typeface="Calibri"/>
                <a:ea typeface="+mn-ea"/>
                <a:cs typeface="+mn-cs"/>
              </a:rPr>
              <a:t>DSSUtil</a:t>
            </a:r>
            <a:r>
              <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rPr>
              <a:t> Write Data File</a:t>
            </a:r>
          </a:p>
        </p:txBody>
      </p:sp>
      <p:pic>
        <p:nvPicPr>
          <p:cNvPr id="4" name="Picture 3">
            <a:extLst>
              <a:ext uri="{FF2B5EF4-FFF2-40B4-BE49-F238E27FC236}">
                <a16:creationId xmlns:a16="http://schemas.microsoft.com/office/drawing/2014/main" id="{14F393FF-BE43-7826-403E-110DAC6DFAF2}"/>
              </a:ext>
            </a:extLst>
          </p:cNvPr>
          <p:cNvPicPr>
            <a:picLocks noChangeAspect="1"/>
          </p:cNvPicPr>
          <p:nvPr/>
        </p:nvPicPr>
        <p:blipFill>
          <a:blip r:embed="rId3"/>
          <a:stretch>
            <a:fillRect/>
          </a:stretch>
        </p:blipFill>
        <p:spPr>
          <a:xfrm>
            <a:off x="4355976" y="1076143"/>
            <a:ext cx="3351428" cy="4705714"/>
          </a:xfrm>
          <a:prstGeom prst="rect">
            <a:avLst/>
          </a:prstGeom>
          <a:ln>
            <a:solidFill>
              <a:schemeClr val="accent1"/>
            </a:solidFill>
          </a:ln>
        </p:spPr>
      </p:pic>
      <p:pic>
        <p:nvPicPr>
          <p:cNvPr id="5" name="Picture 4">
            <a:extLst>
              <a:ext uri="{FF2B5EF4-FFF2-40B4-BE49-F238E27FC236}">
                <a16:creationId xmlns:a16="http://schemas.microsoft.com/office/drawing/2014/main" id="{7BDC40AA-E959-6FC6-4466-E7BC91548375}"/>
              </a:ext>
            </a:extLst>
          </p:cNvPr>
          <p:cNvPicPr>
            <a:picLocks noChangeAspect="1"/>
          </p:cNvPicPr>
          <p:nvPr/>
        </p:nvPicPr>
        <p:blipFill>
          <a:blip r:embed="rId4"/>
          <a:stretch>
            <a:fillRect/>
          </a:stretch>
        </p:blipFill>
        <p:spPr>
          <a:xfrm>
            <a:off x="5786379" y="3584880"/>
            <a:ext cx="3068572" cy="2340000"/>
          </a:xfrm>
          <a:prstGeom prst="rect">
            <a:avLst/>
          </a:prstGeom>
          <a:ln>
            <a:solidFill>
              <a:schemeClr val="accent1"/>
            </a:solidFill>
          </a:ln>
        </p:spPr>
      </p:pic>
    </p:spTree>
    <p:extLst>
      <p:ext uri="{BB962C8B-B14F-4D97-AF65-F5344CB8AC3E}">
        <p14:creationId xmlns:p14="http://schemas.microsoft.com/office/powerpoint/2010/main" val="36805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325B-F936-A541-6EAB-E2AE28ABFE41}"/>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B2A22712-492F-2021-DBFC-E50D403D541A}"/>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E114453F-6BE5-73FF-E84A-DA168754414D}"/>
              </a:ext>
            </a:extLst>
          </p:cNvPr>
          <p:cNvSpPr txBox="1"/>
          <p:nvPr/>
        </p:nvSpPr>
        <p:spPr>
          <a:xfrm>
            <a:off x="467544" y="971436"/>
            <a:ext cx="1695592" cy="369332"/>
          </a:xfrm>
          <a:prstGeom prst="rect">
            <a:avLst/>
          </a:prstGeom>
          <a:noFill/>
        </p:spPr>
        <p:txBody>
          <a:bodyPr wrap="none" rtlCol="0">
            <a:spAutoFit/>
          </a:bodyPr>
          <a:lstStyle/>
          <a:p>
            <a:r>
              <a:rPr lang="it-IT" b="1" dirty="0"/>
              <a:t>The Tools Menu</a:t>
            </a:r>
            <a:endParaRPr lang="en-US" b="1" dirty="0"/>
          </a:p>
        </p:txBody>
      </p:sp>
      <p:sp>
        <p:nvSpPr>
          <p:cNvPr id="6" name="Rectangle 3">
            <a:extLst>
              <a:ext uri="{FF2B5EF4-FFF2-40B4-BE49-F238E27FC236}">
                <a16:creationId xmlns:a16="http://schemas.microsoft.com/office/drawing/2014/main" id="{BBD9A702-4A88-6905-6B75-33AE719296AB}"/>
              </a:ext>
            </a:extLst>
          </p:cNvPr>
          <p:cNvSpPr>
            <a:spLocks noGrp="1" noChangeArrowheads="1"/>
          </p:cNvSpPr>
          <p:nvPr>
            <p:ph idx="1"/>
          </p:nvPr>
        </p:nvSpPr>
        <p:spPr>
          <a:xfrm>
            <a:off x="467544" y="1556792"/>
            <a:ext cx="4536504"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Math Functions…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Compare</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Files</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Files with Options</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Data Sets</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Data Sets with Options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Search for Value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Check File Integrity</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Squeeze (defragment)</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Convert to DSS Version 7</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Script Editor</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Script Selector</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1" u="none" strike="noStrike" kern="1200" cap="none" spc="0" normalizeH="0" baseline="0" noProof="0" dirty="0">
                <a:ln>
                  <a:noFill/>
                </a:ln>
                <a:solidFill>
                  <a:srgbClr val="31B6FD">
                    <a:lumMod val="50000"/>
                  </a:srgbClr>
                </a:solidFill>
                <a:effectLst/>
                <a:uLnTx/>
                <a:uFillTx/>
                <a:latin typeface="Calibri"/>
                <a:ea typeface="+mn-ea"/>
                <a:cs typeface="+mn-cs"/>
              </a:rPr>
              <a:t>Several Plugin Entries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endPar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F1082FD-8F4B-6780-2764-8AAD69F74248}"/>
              </a:ext>
            </a:extLst>
          </p:cNvPr>
          <p:cNvPicPr>
            <a:picLocks noChangeAspect="1"/>
          </p:cNvPicPr>
          <p:nvPr/>
        </p:nvPicPr>
        <p:blipFill>
          <a:blip r:embed="rId3"/>
          <a:stretch>
            <a:fillRect/>
          </a:stretch>
        </p:blipFill>
        <p:spPr>
          <a:xfrm>
            <a:off x="5364088" y="1324496"/>
            <a:ext cx="2600000" cy="4561905"/>
          </a:xfrm>
          <a:prstGeom prst="rect">
            <a:avLst/>
          </a:prstGeom>
          <a:ln>
            <a:solidFill>
              <a:schemeClr val="accent1"/>
            </a:solidFill>
          </a:ln>
        </p:spPr>
      </p:pic>
    </p:spTree>
    <p:extLst>
      <p:ext uri="{BB962C8B-B14F-4D97-AF65-F5344CB8AC3E}">
        <p14:creationId xmlns:p14="http://schemas.microsoft.com/office/powerpoint/2010/main" val="13882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D7C1-4403-064E-638C-C9081494966A}"/>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694D5BB1-4487-F713-168D-20AFC4B1DD4A}"/>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1D219D74-06F0-691B-EA9E-D2940E7DDC09}"/>
              </a:ext>
            </a:extLst>
          </p:cNvPr>
          <p:cNvSpPr txBox="1"/>
          <p:nvPr/>
        </p:nvSpPr>
        <p:spPr>
          <a:xfrm>
            <a:off x="467544" y="971436"/>
            <a:ext cx="1648208" cy="369332"/>
          </a:xfrm>
          <a:prstGeom prst="rect">
            <a:avLst/>
          </a:prstGeom>
          <a:noFill/>
        </p:spPr>
        <p:txBody>
          <a:bodyPr wrap="none" rtlCol="0">
            <a:spAutoFit/>
          </a:bodyPr>
          <a:lstStyle/>
          <a:p>
            <a:r>
              <a:rPr lang="it-IT" b="1" dirty="0"/>
              <a:t>The Help Menu</a:t>
            </a:r>
            <a:endParaRPr lang="en-US" b="1" dirty="0"/>
          </a:p>
        </p:txBody>
      </p:sp>
      <p:sp>
        <p:nvSpPr>
          <p:cNvPr id="6" name="Rectangle 3">
            <a:extLst>
              <a:ext uri="{FF2B5EF4-FFF2-40B4-BE49-F238E27FC236}">
                <a16:creationId xmlns:a16="http://schemas.microsoft.com/office/drawing/2014/main" id="{332F37E0-B0F2-5281-67AB-328B9C4A1BDD}"/>
              </a:ext>
            </a:extLst>
          </p:cNvPr>
          <p:cNvSpPr>
            <a:spLocks noGrp="1" noChangeArrowheads="1"/>
          </p:cNvSpPr>
          <p:nvPr>
            <p:ph idx="1"/>
          </p:nvPr>
        </p:nvSpPr>
        <p:spPr>
          <a:xfrm>
            <a:off x="467544" y="1556792"/>
            <a:ext cx="4536504"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About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Shows the version, library, and build numbers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Provides access to the “Terms and Conditions”</a:t>
            </a:r>
          </a:p>
          <a:p>
            <a:pPr marL="457200" marR="0" lvl="1" indent="0" algn="l" defTabSz="914400" rtl="0" eaLnBrk="1" fontAlgn="auto" latinLnBrk="0" hangingPunct="1">
              <a:lnSpc>
                <a:spcPct val="100000"/>
              </a:lnSpc>
              <a:spcBef>
                <a:spcPct val="20000"/>
              </a:spcBef>
              <a:spcAft>
                <a:spcPts val="0"/>
              </a:spcAft>
              <a:buClrTx/>
              <a:buSzPct val="80000"/>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Pct val="80000"/>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Pct val="80000"/>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Help – F1</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Brings up the User’s Manual on HEC-</a:t>
            </a:r>
            <a:r>
              <a:rPr kumimoji="0" lang="en-US" altLang="en-US" sz="1800" b="0" i="0" u="none" strike="noStrike" kern="1200" cap="none" spc="0" normalizeH="0" baseline="0" noProof="0" dirty="0" err="1">
                <a:ln>
                  <a:noFill/>
                </a:ln>
                <a:solidFill>
                  <a:prstClr val="black"/>
                </a:solidFill>
                <a:effectLst/>
                <a:uLnTx/>
                <a:uFillTx/>
                <a:latin typeface="Calibri"/>
                <a:ea typeface="+mn-ea"/>
                <a:cs typeface="+mn-cs"/>
              </a:rPr>
              <a:t>DSSVue</a:t>
            </a: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web site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endParaRPr kumimoji="0" lang="en-US" altLang="en-US" sz="1800" b="0" i="0" u="none" strike="noStrike" kern="1200" cap="none" spc="0" normalizeH="0" baseline="0" noProof="0" dirty="0">
              <a:ln>
                <a:noFill/>
              </a:ln>
              <a:solidFill>
                <a:srgbClr val="31B6FD">
                  <a:lumMod val="50000"/>
                </a:srgbClr>
              </a:solidFill>
              <a:effectLst/>
              <a:uLnTx/>
              <a:uFillTx/>
              <a:latin typeface="Calibri"/>
              <a:ea typeface="+mn-ea"/>
              <a:cs typeface="+mn-cs"/>
            </a:endParaRPr>
          </a:p>
        </p:txBody>
      </p:sp>
      <p:pic>
        <p:nvPicPr>
          <p:cNvPr id="4" name="Picture 1">
            <a:extLst>
              <a:ext uri="{FF2B5EF4-FFF2-40B4-BE49-F238E27FC236}">
                <a16:creationId xmlns:a16="http://schemas.microsoft.com/office/drawing/2014/main" id="{53BC4FDC-F97D-E273-9863-539FCDE693AF}"/>
              </a:ext>
            </a:extLst>
          </p:cNvPr>
          <p:cNvPicPr>
            <a:picLocks noChangeAspect="1"/>
          </p:cNvPicPr>
          <p:nvPr/>
        </p:nvPicPr>
        <p:blipFill>
          <a:blip r:embed="rId3"/>
          <a:stretch>
            <a:fillRect/>
          </a:stretch>
        </p:blipFill>
        <p:spPr>
          <a:xfrm>
            <a:off x="2703894" y="763297"/>
            <a:ext cx="1323810" cy="1076190"/>
          </a:xfrm>
          <a:prstGeom prst="rect">
            <a:avLst/>
          </a:prstGeom>
          <a:ln>
            <a:solidFill>
              <a:schemeClr val="accent1"/>
            </a:solidFill>
          </a:ln>
        </p:spPr>
      </p:pic>
      <p:pic>
        <p:nvPicPr>
          <p:cNvPr id="5" name="Picture 4">
            <a:extLst>
              <a:ext uri="{FF2B5EF4-FFF2-40B4-BE49-F238E27FC236}">
                <a16:creationId xmlns:a16="http://schemas.microsoft.com/office/drawing/2014/main" id="{E980738C-0A9C-3315-E1AB-C3A01DEA772B}"/>
              </a:ext>
            </a:extLst>
          </p:cNvPr>
          <p:cNvPicPr>
            <a:picLocks noChangeAspect="1"/>
          </p:cNvPicPr>
          <p:nvPr/>
        </p:nvPicPr>
        <p:blipFill>
          <a:blip r:embed="rId4"/>
          <a:stretch>
            <a:fillRect/>
          </a:stretch>
        </p:blipFill>
        <p:spPr>
          <a:xfrm>
            <a:off x="5133516" y="978250"/>
            <a:ext cx="3326916" cy="2467517"/>
          </a:xfrm>
          <a:prstGeom prst="rect">
            <a:avLst/>
          </a:prstGeom>
          <a:ln>
            <a:solidFill>
              <a:schemeClr val="accent1"/>
            </a:solidFill>
          </a:ln>
        </p:spPr>
      </p:pic>
      <p:pic>
        <p:nvPicPr>
          <p:cNvPr id="7" name="Picture 1">
            <a:extLst>
              <a:ext uri="{FF2B5EF4-FFF2-40B4-BE49-F238E27FC236}">
                <a16:creationId xmlns:a16="http://schemas.microsoft.com/office/drawing/2014/main" id="{659B6C73-0592-CC74-7FEE-08D6A4187C38}"/>
              </a:ext>
            </a:extLst>
          </p:cNvPr>
          <p:cNvPicPr>
            <a:picLocks noChangeAspect="1"/>
          </p:cNvPicPr>
          <p:nvPr/>
        </p:nvPicPr>
        <p:blipFill>
          <a:blip r:embed="rId5"/>
          <a:stretch>
            <a:fillRect/>
          </a:stretch>
        </p:blipFill>
        <p:spPr>
          <a:xfrm>
            <a:off x="5133516" y="3663828"/>
            <a:ext cx="3391856" cy="2646691"/>
          </a:xfrm>
          <a:prstGeom prst="rect">
            <a:avLst/>
          </a:prstGeom>
          <a:ln>
            <a:solidFill>
              <a:schemeClr val="accent1"/>
            </a:solidFill>
          </a:ln>
        </p:spPr>
      </p:pic>
    </p:spTree>
    <p:extLst>
      <p:ext uri="{BB962C8B-B14F-4D97-AF65-F5344CB8AC3E}">
        <p14:creationId xmlns:p14="http://schemas.microsoft.com/office/powerpoint/2010/main" val="19974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695772" y="1124746"/>
            <a:ext cx="4187558" cy="375027"/>
          </a:xfrm>
        </p:spPr>
        <p:txBody>
          <a:bodyPr>
            <a:normAutofit/>
          </a:bodyPr>
          <a:lstStyle/>
          <a:p>
            <a:pPr marL="0" indent="0">
              <a:buNone/>
              <a:defRPr/>
            </a:pPr>
            <a:r>
              <a:rPr lang="it-IT" sz="1800" b="1" dirty="0">
                <a:latin typeface="+mj-lt"/>
              </a:rPr>
              <a:t>Data </a:t>
            </a:r>
            <a:r>
              <a:rPr lang="it-IT" sz="1800" b="1" dirty="0" err="1">
                <a:latin typeface="+mj-lt"/>
              </a:rPr>
              <a:t>types</a:t>
            </a:r>
            <a:r>
              <a:rPr lang="it-IT" sz="1800" b="1" dirty="0">
                <a:latin typeface="+mj-lt"/>
              </a:rPr>
              <a:t> </a:t>
            </a:r>
            <a:r>
              <a:rPr lang="it-IT" sz="1800" b="1" dirty="0" err="1">
                <a:latin typeface="+mj-lt"/>
              </a:rPr>
              <a:t>that</a:t>
            </a:r>
            <a:r>
              <a:rPr lang="it-IT" sz="1800" b="1" dirty="0">
                <a:latin typeface="+mj-lt"/>
              </a:rPr>
              <a:t> can be </a:t>
            </a:r>
            <a:r>
              <a:rPr lang="it-IT" sz="1800" b="1" dirty="0" err="1">
                <a:latin typeface="+mj-lt"/>
              </a:rPr>
              <a:t>stored</a:t>
            </a:r>
            <a:r>
              <a:rPr lang="it-IT" sz="1800" b="1" dirty="0">
                <a:latin typeface="+mj-lt"/>
              </a:rPr>
              <a:t> in the DSS</a:t>
            </a:r>
          </a:p>
          <a:p>
            <a:pPr marL="0" indent="0">
              <a:buNone/>
              <a:defRPr/>
            </a:pPr>
            <a:endParaRPr lang="it-IT" sz="1800" dirty="0">
              <a:latin typeface="+mj-lt"/>
            </a:endParaRPr>
          </a:p>
          <a:p>
            <a:pPr lvl="1">
              <a:defRPr/>
            </a:pPr>
            <a:endParaRPr lang="it-IT" sz="1800" dirty="0">
              <a:latin typeface="+mj-lt"/>
            </a:endParaRPr>
          </a:p>
          <a:p>
            <a:pPr lvl="1">
              <a:defRPr/>
            </a:pPr>
            <a:endParaRPr lang="it-IT" sz="1800" dirty="0">
              <a:latin typeface="+mj-lt"/>
            </a:endParaRPr>
          </a:p>
          <a:p>
            <a:pPr lvl="1">
              <a:defRPr/>
            </a:pPr>
            <a:endParaRPr lang="it-IT" sz="1800" dirty="0">
              <a:latin typeface="+mj-lt"/>
            </a:endParaRPr>
          </a:p>
          <a:p>
            <a:pPr lvl="1">
              <a:defRPr/>
            </a:pPr>
            <a:endParaRPr lang="it-IT" sz="1800" dirty="0">
              <a:latin typeface="+mj-lt"/>
            </a:endParaRPr>
          </a:p>
          <a:p>
            <a:pPr lvl="1">
              <a:defRPr/>
            </a:pPr>
            <a:endParaRPr lang="it-IT" sz="1800" dirty="0">
              <a:latin typeface="+mj-lt"/>
            </a:endParaRPr>
          </a:p>
          <a:p>
            <a:pPr lvl="1">
              <a:defRPr/>
            </a:pPr>
            <a:endParaRPr lang="it-IT" sz="1800" dirty="0">
              <a:latin typeface="+mj-lt"/>
            </a:endParaRPr>
          </a:p>
          <a:p>
            <a:pPr lvl="1">
              <a:defRPr/>
            </a:pPr>
            <a:endParaRPr lang="it-IT" sz="1800" dirty="0">
              <a:latin typeface="+mj-lt"/>
            </a:endParaRPr>
          </a:p>
        </p:txBody>
      </p:sp>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260" y="1196752"/>
            <a:ext cx="3073779"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265" y="3645024"/>
            <a:ext cx="307411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475656" y="2060848"/>
            <a:ext cx="3872428" cy="923330"/>
          </a:xfrm>
          <a:prstGeom prst="rect">
            <a:avLst/>
          </a:prstGeom>
        </p:spPr>
        <p:txBody>
          <a:bodyPr wrap="square">
            <a:spAutoFit/>
          </a:bodyPr>
          <a:lstStyle/>
          <a:p>
            <a:pPr algn="r">
              <a:defRPr/>
            </a:pPr>
            <a:r>
              <a:rPr lang="it-IT" b="1" dirty="0"/>
              <a:t>Time Series data</a:t>
            </a:r>
          </a:p>
          <a:p>
            <a:pPr lvl="1" algn="r">
              <a:defRPr/>
            </a:pPr>
            <a:r>
              <a:rPr lang="it-IT" dirty="0"/>
              <a:t>regular </a:t>
            </a:r>
            <a:r>
              <a:rPr lang="it-IT" dirty="0" err="1"/>
              <a:t>interval</a:t>
            </a:r>
            <a:r>
              <a:rPr lang="it-IT" dirty="0"/>
              <a:t> time </a:t>
            </a:r>
            <a:r>
              <a:rPr lang="it-IT" dirty="0" err="1"/>
              <a:t>series</a:t>
            </a:r>
            <a:endParaRPr lang="it-IT" dirty="0"/>
          </a:p>
          <a:p>
            <a:pPr lvl="1" algn="r">
              <a:defRPr/>
            </a:pPr>
            <a:r>
              <a:rPr lang="it-IT" dirty="0" err="1"/>
              <a:t>irregular</a:t>
            </a:r>
            <a:r>
              <a:rPr lang="it-IT" dirty="0"/>
              <a:t> </a:t>
            </a:r>
            <a:r>
              <a:rPr lang="it-IT" dirty="0" err="1"/>
              <a:t>interval</a:t>
            </a:r>
            <a:r>
              <a:rPr lang="it-IT" dirty="0"/>
              <a:t> time </a:t>
            </a:r>
            <a:r>
              <a:rPr lang="it-IT" dirty="0" err="1"/>
              <a:t>series</a:t>
            </a:r>
            <a:endParaRPr lang="it-IT" dirty="0"/>
          </a:p>
        </p:txBody>
      </p:sp>
      <p:sp>
        <p:nvSpPr>
          <p:cNvPr id="3" name="Rettangolo 2"/>
          <p:cNvSpPr/>
          <p:nvPr/>
        </p:nvSpPr>
        <p:spPr>
          <a:xfrm>
            <a:off x="4224036" y="4581130"/>
            <a:ext cx="1271310" cy="646331"/>
          </a:xfrm>
          <a:prstGeom prst="rect">
            <a:avLst/>
          </a:prstGeom>
        </p:spPr>
        <p:txBody>
          <a:bodyPr wrap="none">
            <a:spAutoFit/>
          </a:bodyPr>
          <a:lstStyle/>
          <a:p>
            <a:pPr>
              <a:defRPr/>
            </a:pPr>
            <a:r>
              <a:rPr lang="it-IT" b="1" dirty="0" err="1"/>
              <a:t>Paired</a:t>
            </a:r>
            <a:r>
              <a:rPr lang="it-IT" b="1" dirty="0"/>
              <a:t> data</a:t>
            </a:r>
          </a:p>
          <a:p>
            <a:pPr>
              <a:defRPr/>
            </a:pPr>
            <a:r>
              <a:rPr lang="it-IT" b="1" dirty="0"/>
              <a:t>      </a:t>
            </a:r>
            <a:r>
              <a:rPr lang="it-IT" dirty="0" err="1"/>
              <a:t>curves</a:t>
            </a:r>
            <a:endParaRPr lang="en-US" dirty="0"/>
          </a:p>
        </p:txBody>
      </p:sp>
    </p:spTree>
    <p:extLst>
      <p:ext uri="{BB962C8B-B14F-4D97-AF65-F5344CB8AC3E}">
        <p14:creationId xmlns:p14="http://schemas.microsoft.com/office/powerpoint/2010/main" val="356867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0F21-95F0-81B8-7CC7-CF90AB08DE56}"/>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EB8DC7A6-9BF0-ABF3-D5E7-ED1FD9D94992}"/>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3" name="CasellaDiTesto 2">
            <a:extLst>
              <a:ext uri="{FF2B5EF4-FFF2-40B4-BE49-F238E27FC236}">
                <a16:creationId xmlns:a16="http://schemas.microsoft.com/office/drawing/2014/main" id="{D61E0CB6-783B-B967-AB6D-3C3B9B52AC74}"/>
              </a:ext>
            </a:extLst>
          </p:cNvPr>
          <p:cNvSpPr txBox="1"/>
          <p:nvPr/>
        </p:nvSpPr>
        <p:spPr>
          <a:xfrm>
            <a:off x="467544" y="971436"/>
            <a:ext cx="1940403" cy="369332"/>
          </a:xfrm>
          <a:prstGeom prst="rect">
            <a:avLst/>
          </a:prstGeom>
          <a:noFill/>
        </p:spPr>
        <p:txBody>
          <a:bodyPr wrap="none" rtlCol="0">
            <a:spAutoFit/>
          </a:bodyPr>
          <a:lstStyle/>
          <a:p>
            <a:r>
              <a:rPr lang="it-IT" b="1" dirty="0"/>
              <a:t>The </a:t>
            </a:r>
            <a:r>
              <a:rPr lang="it-IT" b="1" dirty="0" err="1"/>
              <a:t>Pathname</a:t>
            </a:r>
            <a:r>
              <a:rPr lang="it-IT" b="1" dirty="0"/>
              <a:t> List</a:t>
            </a:r>
            <a:endParaRPr lang="en-US" b="1" dirty="0"/>
          </a:p>
        </p:txBody>
      </p:sp>
      <p:sp>
        <p:nvSpPr>
          <p:cNvPr id="8" name="CasellaDiTesto 7">
            <a:extLst>
              <a:ext uri="{FF2B5EF4-FFF2-40B4-BE49-F238E27FC236}">
                <a16:creationId xmlns:a16="http://schemas.microsoft.com/office/drawing/2014/main" id="{0C1A6DC0-6983-A7EC-C42C-484A0A058FA5}"/>
              </a:ext>
            </a:extLst>
          </p:cNvPr>
          <p:cNvSpPr txBox="1"/>
          <p:nvPr/>
        </p:nvSpPr>
        <p:spPr>
          <a:xfrm>
            <a:off x="1043608" y="1556792"/>
            <a:ext cx="7272808" cy="1698927"/>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Is a list of the data records contained in the </a:t>
            </a:r>
            <a:r>
              <a:rPr kumimoji="0" lang="en-US" altLang="en-US" b="0" i="1" u="none" strike="noStrike" kern="1200" cap="none" spc="0" normalizeH="0" baseline="0" noProof="0" dirty="0">
                <a:ln>
                  <a:noFill/>
                </a:ln>
                <a:solidFill>
                  <a:prstClr val="black"/>
                </a:solidFill>
                <a:effectLst/>
                <a:uLnTx/>
                <a:uFillTx/>
                <a:latin typeface="Calibri"/>
                <a:ea typeface="+mn-ea"/>
                <a:cs typeface="+mn-cs"/>
              </a:rPr>
              <a:t>current</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HEC-DSS file.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Also known as the </a:t>
            </a:r>
            <a:r>
              <a:rPr kumimoji="0" lang="en-US" altLang="en-US" b="0" i="1" u="none" strike="noStrike" kern="1200" cap="none" spc="0" normalizeH="0" baseline="0" noProof="0" dirty="0">
                <a:ln>
                  <a:noFill/>
                </a:ln>
                <a:solidFill>
                  <a:prstClr val="black"/>
                </a:solidFill>
                <a:effectLst/>
                <a:uLnTx/>
                <a:uFillTx/>
                <a:latin typeface="Calibri"/>
                <a:ea typeface="+mn-ea"/>
                <a:cs typeface="+mn-cs"/>
              </a:rPr>
              <a:t>CATALOG</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Sortable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Filterable</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1" u="none" strike="noStrike" kern="1200" cap="none" spc="0" normalizeH="0" baseline="0" noProof="0" dirty="0">
                <a:ln>
                  <a:noFill/>
                </a:ln>
                <a:solidFill>
                  <a:prstClr val="black"/>
                </a:solidFill>
                <a:effectLst/>
                <a:uLnTx/>
                <a:uFillTx/>
                <a:latin typeface="Calibri"/>
                <a:ea typeface="+mn-ea"/>
                <a:cs typeface="+mn-cs"/>
              </a:rPr>
              <a:t>Condensable</a:t>
            </a:r>
          </a:p>
        </p:txBody>
      </p:sp>
      <p:pic>
        <p:nvPicPr>
          <p:cNvPr id="9" name="Picture 1">
            <a:extLst>
              <a:ext uri="{FF2B5EF4-FFF2-40B4-BE49-F238E27FC236}">
                <a16:creationId xmlns:a16="http://schemas.microsoft.com/office/drawing/2014/main" id="{E260AF4E-3EEF-F0D7-C6AF-4CDBCCAA3E04}"/>
              </a:ext>
            </a:extLst>
          </p:cNvPr>
          <p:cNvPicPr>
            <a:picLocks noChangeAspect="1"/>
          </p:cNvPicPr>
          <p:nvPr/>
        </p:nvPicPr>
        <p:blipFill>
          <a:blip r:embed="rId3"/>
          <a:stretch>
            <a:fillRect/>
          </a:stretch>
        </p:blipFill>
        <p:spPr>
          <a:xfrm>
            <a:off x="1120580" y="3602282"/>
            <a:ext cx="7072058" cy="2003284"/>
          </a:xfrm>
          <a:prstGeom prst="rect">
            <a:avLst/>
          </a:prstGeom>
          <a:ln>
            <a:solidFill>
              <a:schemeClr val="accent1"/>
            </a:solidFill>
          </a:ln>
        </p:spPr>
      </p:pic>
    </p:spTree>
    <p:extLst>
      <p:ext uri="{BB962C8B-B14F-4D97-AF65-F5344CB8AC3E}">
        <p14:creationId xmlns:p14="http://schemas.microsoft.com/office/powerpoint/2010/main" val="343564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313184" y="1052736"/>
            <a:ext cx="8229600" cy="1706500"/>
          </a:xfrm>
        </p:spPr>
        <p:txBody>
          <a:bodyPr>
            <a:normAutofit/>
          </a:bodyPr>
          <a:lstStyle/>
          <a:p>
            <a:pPr marL="0" indent="0">
              <a:buNone/>
              <a:defRPr/>
            </a:pPr>
            <a:r>
              <a:rPr lang="it-IT" sz="1800" b="1" dirty="0" err="1">
                <a:latin typeface="+mj-lt"/>
              </a:rPr>
              <a:t>Pathname</a:t>
            </a:r>
            <a:r>
              <a:rPr lang="it-IT" sz="1800" b="1" dirty="0">
                <a:latin typeface="+mj-lt"/>
              </a:rPr>
              <a:t> </a:t>
            </a:r>
            <a:r>
              <a:rPr lang="it-IT" sz="1800" b="1" dirty="0" err="1">
                <a:latin typeface="+mj-lt"/>
              </a:rPr>
              <a:t>filters</a:t>
            </a:r>
            <a:endParaRPr lang="it-IT" sz="1800" b="1" dirty="0">
              <a:latin typeface="+mj-lt"/>
            </a:endParaRPr>
          </a:p>
          <a:p>
            <a:pPr marL="0" indent="0">
              <a:buNone/>
              <a:defRPr/>
            </a:pPr>
            <a:endParaRPr lang="en-US" sz="1800" dirty="0">
              <a:latin typeface="+mj-lt"/>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3868" y="2942856"/>
            <a:ext cx="8063547" cy="271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419813" y="1628800"/>
            <a:ext cx="82296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alibri" pitchFamily="34" charset="0"/>
              </a:rPr>
              <a:t>Filters can be used to display in the pathname list only those records whose pathnames include the selected filters.</a:t>
            </a:r>
          </a:p>
          <a:p>
            <a:r>
              <a:rPr lang="en-US" sz="1800" dirty="0">
                <a:latin typeface="Calibri" pitchFamily="34" charset="0"/>
              </a:rPr>
              <a:t>Filters can be by Pathname part or Search String</a:t>
            </a:r>
          </a:p>
        </p:txBody>
      </p:sp>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Tree>
    <p:extLst>
      <p:ext uri="{BB962C8B-B14F-4D97-AF65-F5344CB8AC3E}">
        <p14:creationId xmlns:p14="http://schemas.microsoft.com/office/powerpoint/2010/main" val="329421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313184" y="1052736"/>
            <a:ext cx="8229600" cy="1706500"/>
          </a:xfrm>
        </p:spPr>
        <p:txBody>
          <a:bodyPr>
            <a:normAutofit/>
          </a:bodyPr>
          <a:lstStyle/>
          <a:p>
            <a:pPr marL="0" indent="0">
              <a:buNone/>
              <a:defRPr/>
            </a:pPr>
            <a:r>
              <a:rPr lang="it-IT" sz="1800" b="1" dirty="0" err="1">
                <a:latin typeface="+mj-lt"/>
              </a:rPr>
              <a:t>Pathname</a:t>
            </a:r>
            <a:r>
              <a:rPr lang="it-IT" sz="1800" b="1" dirty="0">
                <a:latin typeface="+mj-lt"/>
              </a:rPr>
              <a:t> </a:t>
            </a:r>
            <a:r>
              <a:rPr lang="it-IT" sz="1800" b="1" dirty="0" err="1">
                <a:latin typeface="+mj-lt"/>
              </a:rPr>
              <a:t>filters</a:t>
            </a:r>
            <a:endParaRPr lang="it-IT" sz="1800" b="1" dirty="0">
              <a:latin typeface="+mj-lt"/>
            </a:endParaRPr>
          </a:p>
          <a:p>
            <a:pPr marL="0" indent="0">
              <a:buNone/>
              <a:defRPr/>
            </a:pPr>
            <a:endParaRPr lang="en-US" sz="1800" dirty="0">
              <a:latin typeface="+mj-lt"/>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99594" y="3429000"/>
            <a:ext cx="768948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9" name="CasellaDiTesto 8">
            <a:extLst>
              <a:ext uri="{FF2B5EF4-FFF2-40B4-BE49-F238E27FC236}">
                <a16:creationId xmlns:a16="http://schemas.microsoft.com/office/drawing/2014/main" id="{C2F6E4D4-E6B5-0574-1E5D-2EC3C13215A7}"/>
              </a:ext>
            </a:extLst>
          </p:cNvPr>
          <p:cNvSpPr txBox="1"/>
          <p:nvPr/>
        </p:nvSpPr>
        <p:spPr>
          <a:xfrm>
            <a:off x="2158349" y="1355733"/>
            <a:ext cx="6336704" cy="2031325"/>
          </a:xfrm>
          <a:prstGeom prst="rect">
            <a:avLst/>
          </a:prstGeom>
          <a:noFill/>
        </p:spPr>
        <p:txBody>
          <a:bodyPr wrap="square">
            <a:spAutoFit/>
          </a:bodyPr>
          <a:lstStyle/>
          <a:p>
            <a:pPr>
              <a:tabLst>
                <a:tab pos="623888" algn="l"/>
              </a:tabLst>
              <a:defRPr/>
            </a:pPr>
            <a:r>
              <a:rPr lang="en-US" u="sng" dirty="0"/>
              <a:t>Part</a:t>
            </a:r>
            <a:r>
              <a:rPr lang="en-US" dirty="0"/>
              <a:t>	</a:t>
            </a:r>
            <a:r>
              <a:rPr lang="en-US" u="sng" dirty="0"/>
              <a:t>Description</a:t>
            </a:r>
            <a:endParaRPr lang="en-US" dirty="0"/>
          </a:p>
          <a:p>
            <a:pPr>
              <a:tabLst>
                <a:tab pos="536575" algn="l"/>
              </a:tabLst>
              <a:defRPr/>
            </a:pPr>
            <a:r>
              <a:rPr lang="en-US" dirty="0"/>
              <a:t>  A	Group, basin, river, region or study name</a:t>
            </a:r>
          </a:p>
          <a:p>
            <a:pPr>
              <a:tabLst>
                <a:tab pos="536575" algn="l"/>
              </a:tabLst>
              <a:defRPr/>
            </a:pPr>
            <a:r>
              <a:rPr lang="en-US" dirty="0"/>
              <a:t>  B	Location or gage name</a:t>
            </a:r>
          </a:p>
          <a:p>
            <a:pPr>
              <a:tabLst>
                <a:tab pos="536575" algn="l"/>
              </a:tabLst>
              <a:defRPr/>
            </a:pPr>
            <a:r>
              <a:rPr lang="en-US" dirty="0"/>
              <a:t>  C	Data parameter</a:t>
            </a:r>
          </a:p>
          <a:p>
            <a:pPr>
              <a:tabLst>
                <a:tab pos="536575" algn="l"/>
              </a:tabLst>
              <a:defRPr/>
            </a:pPr>
            <a:r>
              <a:rPr lang="en-US" dirty="0"/>
              <a:t>  D	Starting date for block </a:t>
            </a:r>
          </a:p>
          <a:p>
            <a:pPr>
              <a:tabLst>
                <a:tab pos="536575" algn="l"/>
              </a:tabLst>
              <a:defRPr/>
            </a:pPr>
            <a:r>
              <a:rPr lang="en-US" dirty="0"/>
              <a:t>  E	Time interval </a:t>
            </a:r>
          </a:p>
          <a:p>
            <a:pPr>
              <a:tabLst>
                <a:tab pos="536575" algn="l"/>
              </a:tabLst>
              <a:defRPr/>
            </a:pPr>
            <a:r>
              <a:rPr lang="en-US" dirty="0"/>
              <a:t>  F	Version or additional information</a:t>
            </a:r>
          </a:p>
        </p:txBody>
      </p:sp>
    </p:spTree>
    <p:extLst>
      <p:ext uri="{BB962C8B-B14F-4D97-AF65-F5344CB8AC3E}">
        <p14:creationId xmlns:p14="http://schemas.microsoft.com/office/powerpoint/2010/main" val="289768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96296" y="1679897"/>
            <a:ext cx="2958044" cy="3970318"/>
          </a:xfrm>
          <a:prstGeom prst="rect">
            <a:avLst/>
          </a:prstGeom>
          <a:noFill/>
        </p:spPr>
        <p:txBody>
          <a:bodyPr wrap="square" rtlCol="0">
            <a:spAutoFit/>
          </a:bodyPr>
          <a:lstStyle/>
          <a:p>
            <a:r>
              <a:rPr lang="it-IT" b="1" dirty="0" err="1"/>
              <a:t>Pathname</a:t>
            </a:r>
            <a:r>
              <a:rPr lang="it-IT" b="1" dirty="0"/>
              <a:t> List</a:t>
            </a:r>
          </a:p>
          <a:p>
            <a:endParaRPr lang="it-IT" b="1" dirty="0"/>
          </a:p>
          <a:p>
            <a:r>
              <a:rPr lang="it-IT" dirty="0" err="1"/>
              <a:t>View</a:t>
            </a:r>
            <a:r>
              <a:rPr lang="it-IT" dirty="0">
                <a:sym typeface="Wingdings" pitchFamily="2" charset="2"/>
              </a:rPr>
              <a:t> </a:t>
            </a:r>
            <a:r>
              <a:rPr lang="it-IT" dirty="0"/>
              <a:t> </a:t>
            </a:r>
            <a:r>
              <a:rPr lang="it-IT" dirty="0" err="1"/>
              <a:t>Pathname</a:t>
            </a:r>
            <a:r>
              <a:rPr lang="it-IT" dirty="0"/>
              <a:t> List</a:t>
            </a:r>
          </a:p>
          <a:p>
            <a:endParaRPr lang="it-IT" b="1" dirty="0"/>
          </a:p>
          <a:p>
            <a:r>
              <a:rPr lang="it-IT" dirty="0"/>
              <a:t>Control the time data set for flow </a:t>
            </a:r>
            <a:r>
              <a:rPr lang="it-IT" dirty="0" err="1"/>
              <a:t>recorded</a:t>
            </a:r>
            <a:r>
              <a:rPr lang="it-IT" dirty="0"/>
              <a:t> </a:t>
            </a:r>
            <a:r>
              <a:rPr lang="it-IT" dirty="0" err="1"/>
              <a:t>Atbara</a:t>
            </a:r>
            <a:r>
              <a:rPr lang="it-IT" dirty="0"/>
              <a:t> </a:t>
            </a:r>
            <a:r>
              <a:rPr lang="it-IT" dirty="0" err="1"/>
              <a:t>at</a:t>
            </a:r>
            <a:r>
              <a:rPr lang="it-IT" dirty="0"/>
              <a:t> </a:t>
            </a:r>
            <a:r>
              <a:rPr lang="it-IT" dirty="0" err="1"/>
              <a:t>Khashm</a:t>
            </a:r>
            <a:r>
              <a:rPr lang="it-IT" dirty="0"/>
              <a:t> El </a:t>
            </a:r>
            <a:r>
              <a:rPr lang="it-IT" dirty="0" err="1"/>
              <a:t>Girba</a:t>
            </a:r>
            <a:r>
              <a:rPr lang="it-IT" dirty="0"/>
              <a:t> Dam 1 in the </a:t>
            </a:r>
            <a:r>
              <a:rPr lang="it-IT" dirty="0" err="1"/>
              <a:t>Atbara</a:t>
            </a:r>
            <a:r>
              <a:rPr lang="it-IT" dirty="0"/>
              <a:t> River, with time step of 1 </a:t>
            </a:r>
            <a:r>
              <a:rPr lang="it-IT" dirty="0" err="1"/>
              <a:t>month</a:t>
            </a:r>
            <a:endParaRPr lang="it-IT" dirty="0"/>
          </a:p>
          <a:p>
            <a:endParaRPr lang="it-IT" dirty="0"/>
          </a:p>
          <a:p>
            <a:r>
              <a:rPr lang="it-IT" dirty="0" err="1"/>
              <a:t>There</a:t>
            </a:r>
            <a:r>
              <a:rPr lang="it-IT" dirty="0"/>
              <a:t> are </a:t>
            </a:r>
            <a:r>
              <a:rPr lang="it-IT" dirty="0" err="1"/>
              <a:t>two</a:t>
            </a:r>
            <a:r>
              <a:rPr lang="it-IT" dirty="0"/>
              <a:t> </a:t>
            </a:r>
            <a:r>
              <a:rPr lang="it-IT" dirty="0" err="1"/>
              <a:t>pathnames</a:t>
            </a:r>
            <a:r>
              <a:rPr lang="it-IT" dirty="0"/>
              <a:t>, </a:t>
            </a:r>
            <a:r>
              <a:rPr lang="it-IT" dirty="0" err="1"/>
              <a:t>corresponding</a:t>
            </a:r>
            <a:r>
              <a:rPr lang="it-IT" dirty="0"/>
              <a:t> </a:t>
            </a:r>
            <a:r>
              <a:rPr lang="it-IT" dirty="0" err="1"/>
              <a:t>at</a:t>
            </a:r>
            <a:r>
              <a:rPr lang="it-IT" dirty="0"/>
              <a:t> </a:t>
            </a:r>
            <a:r>
              <a:rPr lang="it-IT" b="1" dirty="0" err="1"/>
              <a:t>two</a:t>
            </a:r>
            <a:r>
              <a:rPr lang="it-IT" dirty="0"/>
              <a:t> </a:t>
            </a:r>
            <a:r>
              <a:rPr lang="it-IT" b="1" dirty="0" err="1"/>
              <a:t>blocks</a:t>
            </a:r>
            <a:r>
              <a:rPr lang="it-IT" b="1" dirty="0"/>
              <a:t> or </a:t>
            </a:r>
            <a:r>
              <a:rPr lang="it-IT" b="1" dirty="0" err="1"/>
              <a:t>records</a:t>
            </a:r>
            <a:r>
              <a:rPr lang="it-IT" dirty="0"/>
              <a:t> (1980s, 1990s)</a:t>
            </a:r>
            <a:r>
              <a:rPr lang="it-IT" b="1" dirty="0"/>
              <a:t>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21294" y="1262504"/>
            <a:ext cx="5123941" cy="459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7" name="CasellaDiTesto 6"/>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639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67544" y="1196752"/>
            <a:ext cx="8229600" cy="3528392"/>
          </a:xfrm>
        </p:spPr>
        <p:txBody>
          <a:bodyPr/>
          <a:lstStyle/>
          <a:p>
            <a:pPr eaLnBrk="1" hangingPunct="1">
              <a:defRPr/>
            </a:pPr>
            <a:r>
              <a:rPr lang="en-US" sz="1800" b="1" dirty="0">
                <a:solidFill>
                  <a:schemeClr val="accent1"/>
                </a:solidFill>
                <a:latin typeface="+mj-lt"/>
              </a:rPr>
              <a:t>HEC</a:t>
            </a:r>
            <a:r>
              <a:rPr lang="en-US" sz="1800" dirty="0">
                <a:latin typeface="+mj-lt"/>
              </a:rPr>
              <a:t>   =    Hydrologic Engineering Center</a:t>
            </a:r>
          </a:p>
          <a:p>
            <a:pPr eaLnBrk="1" hangingPunct="1">
              <a:defRPr/>
            </a:pPr>
            <a:endParaRPr lang="en-US" sz="1800" dirty="0">
              <a:latin typeface="+mj-lt"/>
            </a:endParaRPr>
          </a:p>
          <a:p>
            <a:pPr eaLnBrk="1" hangingPunct="1">
              <a:defRPr/>
            </a:pPr>
            <a:r>
              <a:rPr lang="en-US" sz="1800" b="1" dirty="0">
                <a:solidFill>
                  <a:schemeClr val="accent1"/>
                </a:solidFill>
                <a:latin typeface="+mj-lt"/>
              </a:rPr>
              <a:t>DSS</a:t>
            </a:r>
            <a:r>
              <a:rPr lang="en-US" sz="1800" dirty="0">
                <a:latin typeface="+mj-lt"/>
              </a:rPr>
              <a:t>   =    Data Storage System</a:t>
            </a:r>
          </a:p>
          <a:p>
            <a:pPr eaLnBrk="1" hangingPunct="1">
              <a:defRPr/>
            </a:pPr>
            <a:endParaRPr lang="en-US" sz="1800" dirty="0">
              <a:latin typeface="+mj-lt"/>
            </a:endParaRPr>
          </a:p>
          <a:p>
            <a:pPr eaLnBrk="1" hangingPunct="1">
              <a:defRPr/>
            </a:pPr>
            <a:r>
              <a:rPr lang="en-US" sz="1800" b="1" dirty="0" err="1">
                <a:solidFill>
                  <a:schemeClr val="accent1"/>
                </a:solidFill>
                <a:latin typeface="+mj-lt"/>
              </a:rPr>
              <a:t>Vue</a:t>
            </a:r>
            <a:r>
              <a:rPr lang="en-US" sz="1800" dirty="0">
                <a:latin typeface="+mj-lt"/>
              </a:rPr>
              <a:t>   =    Visual Utility Engine</a:t>
            </a:r>
          </a:p>
        </p:txBody>
      </p:sp>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2" name="Rettangolo 1"/>
          <p:cNvSpPr/>
          <p:nvPr/>
        </p:nvSpPr>
        <p:spPr>
          <a:xfrm>
            <a:off x="518245" y="3140968"/>
            <a:ext cx="7920880" cy="2862322"/>
          </a:xfrm>
          <a:prstGeom prst="rect">
            <a:avLst/>
          </a:prstGeom>
        </p:spPr>
        <p:txBody>
          <a:bodyPr wrap="square">
            <a:spAutoFit/>
          </a:bodyPr>
          <a:lstStyle/>
          <a:p>
            <a:pPr algn="just"/>
            <a:r>
              <a:rPr lang="en-US" dirty="0"/>
              <a:t>HEC-</a:t>
            </a:r>
            <a:r>
              <a:rPr lang="en-US" dirty="0" err="1"/>
              <a:t>DSSVue</a:t>
            </a:r>
            <a:r>
              <a:rPr lang="en-US" dirty="0"/>
              <a:t> is a database system designed to efficiently store and retrieve scientific data that is typically sequential.  Such data types include, but are not limited to, </a:t>
            </a:r>
          </a:p>
          <a:p>
            <a:pPr marL="285750" indent="-285750" algn="just">
              <a:buFont typeface="Arial" pitchFamily="34" charset="0"/>
              <a:buChar char="•"/>
            </a:pPr>
            <a:r>
              <a:rPr lang="en-US" dirty="0"/>
              <a:t>time series data, </a:t>
            </a:r>
          </a:p>
          <a:p>
            <a:pPr marL="285750" indent="-285750" algn="just">
              <a:buFont typeface="Arial" pitchFamily="34" charset="0"/>
              <a:buChar char="•"/>
            </a:pPr>
            <a:r>
              <a:rPr lang="en-US" dirty="0"/>
              <a:t>curve data, </a:t>
            </a:r>
          </a:p>
          <a:p>
            <a:pPr marL="285750" indent="-285750" algn="just">
              <a:buFont typeface="Arial" pitchFamily="34" charset="0"/>
              <a:buChar char="•"/>
            </a:pPr>
            <a:r>
              <a:rPr lang="en-US" dirty="0"/>
              <a:t>spatial-oriented gridded data, </a:t>
            </a:r>
          </a:p>
          <a:p>
            <a:pPr marL="285750" indent="-285750" algn="just">
              <a:buFont typeface="Arial" pitchFamily="34" charset="0"/>
              <a:buChar char="•"/>
            </a:pPr>
            <a:r>
              <a:rPr lang="en-US" dirty="0"/>
              <a:t>and others.  </a:t>
            </a:r>
          </a:p>
          <a:p>
            <a:pPr algn="just"/>
            <a:r>
              <a:rPr lang="en-US" dirty="0"/>
              <a:t>The system was designed to make it easy for users and application programs to retrieve and store data.  HEC-DSS is incorporated into most of HEC’s major application programs.</a:t>
            </a:r>
          </a:p>
        </p:txBody>
      </p:sp>
    </p:spTree>
    <p:extLst>
      <p:ext uri="{BB962C8B-B14F-4D97-AF65-F5344CB8AC3E}">
        <p14:creationId xmlns:p14="http://schemas.microsoft.com/office/powerpoint/2010/main" val="170424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96296" y="1661804"/>
            <a:ext cx="3211608" cy="4247317"/>
          </a:xfrm>
          <a:prstGeom prst="rect">
            <a:avLst/>
          </a:prstGeom>
          <a:noFill/>
        </p:spPr>
        <p:txBody>
          <a:bodyPr wrap="square" rtlCol="0">
            <a:spAutoFit/>
          </a:bodyPr>
          <a:lstStyle/>
          <a:p>
            <a:r>
              <a:rPr lang="it-IT" b="1" dirty="0" err="1"/>
              <a:t>Pathname</a:t>
            </a:r>
            <a:r>
              <a:rPr lang="it-IT" b="1" dirty="0"/>
              <a:t> part</a:t>
            </a:r>
          </a:p>
          <a:p>
            <a:endParaRPr lang="it-IT" b="1" dirty="0"/>
          </a:p>
          <a:p>
            <a:r>
              <a:rPr lang="it-IT" dirty="0"/>
              <a:t>Control the time data set:</a:t>
            </a:r>
          </a:p>
          <a:p>
            <a:endParaRPr lang="it-IT" dirty="0"/>
          </a:p>
          <a:p>
            <a:r>
              <a:rPr lang="it-IT" dirty="0">
                <a:solidFill>
                  <a:schemeClr val="accent1"/>
                </a:solidFill>
              </a:rPr>
              <a:t>A: ATBARA</a:t>
            </a:r>
          </a:p>
          <a:p>
            <a:r>
              <a:rPr lang="it-IT" dirty="0">
                <a:solidFill>
                  <a:schemeClr val="accent1"/>
                </a:solidFill>
              </a:rPr>
              <a:t>B: ATBARA AT DS KHASHM EL GIRBA DAM 1</a:t>
            </a:r>
          </a:p>
          <a:p>
            <a:r>
              <a:rPr lang="it-IT" dirty="0">
                <a:solidFill>
                  <a:schemeClr val="accent1"/>
                </a:solidFill>
              </a:rPr>
              <a:t>C: FLOW</a:t>
            </a:r>
          </a:p>
          <a:p>
            <a:r>
              <a:rPr lang="it-IT" dirty="0">
                <a:solidFill>
                  <a:schemeClr val="accent1"/>
                </a:solidFill>
              </a:rPr>
              <a:t>D: 01 JAN 1980</a:t>
            </a:r>
          </a:p>
          <a:p>
            <a:r>
              <a:rPr lang="it-IT" dirty="0">
                <a:solidFill>
                  <a:schemeClr val="accent1"/>
                </a:solidFill>
              </a:rPr>
              <a:t>     01 JAN 1990</a:t>
            </a:r>
          </a:p>
          <a:p>
            <a:r>
              <a:rPr lang="it-IT" dirty="0">
                <a:solidFill>
                  <a:schemeClr val="accent1"/>
                </a:solidFill>
              </a:rPr>
              <a:t>E: 1MON</a:t>
            </a:r>
          </a:p>
          <a:p>
            <a:r>
              <a:rPr lang="it-IT" dirty="0">
                <a:solidFill>
                  <a:schemeClr val="accent1"/>
                </a:solidFill>
              </a:rPr>
              <a:t>F: ENDATA_2-EN_FLOW.XLS</a:t>
            </a:r>
          </a:p>
          <a:p>
            <a:endParaRPr lang="it-IT" dirty="0"/>
          </a:p>
          <a:p>
            <a:r>
              <a:rPr lang="it-IT" b="1" dirty="0"/>
              <a:t>Two </a:t>
            </a:r>
            <a:r>
              <a:rPr lang="it-IT" b="1" dirty="0" err="1"/>
              <a:t>blocks</a:t>
            </a:r>
            <a:r>
              <a:rPr lang="it-IT" b="1" dirty="0"/>
              <a:t> </a:t>
            </a:r>
            <a:r>
              <a:rPr lang="it-IT" dirty="0"/>
              <a:t>or </a:t>
            </a:r>
            <a:r>
              <a:rPr lang="it-IT" dirty="0" err="1"/>
              <a:t>records</a:t>
            </a:r>
            <a:r>
              <a:rPr lang="it-IT" dirty="0"/>
              <a:t> </a:t>
            </a:r>
          </a:p>
          <a:p>
            <a:r>
              <a:rPr lang="it-IT" b="1" dirty="0"/>
              <a:t>		</a:t>
            </a:r>
          </a:p>
        </p:txBody>
      </p:sp>
      <p:sp>
        <p:nvSpPr>
          <p:cNvPr id="6" name="CasellaDiTesto 5"/>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pic>
        <p:nvPicPr>
          <p:cNvPr id="2" name="Picture 3">
            <a:extLst>
              <a:ext uri="{FF2B5EF4-FFF2-40B4-BE49-F238E27FC236}">
                <a16:creationId xmlns:a16="http://schemas.microsoft.com/office/drawing/2014/main" id="{AFE8505E-3D78-8C44-001C-F56382B5F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36937" y="1262504"/>
            <a:ext cx="5092650" cy="459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9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53220" y="1661804"/>
            <a:ext cx="3110668" cy="4524315"/>
          </a:xfrm>
          <a:prstGeom prst="rect">
            <a:avLst/>
          </a:prstGeom>
          <a:noFill/>
        </p:spPr>
        <p:txBody>
          <a:bodyPr wrap="square" rtlCol="0">
            <a:spAutoFit/>
          </a:bodyPr>
          <a:lstStyle/>
          <a:p>
            <a:r>
              <a:rPr lang="it-IT" b="1" dirty="0" err="1"/>
              <a:t>Condensed</a:t>
            </a:r>
            <a:r>
              <a:rPr lang="it-IT" b="1" dirty="0"/>
              <a:t> </a:t>
            </a:r>
            <a:r>
              <a:rPr lang="it-IT" b="1" dirty="0" err="1"/>
              <a:t>catalog</a:t>
            </a:r>
            <a:endParaRPr lang="it-IT" b="1" dirty="0"/>
          </a:p>
          <a:p>
            <a:endParaRPr lang="it-IT" b="1" dirty="0"/>
          </a:p>
          <a:p>
            <a:r>
              <a:rPr lang="it-IT" dirty="0"/>
              <a:t>Control the time data set:</a:t>
            </a:r>
          </a:p>
          <a:p>
            <a:endParaRPr lang="it-IT" dirty="0"/>
          </a:p>
          <a:p>
            <a:r>
              <a:rPr lang="it-IT" dirty="0">
                <a:solidFill>
                  <a:schemeClr val="accent1"/>
                </a:solidFill>
              </a:rPr>
              <a:t>A: ATBARA</a:t>
            </a:r>
          </a:p>
          <a:p>
            <a:r>
              <a:rPr lang="it-IT" dirty="0">
                <a:solidFill>
                  <a:schemeClr val="accent1"/>
                </a:solidFill>
              </a:rPr>
              <a:t>B: ATBARA AT DS KHASHM EL GIRBA DAM 1</a:t>
            </a:r>
          </a:p>
          <a:p>
            <a:r>
              <a:rPr lang="it-IT" dirty="0">
                <a:solidFill>
                  <a:schemeClr val="accent1"/>
                </a:solidFill>
              </a:rPr>
              <a:t>C: FLOW</a:t>
            </a:r>
          </a:p>
          <a:p>
            <a:r>
              <a:rPr lang="it-IT" dirty="0">
                <a:solidFill>
                  <a:schemeClr val="accent1"/>
                </a:solidFill>
              </a:rPr>
              <a:t>D: 31 DEC 1988 – 31DEC1991</a:t>
            </a:r>
          </a:p>
          <a:p>
            <a:r>
              <a:rPr lang="it-IT" dirty="0">
                <a:solidFill>
                  <a:schemeClr val="accent1"/>
                </a:solidFill>
              </a:rPr>
              <a:t>E: 1MON</a:t>
            </a:r>
          </a:p>
          <a:p>
            <a:r>
              <a:rPr lang="it-IT" dirty="0">
                <a:solidFill>
                  <a:schemeClr val="accent1"/>
                </a:solidFill>
              </a:rPr>
              <a:t>F: ENDATA_2-EN_FLOW.XLS</a:t>
            </a:r>
          </a:p>
          <a:p>
            <a:endParaRPr lang="it-IT" dirty="0">
              <a:solidFill>
                <a:schemeClr val="accent1"/>
              </a:solidFill>
            </a:endParaRPr>
          </a:p>
          <a:p>
            <a:endParaRPr lang="it-IT" dirty="0"/>
          </a:p>
          <a:p>
            <a:r>
              <a:rPr lang="it-IT" b="1" dirty="0"/>
              <a:t>Two </a:t>
            </a:r>
            <a:r>
              <a:rPr lang="it-IT" b="1" dirty="0" err="1"/>
              <a:t>blocks</a:t>
            </a:r>
            <a:r>
              <a:rPr lang="it-IT" b="1" dirty="0"/>
              <a:t> </a:t>
            </a:r>
            <a:r>
              <a:rPr lang="it-IT" dirty="0" err="1"/>
              <a:t>have</a:t>
            </a:r>
            <a:r>
              <a:rPr lang="it-IT" dirty="0"/>
              <a:t> </a:t>
            </a:r>
            <a:r>
              <a:rPr lang="it-IT" dirty="0" err="1"/>
              <a:t>been</a:t>
            </a:r>
            <a:r>
              <a:rPr lang="it-IT" dirty="0"/>
              <a:t> </a:t>
            </a:r>
          </a:p>
          <a:p>
            <a:r>
              <a:rPr lang="it-IT" dirty="0" err="1"/>
              <a:t>condensed</a:t>
            </a:r>
            <a:r>
              <a:rPr lang="it-IT" dirty="0"/>
              <a:t> </a:t>
            </a:r>
            <a:r>
              <a:rPr lang="it-IT" b="1" dirty="0" err="1"/>
              <a:t>into</a:t>
            </a:r>
            <a:r>
              <a:rPr lang="it-IT" b="1" dirty="0"/>
              <a:t> </a:t>
            </a:r>
            <a:r>
              <a:rPr lang="it-IT" b="1" dirty="0" err="1"/>
              <a:t>one</a:t>
            </a:r>
            <a:r>
              <a:rPr lang="it-IT" b="1" dirty="0"/>
              <a:t> </a:t>
            </a:r>
            <a:r>
              <a:rPr lang="it-IT" b="1" dirty="0" err="1"/>
              <a:t>row</a:t>
            </a:r>
            <a:endParaRPr lang="it-IT" b="1" dirty="0"/>
          </a:p>
          <a:p>
            <a:r>
              <a:rPr lang="it-IT" b="1" dirty="0"/>
              <a:t>		</a:t>
            </a:r>
          </a:p>
        </p:txBody>
      </p:sp>
      <p:sp>
        <p:nvSpPr>
          <p:cNvPr id="6" name="CasellaDiTesto 5"/>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pic>
        <p:nvPicPr>
          <p:cNvPr id="3" name="Picture 3">
            <a:extLst>
              <a:ext uri="{FF2B5EF4-FFF2-40B4-BE49-F238E27FC236}">
                <a16:creationId xmlns:a16="http://schemas.microsoft.com/office/drawing/2014/main" id="{F3404264-14B7-96D4-DCCE-5883A2CD9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75744" y="1262506"/>
            <a:ext cx="5015036" cy="459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636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p:nvPr/>
        </p:nvPicPr>
        <p:blipFill rotWithShape="1">
          <a:blip r:embed="rId3">
            <a:extLst>
              <a:ext uri="{28A0092B-C50C-407E-A947-70E740481C1C}">
                <a14:useLocalDpi xmlns:a14="http://schemas.microsoft.com/office/drawing/2010/main" val="0"/>
              </a:ext>
            </a:extLst>
          </a:blip>
          <a:srcRect r="34565"/>
          <a:stretch/>
        </p:blipFill>
        <p:spPr bwMode="auto">
          <a:xfrm>
            <a:off x="517975" y="1809839"/>
            <a:ext cx="3838003" cy="3924836"/>
          </a:xfrm>
          <a:prstGeom prst="rect">
            <a:avLst/>
          </a:prstGeom>
          <a:noFill/>
          <a:ln>
            <a:noFill/>
          </a:ln>
        </p:spPr>
      </p:pic>
      <p:sp>
        <p:nvSpPr>
          <p:cNvPr id="3" name="CasellaDiTesto 2"/>
          <p:cNvSpPr txBox="1"/>
          <p:nvPr/>
        </p:nvSpPr>
        <p:spPr>
          <a:xfrm>
            <a:off x="4788024" y="1988840"/>
            <a:ext cx="3528392" cy="2862322"/>
          </a:xfrm>
          <a:prstGeom prst="rect">
            <a:avLst/>
          </a:prstGeom>
          <a:noFill/>
        </p:spPr>
        <p:txBody>
          <a:bodyPr wrap="square" rtlCol="0">
            <a:spAutoFit/>
          </a:bodyPr>
          <a:lstStyle/>
          <a:p>
            <a:r>
              <a:rPr lang="it-IT" b="1" dirty="0" err="1"/>
              <a:t>Filters</a:t>
            </a:r>
            <a:endParaRPr lang="it-IT" b="1" dirty="0"/>
          </a:p>
          <a:p>
            <a:endParaRPr lang="it-IT" dirty="0"/>
          </a:p>
          <a:p>
            <a:r>
              <a:rPr lang="it-IT" dirty="0"/>
              <a:t>Open the </a:t>
            </a:r>
            <a:r>
              <a:rPr lang="it-IT" b="1" dirty="0" err="1"/>
              <a:t>view</a:t>
            </a:r>
            <a:r>
              <a:rPr lang="it-IT" b="1" dirty="0"/>
              <a:t> menu</a:t>
            </a:r>
          </a:p>
          <a:p>
            <a:endParaRPr lang="it-IT" dirty="0"/>
          </a:p>
          <a:p>
            <a:r>
              <a:rPr lang="it-IT" dirty="0" err="1"/>
              <a:t>Two</a:t>
            </a:r>
            <a:r>
              <a:rPr lang="it-IT" dirty="0"/>
              <a:t> </a:t>
            </a:r>
            <a:r>
              <a:rPr lang="it-IT" dirty="0" err="1"/>
              <a:t>main</a:t>
            </a:r>
            <a:r>
              <a:rPr lang="it-IT" dirty="0"/>
              <a:t> </a:t>
            </a:r>
            <a:r>
              <a:rPr lang="it-IT" dirty="0" err="1"/>
              <a:t>catalog</a:t>
            </a:r>
            <a:r>
              <a:rPr lang="it-IT" dirty="0"/>
              <a:t> </a:t>
            </a:r>
            <a:r>
              <a:rPr lang="it-IT" dirty="0" err="1"/>
              <a:t>filters</a:t>
            </a:r>
            <a:r>
              <a:rPr lang="it-IT" dirty="0"/>
              <a:t>:</a:t>
            </a:r>
          </a:p>
          <a:p>
            <a:endParaRPr lang="it-IT" dirty="0"/>
          </a:p>
          <a:p>
            <a:pPr marL="342900" indent="-342900">
              <a:buAutoNum type="arabicPeriod"/>
            </a:pPr>
            <a:r>
              <a:rPr lang="it-IT" dirty="0" err="1">
                <a:solidFill>
                  <a:schemeClr val="accent1"/>
                </a:solidFill>
              </a:rPr>
              <a:t>Search</a:t>
            </a:r>
            <a:r>
              <a:rPr lang="it-IT" dirty="0">
                <a:solidFill>
                  <a:schemeClr val="accent1"/>
                </a:solidFill>
              </a:rPr>
              <a:t> </a:t>
            </a:r>
            <a:r>
              <a:rPr lang="it-IT" dirty="0" err="1">
                <a:solidFill>
                  <a:schemeClr val="accent1"/>
                </a:solidFill>
              </a:rPr>
              <a:t>pathnames</a:t>
            </a:r>
            <a:r>
              <a:rPr lang="it-IT" dirty="0">
                <a:solidFill>
                  <a:schemeClr val="accent1"/>
                </a:solidFill>
              </a:rPr>
              <a:t> by </a:t>
            </a:r>
            <a:r>
              <a:rPr lang="it-IT" dirty="0" err="1">
                <a:solidFill>
                  <a:schemeClr val="accent1"/>
                </a:solidFill>
              </a:rPr>
              <a:t>strings</a:t>
            </a:r>
            <a:endParaRPr lang="it-IT" dirty="0">
              <a:solidFill>
                <a:schemeClr val="accent1"/>
              </a:solidFill>
            </a:endParaRPr>
          </a:p>
          <a:p>
            <a:pPr marL="342900" indent="-342900">
              <a:buAutoNum type="arabicPeriod"/>
            </a:pPr>
            <a:r>
              <a:rPr lang="it-IT" dirty="0" err="1">
                <a:solidFill>
                  <a:schemeClr val="accent1"/>
                </a:solidFill>
              </a:rPr>
              <a:t>Search</a:t>
            </a:r>
            <a:r>
              <a:rPr lang="it-IT" dirty="0">
                <a:solidFill>
                  <a:schemeClr val="accent1"/>
                </a:solidFill>
              </a:rPr>
              <a:t> </a:t>
            </a:r>
            <a:r>
              <a:rPr lang="it-IT" dirty="0" err="1">
                <a:solidFill>
                  <a:schemeClr val="accent1"/>
                </a:solidFill>
              </a:rPr>
              <a:t>pathname</a:t>
            </a:r>
            <a:r>
              <a:rPr lang="it-IT" dirty="0">
                <a:solidFill>
                  <a:schemeClr val="accent1"/>
                </a:solidFill>
              </a:rPr>
              <a:t> by </a:t>
            </a:r>
            <a:r>
              <a:rPr lang="it-IT" dirty="0" err="1">
                <a:solidFill>
                  <a:schemeClr val="accent1"/>
                </a:solidFill>
              </a:rPr>
              <a:t>parts</a:t>
            </a:r>
            <a:endParaRPr lang="it-IT" dirty="0">
              <a:solidFill>
                <a:schemeClr val="accent1"/>
              </a:solidFill>
            </a:endParaRPr>
          </a:p>
          <a:p>
            <a:pPr marL="342900" indent="-342900">
              <a:buAutoNum type="arabicPeriod"/>
            </a:pPr>
            <a:endParaRPr lang="it-IT" dirty="0"/>
          </a:p>
          <a:p>
            <a:endParaRPr lang="en-US" dirty="0"/>
          </a:p>
        </p:txBody>
      </p:sp>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5" name="CasellaDiTesto 4"/>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
        <p:nvSpPr>
          <p:cNvPr id="7" name="Ovale 6"/>
          <p:cNvSpPr/>
          <p:nvPr/>
        </p:nvSpPr>
        <p:spPr>
          <a:xfrm>
            <a:off x="1140830" y="3772257"/>
            <a:ext cx="2592288" cy="86409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592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3836" y="1661802"/>
            <a:ext cx="3102060" cy="3970318"/>
          </a:xfrm>
          <a:prstGeom prst="rect">
            <a:avLst/>
          </a:prstGeom>
          <a:noFill/>
        </p:spPr>
        <p:txBody>
          <a:bodyPr wrap="square" rtlCol="0">
            <a:spAutoFit/>
          </a:bodyPr>
          <a:lstStyle/>
          <a:p>
            <a:r>
              <a:rPr lang="it-IT" b="1" dirty="0" err="1"/>
              <a:t>Search</a:t>
            </a:r>
            <a:r>
              <a:rPr lang="it-IT" b="1" dirty="0"/>
              <a:t> </a:t>
            </a:r>
            <a:r>
              <a:rPr lang="it-IT" b="1" dirty="0" err="1"/>
              <a:t>Pathname</a:t>
            </a:r>
            <a:r>
              <a:rPr lang="it-IT" b="1" dirty="0"/>
              <a:t> by </a:t>
            </a:r>
            <a:r>
              <a:rPr lang="it-IT" b="1" dirty="0" err="1"/>
              <a:t>strings</a:t>
            </a:r>
            <a:r>
              <a:rPr lang="it-IT" b="1" dirty="0"/>
              <a:t> </a:t>
            </a:r>
          </a:p>
          <a:p>
            <a:endParaRPr lang="it-IT" b="1" dirty="0"/>
          </a:p>
          <a:p>
            <a:r>
              <a:rPr lang="it-IT" dirty="0" err="1"/>
              <a:t>type</a:t>
            </a:r>
            <a:r>
              <a:rPr lang="it-IT" dirty="0"/>
              <a:t>: FLOW in the </a:t>
            </a:r>
            <a:r>
              <a:rPr lang="it-IT" dirty="0" err="1"/>
              <a:t>search</a:t>
            </a:r>
            <a:r>
              <a:rPr lang="it-IT" dirty="0"/>
              <a:t> </a:t>
            </a:r>
            <a:r>
              <a:rPr lang="it-IT" dirty="0" err="1"/>
              <a:t>pathname</a:t>
            </a:r>
            <a:r>
              <a:rPr lang="it-IT" dirty="0"/>
              <a:t> </a:t>
            </a:r>
            <a:r>
              <a:rPr lang="it-IT" dirty="0" err="1"/>
              <a:t>dialog</a:t>
            </a:r>
            <a:r>
              <a:rPr lang="it-IT" dirty="0"/>
              <a:t> box and click </a:t>
            </a:r>
            <a:r>
              <a:rPr lang="it-IT" dirty="0" err="1"/>
              <a:t>search</a:t>
            </a:r>
            <a:r>
              <a:rPr lang="it-IT" dirty="0"/>
              <a:t> </a:t>
            </a:r>
            <a:r>
              <a:rPr lang="it-IT" dirty="0" err="1"/>
              <a:t>button</a:t>
            </a:r>
            <a:endParaRPr lang="it-IT" dirty="0"/>
          </a:p>
          <a:p>
            <a:endParaRPr lang="it-IT" dirty="0"/>
          </a:p>
          <a:p>
            <a:r>
              <a:rPr lang="it-IT" dirty="0"/>
              <a:t>the </a:t>
            </a:r>
            <a:r>
              <a:rPr lang="it-IT" dirty="0" err="1"/>
              <a:t>program</a:t>
            </a:r>
            <a:r>
              <a:rPr lang="it-IT" dirty="0"/>
              <a:t> </a:t>
            </a:r>
            <a:r>
              <a:rPr lang="it-IT" dirty="0" err="1"/>
              <a:t>will</a:t>
            </a:r>
            <a:r>
              <a:rPr lang="it-IT" dirty="0"/>
              <a:t> list in the </a:t>
            </a:r>
            <a:r>
              <a:rPr lang="it-IT" dirty="0" err="1"/>
              <a:t>main</a:t>
            </a:r>
            <a:r>
              <a:rPr lang="it-IT" dirty="0"/>
              <a:t> </a:t>
            </a:r>
            <a:r>
              <a:rPr lang="it-IT" dirty="0" err="1"/>
              <a:t>view</a:t>
            </a:r>
            <a:r>
              <a:rPr lang="it-IT" dirty="0"/>
              <a:t> </a:t>
            </a:r>
            <a:r>
              <a:rPr lang="it-IT" dirty="0" err="1"/>
              <a:t>only</a:t>
            </a:r>
            <a:r>
              <a:rPr lang="it-IT" dirty="0"/>
              <a:t> the </a:t>
            </a:r>
            <a:r>
              <a:rPr lang="it-IT" dirty="0" err="1"/>
              <a:t>records</a:t>
            </a:r>
            <a:r>
              <a:rPr lang="it-IT" dirty="0"/>
              <a:t> </a:t>
            </a:r>
            <a:r>
              <a:rPr lang="it-IT" dirty="0" err="1"/>
              <a:t>whose</a:t>
            </a:r>
            <a:r>
              <a:rPr lang="it-IT" dirty="0"/>
              <a:t> </a:t>
            </a:r>
            <a:r>
              <a:rPr lang="it-IT" dirty="0" err="1"/>
              <a:t>pathname</a:t>
            </a:r>
            <a:r>
              <a:rPr lang="it-IT" dirty="0"/>
              <a:t> </a:t>
            </a:r>
            <a:r>
              <a:rPr lang="it-IT" dirty="0" err="1"/>
              <a:t>contains</a:t>
            </a:r>
            <a:r>
              <a:rPr lang="it-IT" dirty="0"/>
              <a:t> the word «FLOW»</a:t>
            </a:r>
          </a:p>
          <a:p>
            <a:endParaRPr lang="it-IT" b="1" dirty="0"/>
          </a:p>
          <a:p>
            <a:endParaRPr lang="it-IT" b="1" dirty="0"/>
          </a:p>
          <a:p>
            <a:endParaRPr lang="it-IT" b="1" dirty="0"/>
          </a:p>
          <a:p>
            <a:r>
              <a:rPr lang="it-IT" b="1" dirty="0"/>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4" y="980728"/>
            <a:ext cx="52482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7" name="CasellaDiTesto 6"/>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244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9664" y="1844826"/>
            <a:ext cx="2838200" cy="2585323"/>
          </a:xfrm>
          <a:prstGeom prst="rect">
            <a:avLst/>
          </a:prstGeom>
          <a:noFill/>
        </p:spPr>
        <p:txBody>
          <a:bodyPr wrap="square" rtlCol="0">
            <a:spAutoFit/>
          </a:bodyPr>
          <a:lstStyle/>
          <a:p>
            <a:r>
              <a:rPr lang="it-IT" b="1" dirty="0" err="1"/>
              <a:t>Search</a:t>
            </a:r>
            <a:r>
              <a:rPr lang="it-IT" b="1" dirty="0"/>
              <a:t> </a:t>
            </a:r>
            <a:r>
              <a:rPr lang="it-IT" b="1" dirty="0" err="1"/>
              <a:t>Pathname</a:t>
            </a:r>
            <a:r>
              <a:rPr lang="it-IT" b="1" dirty="0"/>
              <a:t> by </a:t>
            </a:r>
            <a:r>
              <a:rPr lang="it-IT" b="1" dirty="0" err="1"/>
              <a:t>parts</a:t>
            </a:r>
            <a:r>
              <a:rPr lang="it-IT" b="1" dirty="0"/>
              <a:t>: </a:t>
            </a:r>
          </a:p>
          <a:p>
            <a:endParaRPr lang="it-IT" b="1" dirty="0"/>
          </a:p>
          <a:p>
            <a:r>
              <a:rPr lang="it-IT" dirty="0"/>
              <a:t>click on the drop-down menu of the A part and </a:t>
            </a:r>
            <a:r>
              <a:rPr lang="it-IT" dirty="0" err="1"/>
              <a:t>choose</a:t>
            </a:r>
            <a:r>
              <a:rPr lang="it-IT" dirty="0"/>
              <a:t> BLUE NILE</a:t>
            </a:r>
          </a:p>
          <a:p>
            <a:endParaRPr lang="it-IT" b="1" dirty="0"/>
          </a:p>
          <a:p>
            <a:endParaRPr lang="it-IT" b="1" dirty="0"/>
          </a:p>
          <a:p>
            <a:endParaRPr lang="it-IT" b="1" dirty="0"/>
          </a:p>
          <a:p>
            <a:r>
              <a:rPr lang="it-IT" b="1"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635263" y="1186108"/>
            <a:ext cx="49519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1.2  </a:t>
            </a:r>
            <a:r>
              <a:rPr lang="en-GB" b="1" i="1" dirty="0" err="1">
                <a:latin typeface="Trebuchet MS" pitchFamily="34" charset="0"/>
              </a:rPr>
              <a:t>Cataloging</a:t>
            </a:r>
            <a:r>
              <a:rPr lang="en-GB" b="1" i="1" dirty="0">
                <a:latin typeface="Trebuchet MS" pitchFamily="34" charset="0"/>
              </a:rPr>
              <a:t> and filtering records</a:t>
            </a:r>
          </a:p>
        </p:txBody>
      </p:sp>
      <p:sp>
        <p:nvSpPr>
          <p:cNvPr id="7" name="CasellaDiTesto 6"/>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771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B0579-9FE6-5A9E-1397-728A97232580}"/>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13498BD8-06D0-7E10-3C0D-4DB960FAE6A2}"/>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sp>
        <p:nvSpPr>
          <p:cNvPr id="2" name="Rectangle 3">
            <a:extLst>
              <a:ext uri="{FF2B5EF4-FFF2-40B4-BE49-F238E27FC236}">
                <a16:creationId xmlns:a16="http://schemas.microsoft.com/office/drawing/2014/main" id="{570BA8D2-43DC-803D-6A77-53F4AD40143D}"/>
              </a:ext>
            </a:extLst>
          </p:cNvPr>
          <p:cNvSpPr txBox="1">
            <a:spLocks noChangeArrowheads="1"/>
          </p:cNvSpPr>
          <p:nvPr/>
        </p:nvSpPr>
        <p:spPr>
          <a:xfrm>
            <a:off x="257432" y="1268760"/>
            <a:ext cx="8686800" cy="24297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20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SzPct val="11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rPr>
              <a:t>Before you can use many </a:t>
            </a:r>
            <a:r>
              <a:rPr kumimoji="0" lang="en-US" altLang="en-US" sz="1800" b="0" i="0" u="none" strike="noStrike" kern="1200" cap="none" spc="0" normalizeH="0" baseline="0" noProof="0" dirty="0" err="1">
                <a:ln>
                  <a:noFill/>
                </a:ln>
                <a:solidFill>
                  <a:sysClr val="windowText" lastClr="000000"/>
                </a:solidFill>
                <a:effectLst/>
                <a:uLnTx/>
                <a:uFillTx/>
                <a:latin typeface="Calibri"/>
                <a:ea typeface="+mn-ea"/>
                <a:cs typeface="+mn-cs"/>
              </a:rPr>
              <a:t>DSSVue</a:t>
            </a:r>
            <a:r>
              <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rPr>
              <a:t> functions, you must identify the datasets you want to work with, i.e., you must add them to the Selection List.  To do so…</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rPr>
              <a:t>click to highlight a record in the Pathname List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rPr>
              <a:t>double-click to add it to the Selection list or press the Select Button</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rPr>
              <a:t>use the rest of the Buttons to modify the selection list</a:t>
            </a:r>
          </a:p>
        </p:txBody>
      </p:sp>
      <p:pic>
        <p:nvPicPr>
          <p:cNvPr id="3" name="Picture 4">
            <a:extLst>
              <a:ext uri="{FF2B5EF4-FFF2-40B4-BE49-F238E27FC236}">
                <a16:creationId xmlns:a16="http://schemas.microsoft.com/office/drawing/2014/main" id="{A1D89AF4-991C-625D-EA19-2B9C142D28E4}"/>
              </a:ext>
            </a:extLst>
          </p:cNvPr>
          <p:cNvPicPr>
            <a:picLocks noChangeAspect="1"/>
          </p:cNvPicPr>
          <p:nvPr/>
        </p:nvPicPr>
        <p:blipFill>
          <a:blip r:embed="rId3"/>
          <a:stretch>
            <a:fillRect/>
          </a:stretch>
        </p:blipFill>
        <p:spPr>
          <a:xfrm>
            <a:off x="1259632" y="3068960"/>
            <a:ext cx="6531429" cy="2931429"/>
          </a:xfrm>
          <a:prstGeom prst="rect">
            <a:avLst/>
          </a:prstGeom>
          <a:ln>
            <a:solidFill>
              <a:schemeClr val="accent1"/>
            </a:solidFill>
          </a:ln>
        </p:spPr>
      </p:pic>
    </p:spTree>
    <p:extLst>
      <p:ext uri="{BB962C8B-B14F-4D97-AF65-F5344CB8AC3E}">
        <p14:creationId xmlns:p14="http://schemas.microsoft.com/office/powerpoint/2010/main" val="151346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4777" y="1700810"/>
            <a:ext cx="8640960" cy="4524315"/>
          </a:xfrm>
          <a:prstGeom prst="rect">
            <a:avLst/>
          </a:prstGeom>
          <a:noFill/>
        </p:spPr>
        <p:txBody>
          <a:bodyPr wrap="square" rtlCol="0">
            <a:spAutoFit/>
          </a:bodyPr>
          <a:lstStyle/>
          <a:p>
            <a:r>
              <a:rPr lang="it-IT" b="1" dirty="0" err="1"/>
              <a:t>Five</a:t>
            </a:r>
            <a:r>
              <a:rPr lang="it-IT" b="1" dirty="0"/>
              <a:t> </a:t>
            </a:r>
            <a:r>
              <a:rPr lang="it-IT" b="1" dirty="0" err="1"/>
              <a:t>selection</a:t>
            </a:r>
            <a:r>
              <a:rPr lang="it-IT" b="1" dirty="0"/>
              <a:t> </a:t>
            </a:r>
            <a:r>
              <a:rPr lang="it-IT" b="1" dirty="0" err="1"/>
              <a:t>buttons</a:t>
            </a:r>
            <a:r>
              <a:rPr lang="it-IT" b="1" dirty="0"/>
              <a:t>:</a:t>
            </a:r>
          </a:p>
          <a:p>
            <a:endParaRPr lang="it-IT" b="1" dirty="0"/>
          </a:p>
          <a:p>
            <a:endParaRPr lang="it-IT" b="1" dirty="0"/>
          </a:p>
          <a:p>
            <a:endParaRPr lang="it-IT" b="1" dirty="0"/>
          </a:p>
          <a:p>
            <a:endParaRPr lang="it-IT" b="1" dirty="0"/>
          </a:p>
          <a:p>
            <a:pPr marL="342900" indent="-342900">
              <a:buFont typeface="Arial" pitchFamily="34" charset="0"/>
              <a:buChar char="•"/>
            </a:pPr>
            <a:r>
              <a:rPr lang="it-IT" dirty="0" err="1"/>
              <a:t>Highlight</a:t>
            </a:r>
            <a:r>
              <a:rPr lang="it-IT" dirty="0"/>
              <a:t> </a:t>
            </a:r>
            <a:r>
              <a:rPr lang="it-IT" dirty="0" err="1"/>
              <a:t>one</a:t>
            </a:r>
            <a:r>
              <a:rPr lang="it-IT" dirty="0"/>
              <a:t> record and click the </a:t>
            </a:r>
            <a:r>
              <a:rPr lang="it-IT" b="1" dirty="0" err="1"/>
              <a:t>select</a:t>
            </a:r>
            <a:r>
              <a:rPr lang="it-IT" b="1" dirty="0"/>
              <a:t> </a:t>
            </a:r>
            <a:r>
              <a:rPr lang="it-IT" b="1" dirty="0" err="1"/>
              <a:t>button</a:t>
            </a:r>
            <a:r>
              <a:rPr lang="it-IT" dirty="0"/>
              <a:t>: the </a:t>
            </a:r>
            <a:r>
              <a:rPr lang="it-IT" dirty="0" err="1"/>
              <a:t>pathname</a:t>
            </a:r>
            <a:r>
              <a:rPr lang="it-IT" dirty="0"/>
              <a:t> </a:t>
            </a:r>
            <a:r>
              <a:rPr lang="it-IT" dirty="0" err="1"/>
              <a:t>will</a:t>
            </a:r>
            <a:r>
              <a:rPr lang="it-IT" dirty="0"/>
              <a:t> </a:t>
            </a:r>
            <a:r>
              <a:rPr lang="it-IT" dirty="0" err="1"/>
              <a:t>appear</a:t>
            </a:r>
            <a:r>
              <a:rPr lang="it-IT" dirty="0"/>
              <a:t> in the </a:t>
            </a:r>
            <a:r>
              <a:rPr lang="it-IT" dirty="0" err="1"/>
              <a:t>selection</a:t>
            </a:r>
            <a:r>
              <a:rPr lang="it-IT" dirty="0"/>
              <a:t> list</a:t>
            </a:r>
          </a:p>
          <a:p>
            <a:pPr marL="342900" indent="-342900">
              <a:buFont typeface="Arial" pitchFamily="34" charset="0"/>
              <a:buChar char="•"/>
            </a:pPr>
            <a:endParaRPr lang="it-IT" dirty="0"/>
          </a:p>
          <a:p>
            <a:pPr marL="342900" indent="-342900">
              <a:buFont typeface="Arial" pitchFamily="34" charset="0"/>
              <a:buChar char="•"/>
            </a:pPr>
            <a:r>
              <a:rPr lang="it-IT" dirty="0"/>
              <a:t>Select the </a:t>
            </a:r>
            <a:r>
              <a:rPr lang="it-IT" dirty="0" err="1"/>
              <a:t>the</a:t>
            </a:r>
            <a:r>
              <a:rPr lang="it-IT" dirty="0"/>
              <a:t> </a:t>
            </a:r>
            <a:r>
              <a:rPr lang="it-IT" dirty="0" err="1"/>
              <a:t>pathname</a:t>
            </a:r>
            <a:r>
              <a:rPr lang="it-IT" dirty="0"/>
              <a:t> in the </a:t>
            </a:r>
            <a:r>
              <a:rPr lang="it-IT" dirty="0" err="1"/>
              <a:t>selection</a:t>
            </a:r>
            <a:r>
              <a:rPr lang="it-IT" dirty="0"/>
              <a:t> list and click </a:t>
            </a:r>
            <a:r>
              <a:rPr lang="it-IT" b="1" dirty="0"/>
              <a:t>De-Select </a:t>
            </a:r>
            <a:r>
              <a:rPr lang="it-IT" b="1" dirty="0" err="1"/>
              <a:t>button</a:t>
            </a:r>
            <a:endParaRPr lang="it-IT" b="1" dirty="0"/>
          </a:p>
          <a:p>
            <a:pPr marL="342900" indent="-342900">
              <a:buFont typeface="Arial" pitchFamily="34" charset="0"/>
              <a:buChar char="•"/>
            </a:pPr>
            <a:endParaRPr lang="it-IT" dirty="0"/>
          </a:p>
          <a:p>
            <a:pPr marL="342900" indent="-342900">
              <a:buFont typeface="Arial" pitchFamily="34" charset="0"/>
              <a:buChar char="•"/>
            </a:pPr>
            <a:r>
              <a:rPr lang="it-IT" b="1" dirty="0"/>
              <a:t>Double click </a:t>
            </a:r>
            <a:r>
              <a:rPr lang="it-IT" dirty="0"/>
              <a:t>on </a:t>
            </a:r>
            <a:r>
              <a:rPr lang="it-IT" dirty="0" err="1"/>
              <a:t>three</a:t>
            </a:r>
            <a:r>
              <a:rPr lang="it-IT" dirty="0"/>
              <a:t> </a:t>
            </a:r>
            <a:r>
              <a:rPr lang="it-IT" dirty="0" err="1"/>
              <a:t>pathname</a:t>
            </a:r>
            <a:r>
              <a:rPr lang="it-IT" dirty="0"/>
              <a:t> in the </a:t>
            </a:r>
            <a:r>
              <a:rPr lang="it-IT" dirty="0" err="1"/>
              <a:t>pathname</a:t>
            </a:r>
            <a:r>
              <a:rPr lang="it-IT" dirty="0"/>
              <a:t> list, </a:t>
            </a:r>
            <a:r>
              <a:rPr lang="it-IT" dirty="0" err="1"/>
              <a:t>they</a:t>
            </a:r>
            <a:r>
              <a:rPr lang="it-IT" dirty="0"/>
              <a:t> </a:t>
            </a:r>
            <a:r>
              <a:rPr lang="it-IT" dirty="0" err="1"/>
              <a:t>will</a:t>
            </a:r>
            <a:r>
              <a:rPr lang="it-IT" dirty="0"/>
              <a:t> </a:t>
            </a:r>
            <a:r>
              <a:rPr lang="it-IT" dirty="0" err="1"/>
              <a:t>appear</a:t>
            </a:r>
            <a:r>
              <a:rPr lang="it-IT" dirty="0"/>
              <a:t> in the </a:t>
            </a:r>
            <a:r>
              <a:rPr lang="it-IT" dirty="0" err="1"/>
              <a:t>selection</a:t>
            </a:r>
            <a:r>
              <a:rPr lang="it-IT" dirty="0"/>
              <a:t> list. </a:t>
            </a:r>
          </a:p>
          <a:p>
            <a:pPr marL="342900" indent="-342900">
              <a:buFont typeface="Arial" pitchFamily="34" charset="0"/>
              <a:buChar char="•"/>
            </a:pPr>
            <a:endParaRPr lang="it-IT" dirty="0"/>
          </a:p>
          <a:p>
            <a:pPr marL="342900" indent="-342900">
              <a:buFont typeface="Arial" pitchFamily="34" charset="0"/>
              <a:buChar char="•"/>
            </a:pPr>
            <a:r>
              <a:rPr lang="it-IT" dirty="0"/>
              <a:t>Click on the </a:t>
            </a:r>
            <a:r>
              <a:rPr lang="it-IT" b="1" dirty="0"/>
              <a:t>Clear </a:t>
            </a:r>
            <a:r>
              <a:rPr lang="it-IT" b="1" dirty="0" err="1"/>
              <a:t>Selections</a:t>
            </a:r>
            <a:r>
              <a:rPr lang="it-IT" b="1" dirty="0"/>
              <a:t> Button</a:t>
            </a:r>
            <a:r>
              <a:rPr lang="it-IT" dirty="0"/>
              <a:t> to </a:t>
            </a:r>
            <a:r>
              <a:rPr lang="it-IT" dirty="0" err="1"/>
              <a:t>remove</a:t>
            </a:r>
            <a:r>
              <a:rPr lang="it-IT" dirty="0"/>
              <a:t> </a:t>
            </a:r>
            <a:r>
              <a:rPr lang="it-IT" dirty="0" err="1"/>
              <a:t>all</a:t>
            </a:r>
            <a:r>
              <a:rPr lang="it-IT" dirty="0"/>
              <a:t> the </a:t>
            </a:r>
            <a:r>
              <a:rPr lang="it-IT" dirty="0" err="1"/>
              <a:t>pathnames</a:t>
            </a:r>
            <a:r>
              <a:rPr lang="it-IT" dirty="0"/>
              <a:t> from the </a:t>
            </a:r>
            <a:r>
              <a:rPr lang="it-IT" dirty="0" err="1"/>
              <a:t>selection</a:t>
            </a:r>
            <a:r>
              <a:rPr lang="it-IT" dirty="0"/>
              <a:t> list</a:t>
            </a:r>
          </a:p>
          <a:p>
            <a:endParaRPr lang="it-IT" b="1" dirty="0"/>
          </a:p>
        </p:txBody>
      </p:sp>
      <p:pic>
        <p:nvPicPr>
          <p:cNvPr id="6" name="Immagine 5"/>
          <p:cNvPicPr/>
          <p:nvPr/>
        </p:nvPicPr>
        <p:blipFill>
          <a:blip r:embed="rId3"/>
          <a:stretch>
            <a:fillRect/>
          </a:stretch>
        </p:blipFill>
        <p:spPr>
          <a:xfrm>
            <a:off x="247353" y="2204866"/>
            <a:ext cx="8640960" cy="625041"/>
          </a:xfrm>
          <a:prstGeom prst="rect">
            <a:avLst/>
          </a:prstGeom>
        </p:spPr>
      </p:pic>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sp>
        <p:nvSpPr>
          <p:cNvPr id="8" name="CasellaDiTesto 7"/>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70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00416-929F-8B24-8028-558719D965A3}"/>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75D8DA79-F2A8-C8E1-C609-64393C508023}"/>
              </a:ext>
            </a:extLst>
          </p:cNvPr>
          <p:cNvSpPr txBox="1"/>
          <p:nvPr/>
        </p:nvSpPr>
        <p:spPr>
          <a:xfrm>
            <a:off x="303272" y="1268760"/>
            <a:ext cx="8640960" cy="2419124"/>
          </a:xfrm>
          <a:prstGeom prst="rect">
            <a:avLst/>
          </a:prstGeom>
          <a:noFill/>
        </p:spPr>
        <p:txBody>
          <a:bodyPr wrap="square" rtlCol="0">
            <a:spAutoFit/>
          </a:bodyPr>
          <a:lstStyle/>
          <a:p>
            <a:r>
              <a:rPr lang="it-IT" b="1" dirty="0"/>
              <a:t>Quick </a:t>
            </a:r>
            <a:r>
              <a:rPr lang="it-IT" b="1" dirty="0" err="1"/>
              <a:t>selection</a:t>
            </a:r>
            <a:endParaRPr lang="it-IT" b="1" dirty="0"/>
          </a:p>
          <a:p>
            <a:endParaRPr lang="it-IT" b="1" dirty="0"/>
          </a:p>
          <a:p>
            <a:endParaRPr lang="it-IT" b="1" dirty="0"/>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You </a:t>
            </a:r>
            <a:r>
              <a:rPr kumimoji="0" lang="en-US" altLang="en-US" b="1" i="0" u="none" strike="noStrike" kern="1200" cap="none" spc="0" normalizeH="0" baseline="0" noProof="0" dirty="0">
                <a:ln>
                  <a:noFill/>
                </a:ln>
                <a:solidFill>
                  <a:prstClr val="black"/>
                </a:solidFill>
                <a:effectLst/>
                <a:uLnTx/>
                <a:uFillTx/>
                <a:latin typeface="Calibri"/>
                <a:ea typeface="+mn-ea"/>
                <a:cs typeface="+mn-cs"/>
              </a:rPr>
              <a:t>can</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highlight pathnames in the main list, then plot, tabulate, etc. without formal selection</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HOWEVER - If you have pathnames in the Selection List, they will </a:t>
            </a:r>
            <a:r>
              <a:rPr kumimoji="0" lang="en-US" altLang="en-US" b="1" i="0" u="none" strike="noStrike" kern="1200" cap="none" spc="0" normalizeH="0" baseline="0" noProof="0" dirty="0">
                <a:ln>
                  <a:noFill/>
                </a:ln>
                <a:solidFill>
                  <a:prstClr val="black"/>
                </a:solidFill>
                <a:effectLst/>
                <a:uLnTx/>
                <a:uFillTx/>
                <a:latin typeface="Calibri"/>
                <a:ea typeface="+mn-ea"/>
                <a:cs typeface="+mn-cs"/>
              </a:rPr>
              <a:t>always</a:t>
            </a:r>
            <a:r>
              <a:rPr kumimoji="0" lang="en-US" altLang="en-US" b="0" i="0" u="none" strike="noStrike" kern="1200" cap="none" spc="0" normalizeH="0" baseline="0" noProof="0" dirty="0">
                <a:ln>
                  <a:noFill/>
                </a:ln>
                <a:solidFill>
                  <a:prstClr val="black"/>
                </a:solidFill>
                <a:effectLst/>
                <a:uLnTx/>
                <a:uFillTx/>
                <a:latin typeface="Calibri"/>
                <a:ea typeface="+mn-ea"/>
                <a:cs typeface="+mn-cs"/>
              </a:rPr>
              <a:t> override highlighted pathnames</a:t>
            </a:r>
          </a:p>
          <a:p>
            <a:endParaRPr lang="it-IT" b="1" dirty="0"/>
          </a:p>
        </p:txBody>
      </p:sp>
      <p:sp>
        <p:nvSpPr>
          <p:cNvPr id="7" name="CasellaDiTesto 6">
            <a:extLst>
              <a:ext uri="{FF2B5EF4-FFF2-40B4-BE49-F238E27FC236}">
                <a16:creationId xmlns:a16="http://schemas.microsoft.com/office/drawing/2014/main" id="{659EBC21-D7AC-C935-D473-E1A9AB471F09}"/>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pic>
        <p:nvPicPr>
          <p:cNvPr id="2" name="Picture 2">
            <a:extLst>
              <a:ext uri="{FF2B5EF4-FFF2-40B4-BE49-F238E27FC236}">
                <a16:creationId xmlns:a16="http://schemas.microsoft.com/office/drawing/2014/main" id="{37C52B50-18EC-4DDA-B3E4-143C2850D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052" y="3654334"/>
            <a:ext cx="7258050" cy="196532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8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9407-7AAD-50EE-9D3D-E6584AF98E3E}"/>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55B86E71-F2A9-02BC-D205-76B199144D12}"/>
              </a:ext>
            </a:extLst>
          </p:cNvPr>
          <p:cNvSpPr txBox="1"/>
          <p:nvPr/>
        </p:nvSpPr>
        <p:spPr>
          <a:xfrm>
            <a:off x="303272" y="1268760"/>
            <a:ext cx="8640960" cy="1865126"/>
          </a:xfrm>
          <a:prstGeom prst="rect">
            <a:avLst/>
          </a:prstGeom>
          <a:noFill/>
        </p:spPr>
        <p:txBody>
          <a:bodyPr wrap="square" rtlCol="0">
            <a:spAutoFit/>
          </a:bodyPr>
          <a:lstStyle/>
          <a:p>
            <a:r>
              <a:rPr lang="it-IT" b="1" dirty="0" err="1"/>
              <a:t>Selecting</a:t>
            </a:r>
            <a:r>
              <a:rPr lang="it-IT" b="1" dirty="0"/>
              <a:t> from Multiple Files</a:t>
            </a:r>
          </a:p>
          <a:p>
            <a:endParaRPr lang="it-IT" b="1" dirty="0"/>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You can select datasets from multiple files to access together (e.g., plot or perform a math function) </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name of the source file will show before the pathname in the selection list</a:t>
            </a:r>
          </a:p>
          <a:p>
            <a:endParaRPr lang="it-IT" b="1" dirty="0"/>
          </a:p>
        </p:txBody>
      </p:sp>
      <p:sp>
        <p:nvSpPr>
          <p:cNvPr id="7" name="CasellaDiTesto 6">
            <a:extLst>
              <a:ext uri="{FF2B5EF4-FFF2-40B4-BE49-F238E27FC236}">
                <a16:creationId xmlns:a16="http://schemas.microsoft.com/office/drawing/2014/main" id="{4BF9C6EB-4B5C-61AB-CB20-C55173085B0A}"/>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pic>
        <p:nvPicPr>
          <p:cNvPr id="3" name="Picture 1">
            <a:extLst>
              <a:ext uri="{FF2B5EF4-FFF2-40B4-BE49-F238E27FC236}">
                <a16:creationId xmlns:a16="http://schemas.microsoft.com/office/drawing/2014/main" id="{6D55CBA9-1E58-2A7D-9796-3009765113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7" y="3068960"/>
            <a:ext cx="7223125" cy="27432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58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9425" y="1700810"/>
            <a:ext cx="3406473" cy="3693319"/>
          </a:xfrm>
          <a:prstGeom prst="rect">
            <a:avLst/>
          </a:prstGeom>
          <a:noFill/>
        </p:spPr>
        <p:txBody>
          <a:bodyPr wrap="square" rtlCol="0">
            <a:spAutoFit/>
          </a:bodyPr>
          <a:lstStyle/>
          <a:p>
            <a:r>
              <a:rPr lang="en-US" dirty="0"/>
              <a:t>After selecting the data you can:</a:t>
            </a:r>
          </a:p>
          <a:p>
            <a:endParaRPr lang="en-US" dirty="0"/>
          </a:p>
          <a:p>
            <a:endParaRPr lang="en-US" dirty="0"/>
          </a:p>
          <a:p>
            <a:endParaRPr lang="en-US" dirty="0"/>
          </a:p>
          <a:p>
            <a:pPr marL="342900" indent="-342900">
              <a:buFont typeface="Arial" pitchFamily="34" charset="0"/>
              <a:buChar char="•"/>
            </a:pPr>
            <a:r>
              <a:rPr lang="en-US" b="1" dirty="0"/>
              <a:t>Plot and tabulate</a:t>
            </a:r>
          </a:p>
          <a:p>
            <a:pPr marL="342900" indent="-342900">
              <a:buFont typeface="Arial" pitchFamily="34" charset="0"/>
              <a:buChar char="•"/>
            </a:pPr>
            <a:r>
              <a:rPr lang="en-US" b="1" dirty="0"/>
              <a:t>Copy rename merge delete</a:t>
            </a:r>
          </a:p>
          <a:p>
            <a:pPr marL="342900" indent="-342900">
              <a:buFont typeface="Arial" pitchFamily="34" charset="0"/>
              <a:buChar char="•"/>
            </a:pPr>
            <a:r>
              <a:rPr lang="en-US" b="1" dirty="0"/>
              <a:t>Editing data</a:t>
            </a:r>
          </a:p>
          <a:p>
            <a:pPr marL="342900" indent="-342900">
              <a:buFont typeface="Arial" pitchFamily="34" charset="0"/>
              <a:buChar char="•"/>
            </a:pPr>
            <a:r>
              <a:rPr lang="en-US" b="1" dirty="0"/>
              <a:t>Manipulate with mathematical functions </a:t>
            </a:r>
          </a:p>
          <a:p>
            <a:endParaRPr lang="en-US" dirty="0"/>
          </a:p>
          <a:p>
            <a:endParaRPr lang="en-US" dirty="0"/>
          </a:p>
          <a:p>
            <a:endParaRPr lang="en-US" dirty="0"/>
          </a:p>
          <a:p>
            <a:r>
              <a:rPr lang="en-US"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961431"/>
            <a:ext cx="52387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spTree>
    <p:extLst>
      <p:ext uri="{BB962C8B-B14F-4D97-AF65-F5344CB8AC3E}">
        <p14:creationId xmlns:p14="http://schemas.microsoft.com/office/powerpoint/2010/main" val="150055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38C06-D46B-FA8B-CC6C-3EA663EC66AC}"/>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AE8D77AB-2F28-319D-1B72-3D782107E39D}"/>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FC3E60F2-4443-57C2-6F4D-69F70AE2F898}"/>
              </a:ext>
            </a:extLst>
          </p:cNvPr>
          <p:cNvSpPr txBox="1"/>
          <p:nvPr/>
        </p:nvSpPr>
        <p:spPr>
          <a:xfrm>
            <a:off x="467544" y="1084094"/>
            <a:ext cx="2468176" cy="369332"/>
          </a:xfrm>
          <a:prstGeom prst="rect">
            <a:avLst/>
          </a:prstGeom>
          <a:noFill/>
        </p:spPr>
        <p:txBody>
          <a:bodyPr wrap="none" rtlCol="0">
            <a:spAutoFit/>
          </a:bodyPr>
          <a:lstStyle/>
          <a:p>
            <a:r>
              <a:rPr lang="it-IT" b="1" dirty="0"/>
              <a:t>HEC-DSS </a:t>
            </a:r>
            <a:r>
              <a:rPr lang="it-IT" b="1" dirty="0" err="1"/>
              <a:t>Vue</a:t>
            </a:r>
            <a:r>
              <a:rPr lang="it-IT" b="1" dirty="0"/>
              <a:t> Download</a:t>
            </a:r>
            <a:endParaRPr lang="en-US" b="1" dirty="0"/>
          </a:p>
        </p:txBody>
      </p:sp>
      <p:pic>
        <p:nvPicPr>
          <p:cNvPr id="4" name="Immagine 3">
            <a:extLst>
              <a:ext uri="{FF2B5EF4-FFF2-40B4-BE49-F238E27FC236}">
                <a16:creationId xmlns:a16="http://schemas.microsoft.com/office/drawing/2014/main" id="{A0889240-B25F-AE48-0DB9-DFFBE39A7DAC}"/>
              </a:ext>
            </a:extLst>
          </p:cNvPr>
          <p:cNvPicPr>
            <a:picLocks noChangeAspect="1"/>
          </p:cNvPicPr>
          <p:nvPr/>
        </p:nvPicPr>
        <p:blipFill>
          <a:blip r:embed="rId3"/>
          <a:stretch>
            <a:fillRect/>
          </a:stretch>
        </p:blipFill>
        <p:spPr>
          <a:xfrm>
            <a:off x="755578" y="2092206"/>
            <a:ext cx="7154923" cy="3929082"/>
          </a:xfrm>
          <a:prstGeom prst="rect">
            <a:avLst/>
          </a:prstGeom>
        </p:spPr>
      </p:pic>
      <p:sp>
        <p:nvSpPr>
          <p:cNvPr id="6" name="CasellaDiTesto 5">
            <a:extLst>
              <a:ext uri="{FF2B5EF4-FFF2-40B4-BE49-F238E27FC236}">
                <a16:creationId xmlns:a16="http://schemas.microsoft.com/office/drawing/2014/main" id="{012BCD88-FA20-52D9-A6A4-47BD9CDF27EC}"/>
              </a:ext>
            </a:extLst>
          </p:cNvPr>
          <p:cNvSpPr txBox="1"/>
          <p:nvPr/>
        </p:nvSpPr>
        <p:spPr>
          <a:xfrm>
            <a:off x="876655" y="1547500"/>
            <a:ext cx="6912768" cy="369332"/>
          </a:xfrm>
          <a:prstGeom prst="rect">
            <a:avLst/>
          </a:prstGeom>
          <a:noFill/>
        </p:spPr>
        <p:txBody>
          <a:bodyPr wrap="square">
            <a:spAutoFit/>
          </a:bodyPr>
          <a:lstStyle/>
          <a:p>
            <a:r>
              <a:rPr lang="it-IT" dirty="0">
                <a:hlinkClick r:id="rId4"/>
              </a:rPr>
              <a:t>https://www.hec.usace.army.mil/software/hec-dssvue/downloads.aspx</a:t>
            </a:r>
            <a:r>
              <a:rPr lang="it-IT" dirty="0"/>
              <a:t> </a:t>
            </a:r>
          </a:p>
        </p:txBody>
      </p:sp>
    </p:spTree>
    <p:extLst>
      <p:ext uri="{BB962C8B-B14F-4D97-AF65-F5344CB8AC3E}">
        <p14:creationId xmlns:p14="http://schemas.microsoft.com/office/powerpoint/2010/main" val="54296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EEDB-FE16-C69C-4FBC-D01AAB4567BA}"/>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7039494B-0458-D5F2-B5C5-BD0A13BB0CB0}"/>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1.3  Selecting data</a:t>
            </a:r>
          </a:p>
        </p:txBody>
      </p:sp>
      <p:sp>
        <p:nvSpPr>
          <p:cNvPr id="3" name="CasellaDiTesto 2">
            <a:extLst>
              <a:ext uri="{FF2B5EF4-FFF2-40B4-BE49-F238E27FC236}">
                <a16:creationId xmlns:a16="http://schemas.microsoft.com/office/drawing/2014/main" id="{B455C0E3-DFC2-7EF5-E231-AA52080DF876}"/>
              </a:ext>
            </a:extLst>
          </p:cNvPr>
          <p:cNvSpPr txBox="1"/>
          <p:nvPr/>
        </p:nvSpPr>
        <p:spPr>
          <a:xfrm>
            <a:off x="1763688" y="1916832"/>
            <a:ext cx="4824536" cy="3788858"/>
          </a:xfrm>
          <a:prstGeom prst="rect">
            <a:avLst/>
          </a:prstGeom>
          <a:noFill/>
        </p:spPr>
        <p:txBody>
          <a:bodyPr wrap="square">
            <a:spAutoFit/>
          </a:bodyPr>
          <a:lstStyle/>
          <a:p>
            <a:pPr>
              <a:lnSpc>
                <a:spcPct val="150000"/>
              </a:lnSpc>
            </a:pPr>
            <a:r>
              <a:rPr lang="en-US" altLang="en-US" dirty="0"/>
              <a:t>Some common features were added as buttons on the tool bar for quick, easy access</a:t>
            </a:r>
          </a:p>
          <a:p>
            <a:pPr lvl="1">
              <a:lnSpc>
                <a:spcPct val="150000"/>
              </a:lnSpc>
            </a:pPr>
            <a:r>
              <a:rPr lang="en-US" altLang="en-US" dirty="0"/>
              <a:t>File Open</a:t>
            </a:r>
          </a:p>
          <a:p>
            <a:pPr lvl="1">
              <a:lnSpc>
                <a:spcPct val="150000"/>
              </a:lnSpc>
            </a:pPr>
            <a:r>
              <a:rPr lang="en-US" altLang="en-US" dirty="0"/>
              <a:t>Plot</a:t>
            </a:r>
          </a:p>
          <a:p>
            <a:pPr lvl="1">
              <a:lnSpc>
                <a:spcPct val="150000"/>
              </a:lnSpc>
            </a:pPr>
            <a:r>
              <a:rPr lang="en-US" altLang="en-US" dirty="0"/>
              <a:t>Tabulate</a:t>
            </a:r>
          </a:p>
          <a:p>
            <a:pPr lvl="1">
              <a:lnSpc>
                <a:spcPct val="150000"/>
              </a:lnSpc>
            </a:pPr>
            <a:r>
              <a:rPr lang="en-US" altLang="en-US" dirty="0"/>
              <a:t>Graphical Editor</a:t>
            </a:r>
          </a:p>
          <a:p>
            <a:pPr lvl="1">
              <a:lnSpc>
                <a:spcPct val="150000"/>
              </a:lnSpc>
            </a:pPr>
            <a:r>
              <a:rPr lang="en-US" altLang="en-US" dirty="0"/>
              <a:t>Math Functions</a:t>
            </a:r>
          </a:p>
          <a:p>
            <a:pPr lvl="1">
              <a:lnSpc>
                <a:spcPct val="150000"/>
              </a:lnSpc>
            </a:pPr>
            <a:r>
              <a:rPr lang="en-US" altLang="en-US" dirty="0">
                <a:solidFill>
                  <a:schemeClr val="accent1">
                    <a:lumMod val="50000"/>
                  </a:schemeClr>
                </a:solidFill>
              </a:rPr>
              <a:t>Tabulate in Excel </a:t>
            </a:r>
          </a:p>
          <a:p>
            <a:pPr lvl="1">
              <a:lnSpc>
                <a:spcPct val="150000"/>
              </a:lnSpc>
            </a:pPr>
            <a:r>
              <a:rPr lang="en-US" altLang="en-US" dirty="0"/>
              <a:t>Add more buttons – with scripts or plug-ins</a:t>
            </a:r>
          </a:p>
        </p:txBody>
      </p:sp>
      <p:pic>
        <p:nvPicPr>
          <p:cNvPr id="4" name="Picture 7">
            <a:extLst>
              <a:ext uri="{FF2B5EF4-FFF2-40B4-BE49-F238E27FC236}">
                <a16:creationId xmlns:a16="http://schemas.microsoft.com/office/drawing/2014/main" id="{64545CFC-64FD-48EB-801B-9FCF027F89F6}"/>
              </a:ext>
            </a:extLst>
          </p:cNvPr>
          <p:cNvPicPr>
            <a:picLocks noChangeAspect="1"/>
          </p:cNvPicPr>
          <p:nvPr/>
        </p:nvPicPr>
        <p:blipFill>
          <a:blip r:embed="rId3"/>
          <a:stretch>
            <a:fillRect/>
          </a:stretch>
        </p:blipFill>
        <p:spPr>
          <a:xfrm>
            <a:off x="3766099" y="3664724"/>
            <a:ext cx="373855" cy="354286"/>
          </a:xfrm>
          <a:prstGeom prst="rect">
            <a:avLst/>
          </a:prstGeom>
        </p:spPr>
      </p:pic>
      <p:pic>
        <p:nvPicPr>
          <p:cNvPr id="8" name="Picture 9">
            <a:extLst>
              <a:ext uri="{FF2B5EF4-FFF2-40B4-BE49-F238E27FC236}">
                <a16:creationId xmlns:a16="http://schemas.microsoft.com/office/drawing/2014/main" id="{9B84A757-0D01-411F-AE98-F1DE7BA74BF1}"/>
              </a:ext>
            </a:extLst>
          </p:cNvPr>
          <p:cNvPicPr>
            <a:picLocks noChangeAspect="1"/>
          </p:cNvPicPr>
          <p:nvPr/>
        </p:nvPicPr>
        <p:blipFill>
          <a:blip r:embed="rId4"/>
          <a:stretch>
            <a:fillRect/>
          </a:stretch>
        </p:blipFill>
        <p:spPr>
          <a:xfrm>
            <a:off x="3778159" y="3212976"/>
            <a:ext cx="361795" cy="354286"/>
          </a:xfrm>
          <a:prstGeom prst="rect">
            <a:avLst/>
          </a:prstGeom>
        </p:spPr>
      </p:pic>
      <p:pic>
        <p:nvPicPr>
          <p:cNvPr id="9" name="Picture 10">
            <a:extLst>
              <a:ext uri="{FF2B5EF4-FFF2-40B4-BE49-F238E27FC236}">
                <a16:creationId xmlns:a16="http://schemas.microsoft.com/office/drawing/2014/main" id="{EFDEBB3D-FE50-42F6-BC23-EED64C31D8F5}"/>
              </a:ext>
            </a:extLst>
          </p:cNvPr>
          <p:cNvPicPr>
            <a:picLocks noChangeAspect="1"/>
          </p:cNvPicPr>
          <p:nvPr/>
        </p:nvPicPr>
        <p:blipFill>
          <a:blip r:embed="rId5"/>
          <a:stretch>
            <a:fillRect/>
          </a:stretch>
        </p:blipFill>
        <p:spPr>
          <a:xfrm>
            <a:off x="3776627" y="2772659"/>
            <a:ext cx="385914" cy="342857"/>
          </a:xfrm>
          <a:prstGeom prst="rect">
            <a:avLst/>
          </a:prstGeom>
        </p:spPr>
      </p:pic>
      <p:pic>
        <p:nvPicPr>
          <p:cNvPr id="10" name="Picture 11">
            <a:extLst>
              <a:ext uri="{FF2B5EF4-FFF2-40B4-BE49-F238E27FC236}">
                <a16:creationId xmlns:a16="http://schemas.microsoft.com/office/drawing/2014/main" id="{E3E4637C-93AD-47B7-BED2-6434EAB303FC}"/>
              </a:ext>
            </a:extLst>
          </p:cNvPr>
          <p:cNvPicPr>
            <a:picLocks noChangeAspect="1"/>
          </p:cNvPicPr>
          <p:nvPr/>
        </p:nvPicPr>
        <p:blipFill>
          <a:blip r:embed="rId6"/>
          <a:stretch>
            <a:fillRect/>
          </a:stretch>
        </p:blipFill>
        <p:spPr>
          <a:xfrm>
            <a:off x="4162543" y="4041480"/>
            <a:ext cx="373855" cy="354286"/>
          </a:xfrm>
          <a:prstGeom prst="rect">
            <a:avLst/>
          </a:prstGeom>
        </p:spPr>
      </p:pic>
      <p:pic>
        <p:nvPicPr>
          <p:cNvPr id="11" name="Picture 12">
            <a:extLst>
              <a:ext uri="{FF2B5EF4-FFF2-40B4-BE49-F238E27FC236}">
                <a16:creationId xmlns:a16="http://schemas.microsoft.com/office/drawing/2014/main" id="{7CACEE65-558B-468F-9FD6-2697F6B0DF3F}"/>
              </a:ext>
            </a:extLst>
          </p:cNvPr>
          <p:cNvPicPr>
            <a:picLocks noChangeAspect="1"/>
          </p:cNvPicPr>
          <p:nvPr/>
        </p:nvPicPr>
        <p:blipFill>
          <a:blip r:embed="rId7"/>
          <a:stretch>
            <a:fillRect/>
          </a:stretch>
        </p:blipFill>
        <p:spPr>
          <a:xfrm>
            <a:off x="4126362" y="4956878"/>
            <a:ext cx="397975" cy="377143"/>
          </a:xfrm>
          <a:prstGeom prst="rect">
            <a:avLst/>
          </a:prstGeom>
        </p:spPr>
      </p:pic>
      <p:pic>
        <p:nvPicPr>
          <p:cNvPr id="12" name="Picture 13">
            <a:extLst>
              <a:ext uri="{FF2B5EF4-FFF2-40B4-BE49-F238E27FC236}">
                <a16:creationId xmlns:a16="http://schemas.microsoft.com/office/drawing/2014/main" id="{91BF8DEC-2EBA-4291-8993-1E8FBF9F92B9}"/>
              </a:ext>
            </a:extLst>
          </p:cNvPr>
          <p:cNvPicPr>
            <a:picLocks noChangeAspect="1"/>
          </p:cNvPicPr>
          <p:nvPr/>
        </p:nvPicPr>
        <p:blipFill>
          <a:blip r:embed="rId8"/>
          <a:stretch>
            <a:fillRect/>
          </a:stretch>
        </p:blipFill>
        <p:spPr>
          <a:xfrm>
            <a:off x="4150482" y="4499178"/>
            <a:ext cx="373855" cy="354286"/>
          </a:xfrm>
          <a:prstGeom prst="rect">
            <a:avLst/>
          </a:prstGeom>
        </p:spPr>
      </p:pic>
      <p:pic>
        <p:nvPicPr>
          <p:cNvPr id="13" name="Picture 1">
            <a:extLst>
              <a:ext uri="{FF2B5EF4-FFF2-40B4-BE49-F238E27FC236}">
                <a16:creationId xmlns:a16="http://schemas.microsoft.com/office/drawing/2014/main" id="{85EAC4C6-48E5-4A34-B1E8-74826BD4A0BF}"/>
              </a:ext>
            </a:extLst>
          </p:cNvPr>
          <p:cNvPicPr>
            <a:picLocks noChangeAspect="1"/>
          </p:cNvPicPr>
          <p:nvPr/>
        </p:nvPicPr>
        <p:blipFill>
          <a:blip r:embed="rId9"/>
          <a:stretch>
            <a:fillRect/>
          </a:stretch>
        </p:blipFill>
        <p:spPr>
          <a:xfrm>
            <a:off x="2555778" y="1292993"/>
            <a:ext cx="5143809" cy="460953"/>
          </a:xfrm>
          <a:prstGeom prst="rect">
            <a:avLst/>
          </a:prstGeom>
          <a:ln>
            <a:solidFill>
              <a:schemeClr val="accent1"/>
            </a:solidFill>
          </a:ln>
        </p:spPr>
      </p:pic>
      <p:sp>
        <p:nvSpPr>
          <p:cNvPr id="15" name="CasellaDiTesto 14">
            <a:extLst>
              <a:ext uri="{FF2B5EF4-FFF2-40B4-BE49-F238E27FC236}">
                <a16:creationId xmlns:a16="http://schemas.microsoft.com/office/drawing/2014/main" id="{115E7861-4EDD-94BC-B190-4305C43F0EA1}"/>
              </a:ext>
            </a:extLst>
          </p:cNvPr>
          <p:cNvSpPr txBox="1"/>
          <p:nvPr/>
        </p:nvSpPr>
        <p:spPr>
          <a:xfrm>
            <a:off x="1241093" y="1357130"/>
            <a:ext cx="1337481" cy="369332"/>
          </a:xfrm>
          <a:prstGeom prst="rect">
            <a:avLst/>
          </a:prstGeom>
          <a:noFill/>
        </p:spPr>
        <p:txBody>
          <a:bodyPr wrap="square">
            <a:spAutoFit/>
          </a:bodyPr>
          <a:lstStyle/>
          <a:p>
            <a:r>
              <a:rPr lang="it-IT" b="1" dirty="0"/>
              <a:t>Tool bar</a:t>
            </a:r>
          </a:p>
        </p:txBody>
      </p:sp>
    </p:spTree>
    <p:extLst>
      <p:ext uri="{BB962C8B-B14F-4D97-AF65-F5344CB8AC3E}">
        <p14:creationId xmlns:p14="http://schemas.microsoft.com/office/powerpoint/2010/main" val="256906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73071" y="1211777"/>
            <a:ext cx="4525410" cy="1754326"/>
          </a:xfrm>
          <a:prstGeom prst="rect">
            <a:avLst/>
          </a:prstGeom>
          <a:noFill/>
        </p:spPr>
        <p:txBody>
          <a:bodyPr wrap="square" rtlCol="0">
            <a:spAutoFit/>
          </a:bodyPr>
          <a:lstStyle/>
          <a:p>
            <a:pPr marL="514350" indent="-514350">
              <a:buFont typeface="+mj-lt"/>
              <a:buAutoNum type="arabicPeriod"/>
            </a:pPr>
            <a:r>
              <a:rPr lang="it-IT" dirty="0" err="1"/>
              <a:t>Plotting</a:t>
            </a:r>
            <a:r>
              <a:rPr lang="it-IT" dirty="0"/>
              <a:t> of a </a:t>
            </a:r>
            <a:r>
              <a:rPr lang="it-IT" b="1" dirty="0"/>
              <a:t>single record</a:t>
            </a:r>
            <a:endParaRPr lang="it-IT" dirty="0"/>
          </a:p>
          <a:p>
            <a:pPr marL="514350" indent="-514350">
              <a:buFont typeface="+mj-lt"/>
              <a:buAutoNum type="arabicPeriod"/>
            </a:pPr>
            <a:r>
              <a:rPr lang="it-IT" dirty="0" err="1"/>
              <a:t>Plotting</a:t>
            </a:r>
            <a:r>
              <a:rPr lang="it-IT" dirty="0"/>
              <a:t> of </a:t>
            </a:r>
            <a:r>
              <a:rPr lang="it-IT" b="1" dirty="0"/>
              <a:t>multiple </a:t>
            </a:r>
            <a:r>
              <a:rPr lang="it-IT" b="1" dirty="0" err="1"/>
              <a:t>records</a:t>
            </a:r>
            <a:r>
              <a:rPr lang="it-IT" b="1" dirty="0"/>
              <a:t> in the </a:t>
            </a:r>
            <a:r>
              <a:rPr lang="it-IT" b="1" dirty="0" err="1"/>
              <a:t>same</a:t>
            </a:r>
            <a:r>
              <a:rPr lang="it-IT" b="1" dirty="0"/>
              <a:t> </a:t>
            </a:r>
            <a:r>
              <a:rPr lang="it-IT" b="1" dirty="0" err="1"/>
              <a:t>viewport</a:t>
            </a:r>
            <a:r>
              <a:rPr lang="it-IT" b="1" dirty="0"/>
              <a:t> </a:t>
            </a:r>
            <a:r>
              <a:rPr lang="it-IT" dirty="0"/>
              <a:t>(</a:t>
            </a:r>
            <a:r>
              <a:rPr lang="it-IT" dirty="0" err="1"/>
              <a:t>same</a:t>
            </a:r>
            <a:r>
              <a:rPr lang="it-IT" dirty="0"/>
              <a:t> </a:t>
            </a:r>
            <a:r>
              <a:rPr lang="it-IT" dirty="0" err="1"/>
              <a:t>parameters</a:t>
            </a:r>
            <a:r>
              <a:rPr lang="it-IT" dirty="0"/>
              <a:t>)</a:t>
            </a:r>
          </a:p>
          <a:p>
            <a:pPr marL="514350" indent="-514350">
              <a:buFont typeface="+mj-lt"/>
              <a:buAutoNum type="arabicPeriod"/>
            </a:pPr>
            <a:r>
              <a:rPr lang="it-IT" dirty="0" err="1"/>
              <a:t>Plotting</a:t>
            </a:r>
            <a:r>
              <a:rPr lang="it-IT" dirty="0"/>
              <a:t> of </a:t>
            </a:r>
            <a:r>
              <a:rPr lang="it-IT" b="1" dirty="0"/>
              <a:t>multiple </a:t>
            </a:r>
            <a:r>
              <a:rPr lang="it-IT" b="1" dirty="0" err="1"/>
              <a:t>records</a:t>
            </a:r>
            <a:r>
              <a:rPr lang="it-IT" b="1" dirty="0"/>
              <a:t> in </a:t>
            </a:r>
            <a:r>
              <a:rPr lang="it-IT" b="1" dirty="0" err="1"/>
              <a:t>different</a:t>
            </a:r>
            <a:r>
              <a:rPr lang="it-IT" b="1" dirty="0"/>
              <a:t> sub-</a:t>
            </a:r>
            <a:r>
              <a:rPr lang="it-IT" b="1" dirty="0" err="1"/>
              <a:t>viewports</a:t>
            </a:r>
            <a:r>
              <a:rPr lang="it-IT" b="1" dirty="0"/>
              <a:t> </a:t>
            </a:r>
            <a:r>
              <a:rPr lang="it-IT" dirty="0"/>
              <a:t>(</a:t>
            </a:r>
            <a:r>
              <a:rPr lang="it-IT" dirty="0" err="1"/>
              <a:t>different</a:t>
            </a:r>
            <a:r>
              <a:rPr lang="it-IT" dirty="0"/>
              <a:t> </a:t>
            </a:r>
            <a:r>
              <a:rPr lang="it-IT" dirty="0" err="1"/>
              <a:t>parameters</a:t>
            </a:r>
            <a:r>
              <a:rPr lang="it-IT" dirty="0"/>
              <a:t>)</a:t>
            </a:r>
          </a:p>
          <a:p>
            <a:endParaRPr lang="it-IT" dirty="0"/>
          </a:p>
        </p:txBody>
      </p:sp>
      <p:pic>
        <p:nvPicPr>
          <p:cNvPr id="10" name="Immagine 9"/>
          <p:cNvPicPr/>
          <p:nvPr/>
        </p:nvPicPr>
        <p:blipFill>
          <a:blip r:embed="rId3">
            <a:extLst>
              <a:ext uri="{28A0092B-C50C-407E-A947-70E740481C1C}">
                <a14:useLocalDpi xmlns:a14="http://schemas.microsoft.com/office/drawing/2010/main" val="0"/>
              </a:ext>
            </a:extLst>
          </a:blip>
          <a:srcRect/>
          <a:stretch/>
        </p:blipFill>
        <p:spPr bwMode="auto">
          <a:xfrm>
            <a:off x="544213" y="980730"/>
            <a:ext cx="605248" cy="594991"/>
          </a:xfrm>
          <a:prstGeom prst="rect">
            <a:avLst/>
          </a:prstGeom>
          <a:noFill/>
          <a:ln>
            <a:noFill/>
          </a:ln>
        </p:spPr>
      </p:pic>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32856"/>
            <a:ext cx="2585060" cy="1947664"/>
          </a:xfrm>
          <a:prstGeom prst="rect">
            <a:avLst/>
          </a:prstGeom>
          <a:solidFill>
            <a:schemeClr val="lt1"/>
          </a:solidFill>
          <a:ln>
            <a:solidFill>
              <a:schemeClr val="tx1">
                <a:lumMod val="50000"/>
                <a:lumOff val="50000"/>
              </a:schemeClr>
            </a:solidFill>
          </a:ln>
          <a:effec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2" y="3763144"/>
            <a:ext cx="2922623" cy="1947664"/>
          </a:xfrm>
          <a:prstGeom prst="rect">
            <a:avLst/>
          </a:prstGeom>
          <a:solidFill>
            <a:schemeClr val="lt1"/>
          </a:solidFill>
          <a:ln>
            <a:solidFill>
              <a:schemeClr val="tx1">
                <a:lumMod val="50000"/>
                <a:lumOff val="50000"/>
              </a:schemeClr>
            </a:solidFill>
          </a:ln>
          <a:effec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4" y="3356992"/>
            <a:ext cx="3354837" cy="2794620"/>
          </a:xfrm>
          <a:prstGeom prst="rect">
            <a:avLst/>
          </a:prstGeom>
          <a:solidFill>
            <a:schemeClr val="lt1"/>
          </a:solidFill>
          <a:ln>
            <a:solidFill>
              <a:schemeClr val="tx1">
                <a:lumMod val="50000"/>
                <a:lumOff val="50000"/>
              </a:schemeClr>
            </a:solidFill>
          </a:ln>
          <a:effectLst/>
        </p:spPr>
      </p:pic>
      <p:sp>
        <p:nvSpPr>
          <p:cNvPr id="3" name="CasellaDiTesto 2"/>
          <p:cNvSpPr txBox="1"/>
          <p:nvPr/>
        </p:nvSpPr>
        <p:spPr>
          <a:xfrm>
            <a:off x="1403648" y="990258"/>
            <a:ext cx="1243546" cy="369332"/>
          </a:xfrm>
          <a:prstGeom prst="rect">
            <a:avLst/>
          </a:prstGeom>
          <a:noFill/>
        </p:spPr>
        <p:txBody>
          <a:bodyPr wrap="none" rtlCol="0">
            <a:spAutoFit/>
          </a:bodyPr>
          <a:lstStyle/>
          <a:p>
            <a:r>
              <a:rPr lang="it-IT" dirty="0"/>
              <a:t>Plot </a:t>
            </a:r>
            <a:r>
              <a:rPr lang="it-IT" dirty="0" err="1"/>
              <a:t>button</a:t>
            </a:r>
            <a:endParaRPr lang="en-US" dirty="0"/>
          </a:p>
        </p:txBody>
      </p:sp>
    </p:spTree>
    <p:extLst>
      <p:ext uri="{BB962C8B-B14F-4D97-AF65-F5344CB8AC3E}">
        <p14:creationId xmlns:p14="http://schemas.microsoft.com/office/powerpoint/2010/main" val="3243151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67744" y="1031159"/>
            <a:ext cx="2952328" cy="369332"/>
          </a:xfrm>
          <a:prstGeom prst="rect">
            <a:avLst/>
          </a:prstGeom>
          <a:noFill/>
        </p:spPr>
        <p:txBody>
          <a:bodyPr wrap="square" rtlCol="0">
            <a:spAutoFit/>
          </a:bodyPr>
          <a:lstStyle/>
          <a:p>
            <a:r>
              <a:rPr lang="it-IT" b="1" dirty="0"/>
              <a:t>1. Single record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19" y="2787683"/>
            <a:ext cx="3834989" cy="332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72818"/>
            <a:ext cx="5386566" cy="433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3</a:t>
            </a:r>
            <a:endParaRPr lang="en-US" sz="2400" b="1" dirty="0">
              <a:solidFill>
                <a:schemeClr val="bg1"/>
              </a:solidFill>
              <a:effectLst>
                <a:outerShdw blurRad="38100" dist="38100" dir="2700000" algn="tl">
                  <a:srgbClr val="000000">
                    <a:alpha val="43137"/>
                  </a:srgbClr>
                </a:outerShdw>
              </a:effectLst>
            </a:endParaRPr>
          </a:p>
        </p:txBody>
      </p:sp>
      <p:sp>
        <p:nvSpPr>
          <p:cNvPr id="3" name="Ovale 2"/>
          <p:cNvSpPr/>
          <p:nvPr/>
        </p:nvSpPr>
        <p:spPr>
          <a:xfrm>
            <a:off x="892674" y="3068960"/>
            <a:ext cx="386759" cy="28803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CasellaDiTesto 11"/>
          <p:cNvSpPr txBox="1"/>
          <p:nvPr/>
        </p:nvSpPr>
        <p:spPr>
          <a:xfrm>
            <a:off x="286759" y="1772816"/>
            <a:ext cx="3291268" cy="923330"/>
          </a:xfrm>
          <a:prstGeom prst="rect">
            <a:avLst/>
          </a:prstGeom>
          <a:noFill/>
        </p:spPr>
        <p:txBody>
          <a:bodyPr wrap="square" rtlCol="0">
            <a:spAutoFit/>
          </a:bodyPr>
          <a:lstStyle/>
          <a:p>
            <a:pPr marL="285750" indent="-285750">
              <a:buFont typeface="Arial" pitchFamily="34" charset="0"/>
              <a:buChar char="•"/>
            </a:pPr>
            <a:r>
              <a:rPr lang="it-IT" dirty="0"/>
              <a:t>Select </a:t>
            </a:r>
            <a:r>
              <a:rPr lang="it-IT" dirty="0" err="1"/>
              <a:t>one</a:t>
            </a:r>
            <a:r>
              <a:rPr lang="it-IT" dirty="0"/>
              <a:t> record</a:t>
            </a:r>
          </a:p>
          <a:p>
            <a:pPr marL="285750" indent="-285750">
              <a:buFont typeface="Arial" pitchFamily="34" charset="0"/>
              <a:buChar char="•"/>
            </a:pPr>
            <a:r>
              <a:rPr lang="it-IT" dirty="0"/>
              <a:t>Click the plot </a:t>
            </a:r>
            <a:r>
              <a:rPr lang="it-IT" dirty="0" err="1"/>
              <a:t>button</a:t>
            </a:r>
            <a:endParaRPr lang="it-IT" dirty="0"/>
          </a:p>
          <a:p>
            <a:endParaRPr lang="en-US" dirty="0"/>
          </a:p>
        </p:txBody>
      </p:sp>
    </p:spTree>
    <p:extLst>
      <p:ext uri="{BB962C8B-B14F-4D97-AF65-F5344CB8AC3E}">
        <p14:creationId xmlns:p14="http://schemas.microsoft.com/office/powerpoint/2010/main" val="341243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334444" y="1059277"/>
            <a:ext cx="5909964" cy="369332"/>
          </a:xfrm>
          <a:prstGeom prst="rect">
            <a:avLst/>
          </a:prstGeom>
          <a:noFill/>
        </p:spPr>
        <p:txBody>
          <a:bodyPr wrap="square" rtlCol="0">
            <a:spAutoFit/>
          </a:bodyPr>
          <a:lstStyle/>
          <a:p>
            <a:r>
              <a:rPr lang="it-IT" b="1" dirty="0"/>
              <a:t>2. Multiple </a:t>
            </a:r>
            <a:r>
              <a:rPr lang="it-IT" b="1" dirty="0" err="1"/>
              <a:t>records</a:t>
            </a:r>
            <a:r>
              <a:rPr lang="it-IT" b="1" dirty="0"/>
              <a:t> in the </a:t>
            </a:r>
            <a:r>
              <a:rPr lang="it-IT" b="1" dirty="0" err="1"/>
              <a:t>same</a:t>
            </a:r>
            <a:r>
              <a:rPr lang="it-IT" b="1" dirty="0"/>
              <a:t> </a:t>
            </a:r>
            <a:r>
              <a:rPr lang="it-IT" b="1" dirty="0" err="1"/>
              <a:t>viewport</a:t>
            </a:r>
            <a:endParaRPr lang="it-IT" b="1" dirty="0"/>
          </a:p>
        </p:txBody>
      </p:sp>
      <p:sp>
        <p:nvSpPr>
          <p:cNvPr id="2" name="CasellaDiTesto 1"/>
          <p:cNvSpPr txBox="1"/>
          <p:nvPr/>
        </p:nvSpPr>
        <p:spPr>
          <a:xfrm>
            <a:off x="125871" y="1988842"/>
            <a:ext cx="3291268" cy="4247317"/>
          </a:xfrm>
          <a:prstGeom prst="rect">
            <a:avLst/>
          </a:prstGeom>
          <a:noFill/>
        </p:spPr>
        <p:txBody>
          <a:bodyPr wrap="square" rtlCol="0">
            <a:spAutoFit/>
          </a:bodyPr>
          <a:lstStyle/>
          <a:p>
            <a:r>
              <a:rPr lang="it-IT" dirty="0" err="1"/>
              <a:t>Selection</a:t>
            </a:r>
            <a:r>
              <a:rPr lang="it-IT" dirty="0"/>
              <a:t> of </a:t>
            </a:r>
            <a:r>
              <a:rPr lang="it-IT" dirty="0" err="1"/>
              <a:t>three</a:t>
            </a:r>
            <a:r>
              <a:rPr lang="it-IT" dirty="0"/>
              <a:t> </a:t>
            </a:r>
            <a:r>
              <a:rPr lang="it-IT" dirty="0" err="1"/>
              <a:t>records</a:t>
            </a:r>
            <a:r>
              <a:rPr lang="it-IT" dirty="0"/>
              <a:t>:</a:t>
            </a:r>
          </a:p>
          <a:p>
            <a:endParaRPr lang="it-IT" dirty="0"/>
          </a:p>
          <a:p>
            <a:pPr marL="285750" indent="-285750">
              <a:buFont typeface="Arial" pitchFamily="34" charset="0"/>
              <a:buChar char="•"/>
            </a:pPr>
            <a:r>
              <a:rPr lang="it-IT" dirty="0" err="1"/>
              <a:t>Choose</a:t>
            </a:r>
            <a:r>
              <a:rPr lang="it-IT" dirty="0"/>
              <a:t> </a:t>
            </a:r>
            <a:r>
              <a:rPr lang="it-IT" b="1" dirty="0"/>
              <a:t>FLOW</a:t>
            </a:r>
            <a:r>
              <a:rPr lang="it-IT" dirty="0"/>
              <a:t> in the </a:t>
            </a:r>
            <a:r>
              <a:rPr lang="it-IT" b="1" dirty="0"/>
              <a:t>C</a:t>
            </a:r>
            <a:r>
              <a:rPr lang="it-IT" dirty="0"/>
              <a:t> drop-down menu and </a:t>
            </a:r>
            <a:r>
              <a:rPr lang="it-IT" b="1" dirty="0"/>
              <a:t>1MON</a:t>
            </a:r>
            <a:r>
              <a:rPr lang="it-IT" dirty="0"/>
              <a:t> in the </a:t>
            </a:r>
            <a:r>
              <a:rPr lang="it-IT" b="1" dirty="0"/>
              <a:t>E</a:t>
            </a:r>
            <a:r>
              <a:rPr lang="it-IT" dirty="0"/>
              <a:t> drop-down menu</a:t>
            </a:r>
          </a:p>
          <a:p>
            <a:pPr marL="285750" indent="-285750">
              <a:buFont typeface="Arial" pitchFamily="34" charset="0"/>
              <a:buChar char="•"/>
            </a:pPr>
            <a:endParaRPr lang="it-IT" dirty="0"/>
          </a:p>
          <a:p>
            <a:pPr marL="285750" indent="-285750">
              <a:buFont typeface="Arial" pitchFamily="34" charset="0"/>
              <a:buChar char="•"/>
            </a:pPr>
            <a:r>
              <a:rPr lang="it-IT" dirty="0"/>
              <a:t>Select the </a:t>
            </a:r>
            <a:r>
              <a:rPr lang="it-IT" dirty="0" err="1"/>
              <a:t>three</a:t>
            </a:r>
            <a:r>
              <a:rPr lang="it-IT" dirty="0"/>
              <a:t> record with </a:t>
            </a:r>
            <a:r>
              <a:rPr lang="it-IT" b="1" dirty="0"/>
              <a:t>B Part</a:t>
            </a:r>
            <a:r>
              <a:rPr lang="it-IT" dirty="0"/>
              <a:t>: </a:t>
            </a:r>
          </a:p>
          <a:p>
            <a:pPr marL="742950" lvl="1" indent="-285750">
              <a:buFont typeface="Arial" pitchFamily="34" charset="0"/>
              <a:buChar char="•"/>
            </a:pPr>
            <a:r>
              <a:rPr lang="it-IT" dirty="0"/>
              <a:t>ATBARA AT DS KHASHM EL GIRBA DAM 1</a:t>
            </a:r>
          </a:p>
          <a:p>
            <a:pPr marL="742950" lvl="1" indent="-285750">
              <a:buFont typeface="Arial" pitchFamily="34" charset="0"/>
              <a:buChar char="•"/>
            </a:pPr>
            <a:r>
              <a:rPr lang="it-IT" dirty="0"/>
              <a:t>ABBAY AT KESSIE</a:t>
            </a:r>
          </a:p>
          <a:p>
            <a:pPr marL="742950" lvl="1" indent="-285750">
              <a:buFont typeface="Arial" pitchFamily="34" charset="0"/>
              <a:buChar char="•"/>
            </a:pPr>
            <a:r>
              <a:rPr lang="it-IT" dirty="0"/>
              <a:t>NILE AT DONGOLA 1</a:t>
            </a:r>
          </a:p>
          <a:p>
            <a:pPr lvl="1"/>
            <a:endParaRPr lang="it-IT" dirty="0"/>
          </a:p>
          <a:p>
            <a:pPr marL="285750" indent="-285750">
              <a:buFont typeface="Arial" pitchFamily="34" charset="0"/>
              <a:buChar char="•"/>
            </a:pPr>
            <a:r>
              <a:rPr lang="it-IT" dirty="0"/>
              <a:t>Click the plot </a:t>
            </a:r>
            <a:r>
              <a:rPr lang="it-IT" dirty="0" err="1"/>
              <a:t>button</a:t>
            </a:r>
            <a:endParaRPr lang="it-IT" dirty="0"/>
          </a:p>
          <a:p>
            <a:endParaRPr lang="en-US" dirty="0"/>
          </a:p>
        </p:txBody>
      </p:sp>
      <p:pic>
        <p:nvPicPr>
          <p:cNvPr id="6" name="Immagine 5"/>
          <p:cNvPicPr/>
          <p:nvPr/>
        </p:nvPicPr>
        <p:blipFill>
          <a:blip r:embed="rId3">
            <a:extLst>
              <a:ext uri="{28A0092B-C50C-407E-A947-70E740481C1C}">
                <a14:useLocalDpi xmlns:a14="http://schemas.microsoft.com/office/drawing/2010/main" val="0"/>
              </a:ext>
            </a:extLst>
          </a:blip>
          <a:srcRect/>
          <a:stretch/>
        </p:blipFill>
        <p:spPr>
          <a:xfrm>
            <a:off x="3417139" y="1591032"/>
            <a:ext cx="5494526" cy="4344882"/>
          </a:xfrm>
          <a:prstGeom prst="rect">
            <a:avLst/>
          </a:prstGeom>
        </p:spPr>
      </p:pic>
      <p:sp>
        <p:nvSpPr>
          <p:cNvPr id="7" name="Ovale 6"/>
          <p:cNvSpPr/>
          <p:nvPr/>
        </p:nvSpPr>
        <p:spPr>
          <a:xfrm>
            <a:off x="5580114" y="2791624"/>
            <a:ext cx="1534933" cy="36004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e 7"/>
          <p:cNvSpPr/>
          <p:nvPr/>
        </p:nvSpPr>
        <p:spPr>
          <a:xfrm>
            <a:off x="7129855" y="2780930"/>
            <a:ext cx="1750679" cy="3695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CasellaDiTesto 10"/>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2" name="CasellaDiTesto 11"/>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3</a:t>
            </a:r>
            <a:endParaRPr lang="en-US" sz="2400" b="1" dirty="0">
              <a:solidFill>
                <a:schemeClr val="bg1"/>
              </a:solidFill>
              <a:effectLst>
                <a:outerShdw blurRad="38100" dist="38100" dir="2700000" algn="tl">
                  <a:srgbClr val="000000">
                    <a:alpha val="43137"/>
                  </a:srgbClr>
                </a:outerShdw>
              </a:effectLst>
            </a:endParaRPr>
          </a:p>
        </p:txBody>
      </p:sp>
      <p:sp>
        <p:nvSpPr>
          <p:cNvPr id="13" name="Ovale 12"/>
          <p:cNvSpPr/>
          <p:nvPr/>
        </p:nvSpPr>
        <p:spPr>
          <a:xfrm>
            <a:off x="3635896" y="1988842"/>
            <a:ext cx="360040" cy="33584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655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a:blip r:embed="rId3">
            <a:extLst>
              <a:ext uri="{28A0092B-C50C-407E-A947-70E740481C1C}">
                <a14:useLocalDpi xmlns:a14="http://schemas.microsoft.com/office/drawing/2010/main" val="0"/>
              </a:ext>
            </a:extLst>
          </a:blip>
          <a:srcRect b="1417"/>
          <a:stretch/>
        </p:blipFill>
        <p:spPr>
          <a:xfrm>
            <a:off x="962292" y="1628800"/>
            <a:ext cx="7572856" cy="4320480"/>
          </a:xfrm>
          <a:prstGeom prst="rect">
            <a:avLst/>
          </a:prstGeom>
        </p:spPr>
      </p:pic>
      <p:sp>
        <p:nvSpPr>
          <p:cNvPr id="6" name="CasellaDiTesto 5"/>
          <p:cNvSpPr txBox="1"/>
          <p:nvPr/>
        </p:nvSpPr>
        <p:spPr>
          <a:xfrm>
            <a:off x="2334444" y="1059276"/>
            <a:ext cx="6609788" cy="369332"/>
          </a:xfrm>
          <a:prstGeom prst="rect">
            <a:avLst/>
          </a:prstGeom>
          <a:noFill/>
        </p:spPr>
        <p:txBody>
          <a:bodyPr wrap="square" rtlCol="0">
            <a:spAutoFit/>
          </a:bodyPr>
          <a:lstStyle/>
          <a:p>
            <a:r>
              <a:rPr lang="it-IT" b="1" dirty="0"/>
              <a:t>2. Multiple </a:t>
            </a:r>
            <a:r>
              <a:rPr lang="it-IT" b="1" dirty="0" err="1"/>
              <a:t>records</a:t>
            </a:r>
            <a:r>
              <a:rPr lang="it-IT" b="1" dirty="0"/>
              <a:t> in the </a:t>
            </a:r>
            <a:r>
              <a:rPr lang="it-IT" b="1" dirty="0" err="1"/>
              <a:t>same</a:t>
            </a:r>
            <a:r>
              <a:rPr lang="it-IT" b="1" dirty="0"/>
              <a:t> </a:t>
            </a:r>
            <a:r>
              <a:rPr lang="it-IT" b="1" dirty="0" err="1"/>
              <a:t>viewport</a:t>
            </a:r>
            <a:endParaRPr lang="it-IT" b="1" dirty="0"/>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3</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499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96294" y="2204864"/>
            <a:ext cx="7748114" cy="2308324"/>
          </a:xfrm>
          <a:prstGeom prst="rect">
            <a:avLst/>
          </a:prstGeom>
          <a:noFill/>
        </p:spPr>
        <p:txBody>
          <a:bodyPr wrap="square" rtlCol="0">
            <a:spAutoFit/>
          </a:bodyPr>
          <a:lstStyle/>
          <a:p>
            <a:r>
              <a:rPr lang="it-IT" dirty="0" err="1"/>
              <a:t>Selection</a:t>
            </a:r>
            <a:r>
              <a:rPr lang="it-IT" dirty="0"/>
              <a:t> of </a:t>
            </a:r>
            <a:r>
              <a:rPr lang="it-IT" dirty="0" err="1"/>
              <a:t>two</a:t>
            </a:r>
            <a:r>
              <a:rPr lang="it-IT" dirty="0"/>
              <a:t> </a:t>
            </a:r>
            <a:r>
              <a:rPr lang="it-IT" dirty="0" err="1"/>
              <a:t>records</a:t>
            </a:r>
            <a:r>
              <a:rPr lang="it-IT" dirty="0"/>
              <a:t>:</a:t>
            </a:r>
          </a:p>
          <a:p>
            <a:endParaRPr lang="it-IT" dirty="0"/>
          </a:p>
          <a:p>
            <a:endParaRPr lang="en-US" dirty="0"/>
          </a:p>
          <a:p>
            <a:r>
              <a:rPr lang="en-US" dirty="0"/>
              <a:t>ATBARA/ATBARA AT DS KHASHM EL GIRBA DAM 1/FLOW/31Dec1988 - 31Dec1991/1MON/ENDATA_2-EN_FLOW.XLS/</a:t>
            </a:r>
          </a:p>
          <a:p>
            <a:endParaRPr lang="en-US" dirty="0"/>
          </a:p>
          <a:p>
            <a:r>
              <a:rPr lang="en-US" dirty="0"/>
              <a:t>ATBARA/AT_ABUGAMBIL/PRECIP-INC/31Dec1971 - 31Dec2023/1DAY/ERA5 MASKED WHIT SHAPEFILE/</a:t>
            </a:r>
          </a:p>
        </p:txBody>
      </p:sp>
      <p:sp>
        <p:nvSpPr>
          <p:cNvPr id="7" name="CasellaDiTesto 6"/>
          <p:cNvSpPr txBox="1"/>
          <p:nvPr/>
        </p:nvSpPr>
        <p:spPr>
          <a:xfrm>
            <a:off x="2334444" y="1059276"/>
            <a:ext cx="6414020" cy="369332"/>
          </a:xfrm>
          <a:prstGeom prst="rect">
            <a:avLst/>
          </a:prstGeom>
          <a:noFill/>
        </p:spPr>
        <p:txBody>
          <a:bodyPr wrap="square" rtlCol="0">
            <a:spAutoFit/>
          </a:bodyPr>
          <a:lstStyle/>
          <a:p>
            <a:r>
              <a:rPr lang="it-IT" b="1" dirty="0"/>
              <a:t>3. Multiple </a:t>
            </a:r>
            <a:r>
              <a:rPr lang="it-IT" b="1" dirty="0" err="1"/>
              <a:t>records</a:t>
            </a:r>
            <a:r>
              <a:rPr lang="it-IT" b="1" dirty="0"/>
              <a:t> in </a:t>
            </a:r>
            <a:r>
              <a:rPr lang="it-IT" b="1" dirty="0" err="1"/>
              <a:t>different</a:t>
            </a:r>
            <a:r>
              <a:rPr lang="it-IT" b="1" dirty="0"/>
              <a:t> sub-</a:t>
            </a:r>
            <a:r>
              <a:rPr lang="it-IT" b="1" dirty="0" err="1"/>
              <a:t>viewports</a:t>
            </a:r>
            <a:endParaRPr lang="it-IT" b="1" dirty="0"/>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3</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750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1B7AA1-E798-7C9F-6390-51AE7F44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5437" y="1628802"/>
            <a:ext cx="5592829" cy="4424875"/>
          </a:xfrm>
          <a:prstGeom prst="rect">
            <a:avLst/>
          </a:prstGeom>
        </p:spPr>
      </p:pic>
      <p:sp>
        <p:nvSpPr>
          <p:cNvPr id="11" name="CasellaDiTesto 10"/>
          <p:cNvSpPr txBox="1"/>
          <p:nvPr/>
        </p:nvSpPr>
        <p:spPr>
          <a:xfrm>
            <a:off x="125873" y="1897765"/>
            <a:ext cx="2789945" cy="3970318"/>
          </a:xfrm>
          <a:prstGeom prst="rect">
            <a:avLst/>
          </a:prstGeom>
          <a:noFill/>
        </p:spPr>
        <p:txBody>
          <a:bodyPr wrap="square" rtlCol="0">
            <a:spAutoFit/>
          </a:bodyPr>
          <a:lstStyle/>
          <a:p>
            <a:r>
              <a:rPr lang="it-IT" b="1" dirty="0"/>
              <a:t>Two </a:t>
            </a:r>
            <a:r>
              <a:rPr lang="it-IT" b="1" dirty="0" err="1"/>
              <a:t>viewports</a:t>
            </a:r>
            <a:endParaRPr lang="it-IT" b="1" dirty="0"/>
          </a:p>
          <a:p>
            <a:endParaRPr lang="it-IT" b="1" dirty="0"/>
          </a:p>
          <a:p>
            <a:r>
              <a:rPr lang="it-IT" dirty="0" err="1"/>
              <a:t>two</a:t>
            </a:r>
            <a:r>
              <a:rPr lang="it-IT" dirty="0"/>
              <a:t> </a:t>
            </a:r>
            <a:r>
              <a:rPr lang="it-IT" b="1" dirty="0"/>
              <a:t>y </a:t>
            </a:r>
            <a:r>
              <a:rPr lang="it-IT" b="1" dirty="0" err="1"/>
              <a:t>axis</a:t>
            </a:r>
            <a:r>
              <a:rPr lang="it-IT" dirty="0"/>
              <a:t>: </a:t>
            </a:r>
          </a:p>
          <a:p>
            <a:pPr marL="342900" indent="-342900">
              <a:buFont typeface="Arial" pitchFamily="34" charset="0"/>
              <a:buChar char="•"/>
            </a:pPr>
            <a:r>
              <a:rPr lang="it-IT" dirty="0"/>
              <a:t>Flow</a:t>
            </a:r>
          </a:p>
          <a:p>
            <a:pPr marL="342900" indent="-342900">
              <a:buFont typeface="Arial" pitchFamily="34" charset="0"/>
              <a:buChar char="•"/>
            </a:pPr>
            <a:r>
              <a:rPr lang="it-IT" dirty="0" err="1"/>
              <a:t>Precipitation</a:t>
            </a: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pPr marL="285750" indent="-285750">
              <a:buFont typeface="Arial" pitchFamily="34" charset="0"/>
              <a:buChar char="•"/>
            </a:pPr>
            <a:endParaRPr lang="it-IT" dirty="0"/>
          </a:p>
          <a:p>
            <a:r>
              <a:rPr lang="it-IT" dirty="0" err="1"/>
              <a:t>One</a:t>
            </a:r>
            <a:r>
              <a:rPr lang="it-IT" dirty="0"/>
              <a:t> </a:t>
            </a:r>
            <a:r>
              <a:rPr lang="it-IT" b="1" dirty="0"/>
              <a:t>x </a:t>
            </a:r>
            <a:r>
              <a:rPr lang="it-IT" b="1" dirty="0" err="1"/>
              <a:t>axis</a:t>
            </a:r>
            <a:r>
              <a:rPr lang="it-IT" dirty="0"/>
              <a:t>:</a:t>
            </a:r>
          </a:p>
          <a:p>
            <a:r>
              <a:rPr lang="it-IT" dirty="0"/>
              <a:t>The plots are </a:t>
            </a:r>
            <a:r>
              <a:rPr lang="en-US" dirty="0"/>
              <a:t>synchronized</a:t>
            </a:r>
          </a:p>
        </p:txBody>
      </p:sp>
      <p:sp>
        <p:nvSpPr>
          <p:cNvPr id="6" name="CasellaDiTesto 5"/>
          <p:cNvSpPr txBox="1"/>
          <p:nvPr/>
        </p:nvSpPr>
        <p:spPr>
          <a:xfrm>
            <a:off x="2334444" y="1059277"/>
            <a:ext cx="5765948" cy="369332"/>
          </a:xfrm>
          <a:prstGeom prst="rect">
            <a:avLst/>
          </a:prstGeom>
          <a:noFill/>
        </p:spPr>
        <p:txBody>
          <a:bodyPr wrap="square" rtlCol="0">
            <a:spAutoFit/>
          </a:bodyPr>
          <a:lstStyle/>
          <a:p>
            <a:r>
              <a:rPr lang="it-IT" b="1" dirty="0"/>
              <a:t>3. Multiple </a:t>
            </a:r>
            <a:r>
              <a:rPr lang="it-IT" b="1" dirty="0" err="1"/>
              <a:t>records</a:t>
            </a:r>
            <a:r>
              <a:rPr lang="it-IT" b="1" dirty="0"/>
              <a:t> in </a:t>
            </a:r>
            <a:r>
              <a:rPr lang="it-IT" b="1" dirty="0" err="1"/>
              <a:t>different</a:t>
            </a:r>
            <a:r>
              <a:rPr lang="it-IT" b="1" dirty="0"/>
              <a:t> sub-</a:t>
            </a:r>
            <a:r>
              <a:rPr lang="it-IT" b="1" dirty="0" err="1"/>
              <a:t>viewports</a:t>
            </a:r>
            <a:endParaRPr lang="it-IT" b="1" dirty="0"/>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2" name="CasellaDiTesto 11"/>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3</a:t>
            </a:r>
            <a:endParaRPr lang="en-US" sz="2400" b="1" dirty="0">
              <a:solidFill>
                <a:schemeClr val="bg1"/>
              </a:solidFill>
              <a:effectLst>
                <a:outerShdw blurRad="38100" dist="38100" dir="2700000" algn="tl">
                  <a:srgbClr val="000000">
                    <a:alpha val="43137"/>
                  </a:srgbClr>
                </a:outerShdw>
              </a:effectLst>
            </a:endParaRPr>
          </a:p>
        </p:txBody>
      </p:sp>
      <p:cxnSp>
        <p:nvCxnSpPr>
          <p:cNvPr id="14" name="Connettore 2 13"/>
          <p:cNvCxnSpPr>
            <a:cxnSpLocks/>
          </p:cNvCxnSpPr>
          <p:nvPr/>
        </p:nvCxnSpPr>
        <p:spPr>
          <a:xfrm>
            <a:off x="1086052" y="2898506"/>
            <a:ext cx="2261812" cy="331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cxnSpLocks/>
          </p:cNvCxnSpPr>
          <p:nvPr/>
        </p:nvCxnSpPr>
        <p:spPr>
          <a:xfrm>
            <a:off x="1835696" y="3284984"/>
            <a:ext cx="1728192" cy="945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28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339802" y="928184"/>
            <a:ext cx="2411222" cy="1077218"/>
          </a:xfrm>
          <a:prstGeom prst="rect">
            <a:avLst/>
          </a:prstGeom>
          <a:noFill/>
        </p:spPr>
        <p:txBody>
          <a:bodyPr wrap="square" rtlCol="0">
            <a:spAutoFit/>
          </a:bodyPr>
          <a:lstStyle/>
          <a:p>
            <a:r>
              <a:rPr lang="it-IT" sz="3200" b="1" dirty="0"/>
              <a:t>Zoom </a:t>
            </a:r>
            <a:r>
              <a:rPr lang="it-IT" sz="3200" b="1" dirty="0" err="1"/>
              <a:t>tool</a:t>
            </a:r>
            <a:r>
              <a:rPr lang="it-IT" sz="3200" b="1" dirty="0"/>
              <a:t> 		</a:t>
            </a:r>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4512743" y="987584"/>
            <a:ext cx="476562" cy="493707"/>
          </a:xfrm>
          <a:prstGeom prst="rect">
            <a:avLst/>
          </a:prstGeom>
          <a:noFill/>
          <a:ln>
            <a:noFill/>
          </a:ln>
        </p:spPr>
      </p:pic>
      <p:grpSp>
        <p:nvGrpSpPr>
          <p:cNvPr id="2" name="Gruppo 1"/>
          <p:cNvGrpSpPr/>
          <p:nvPr/>
        </p:nvGrpSpPr>
        <p:grpSpPr>
          <a:xfrm>
            <a:off x="3259163" y="1729742"/>
            <a:ext cx="5715000" cy="4752975"/>
            <a:chOff x="3122930" y="1729740"/>
            <a:chExt cx="5715000" cy="4752975"/>
          </a:xfrm>
        </p:grpSpPr>
        <p:pic>
          <p:nvPicPr>
            <p:cNvPr id="16" name="Immagine 15"/>
            <p:cNvPicPr/>
            <p:nvPr/>
          </p:nvPicPr>
          <p:blipFill>
            <a:blip r:embed="rId4"/>
            <a:stretch>
              <a:fillRect/>
            </a:stretch>
          </p:blipFill>
          <p:spPr>
            <a:xfrm>
              <a:off x="3122930" y="1729740"/>
              <a:ext cx="5715000" cy="4752975"/>
            </a:xfrm>
            <a:prstGeom prst="rect">
              <a:avLst/>
            </a:prstGeom>
          </p:spPr>
        </p:pic>
        <p:sp>
          <p:nvSpPr>
            <p:cNvPr id="12" name="Rettangolo 11"/>
            <p:cNvSpPr/>
            <p:nvPr/>
          </p:nvSpPr>
          <p:spPr>
            <a:xfrm>
              <a:off x="6146743" y="4106227"/>
              <a:ext cx="542925" cy="1889125"/>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ttangolo 12"/>
            <p:cNvSpPr/>
            <p:nvPr/>
          </p:nvSpPr>
          <p:spPr>
            <a:xfrm>
              <a:off x="3275856" y="2536190"/>
              <a:ext cx="284480" cy="258445"/>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Connettore 2 13"/>
            <p:cNvCxnSpPr/>
            <p:nvPr/>
          </p:nvCxnSpPr>
          <p:spPr>
            <a:xfrm>
              <a:off x="5560003" y="3347402"/>
              <a:ext cx="672465" cy="6889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Connettore 2 14"/>
            <p:cNvCxnSpPr/>
            <p:nvPr/>
          </p:nvCxnSpPr>
          <p:spPr>
            <a:xfrm flipH="1">
              <a:off x="3560336" y="2665412"/>
              <a:ext cx="112966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17" name="CasellaDiTesto 16"/>
          <p:cNvSpPr txBox="1"/>
          <p:nvPr/>
        </p:nvSpPr>
        <p:spPr>
          <a:xfrm>
            <a:off x="252518" y="2104833"/>
            <a:ext cx="2789945" cy="3477875"/>
          </a:xfrm>
          <a:prstGeom prst="rect">
            <a:avLst/>
          </a:prstGeom>
          <a:noFill/>
        </p:spPr>
        <p:txBody>
          <a:bodyPr wrap="square" rtlCol="0">
            <a:spAutoFit/>
          </a:bodyPr>
          <a:lstStyle/>
          <a:p>
            <a:r>
              <a:rPr lang="it-IT" sz="2000" b="1" dirty="0"/>
              <a:t>Zoom in</a:t>
            </a:r>
          </a:p>
          <a:p>
            <a:r>
              <a:rPr lang="it-IT" sz="2000" dirty="0"/>
              <a:t>Select the area </a:t>
            </a:r>
            <a:r>
              <a:rPr lang="it-IT" sz="2000" dirty="0" err="1"/>
              <a:t>you</a:t>
            </a:r>
            <a:r>
              <a:rPr lang="it-IT" sz="2000" dirty="0"/>
              <a:t> </a:t>
            </a:r>
            <a:r>
              <a:rPr lang="it-IT" sz="2000" dirty="0" err="1"/>
              <a:t>want</a:t>
            </a:r>
            <a:r>
              <a:rPr lang="it-IT" sz="2000" dirty="0"/>
              <a:t> to zoom in</a:t>
            </a:r>
          </a:p>
          <a:p>
            <a:endParaRPr lang="it-IT" sz="2000" b="1" dirty="0"/>
          </a:p>
          <a:p>
            <a:r>
              <a:rPr lang="it-IT" sz="2000" b="1" dirty="0"/>
              <a:t>Zoom out</a:t>
            </a:r>
          </a:p>
          <a:p>
            <a:r>
              <a:rPr lang="it-IT" sz="2000" dirty="0"/>
              <a:t>Right mouse </a:t>
            </a:r>
            <a:r>
              <a:rPr lang="it-IT" sz="2000" dirty="0" err="1"/>
              <a:t>button</a:t>
            </a:r>
            <a:endParaRPr lang="it-IT" sz="2000" dirty="0"/>
          </a:p>
          <a:p>
            <a:endParaRPr lang="it-IT" sz="2000" dirty="0"/>
          </a:p>
          <a:p>
            <a:r>
              <a:rPr lang="it-IT" sz="2000" b="1" dirty="0"/>
              <a:t>Text box with </a:t>
            </a:r>
            <a:r>
              <a:rPr lang="it-IT" sz="2000" b="1" dirty="0" err="1"/>
              <a:t>value</a:t>
            </a:r>
            <a:endParaRPr lang="it-IT" sz="2000" b="1" dirty="0"/>
          </a:p>
          <a:p>
            <a:r>
              <a:rPr lang="en-US" sz="2000" dirty="0"/>
              <a:t>Move the zoom tool over the point on the curve you are pointing to</a:t>
            </a:r>
            <a:endParaRPr lang="it-IT" sz="2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51" y="5061878"/>
            <a:ext cx="152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asellaDiTesto 18"/>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20" name="CasellaDiTesto 19"/>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4</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844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p:nvPr/>
        </p:nvPicPr>
        <p:blipFill>
          <a:blip r:embed="rId3"/>
          <a:stretch>
            <a:fillRect/>
          </a:stretch>
        </p:blipFill>
        <p:spPr>
          <a:xfrm>
            <a:off x="2157642" y="1268279"/>
            <a:ext cx="5715000" cy="4752975"/>
          </a:xfrm>
          <a:prstGeom prst="rect">
            <a:avLst/>
          </a:prstGeom>
        </p:spPr>
      </p:pic>
      <p:sp>
        <p:nvSpPr>
          <p:cNvPr id="6" name="CasellaDiTesto 5"/>
          <p:cNvSpPr txBox="1"/>
          <p:nvPr/>
        </p:nvSpPr>
        <p:spPr>
          <a:xfrm>
            <a:off x="219221" y="926670"/>
            <a:ext cx="5480898" cy="646331"/>
          </a:xfrm>
          <a:prstGeom prst="rect">
            <a:avLst/>
          </a:prstGeom>
          <a:noFill/>
        </p:spPr>
        <p:txBody>
          <a:bodyPr wrap="square" rtlCol="0">
            <a:spAutoFit/>
          </a:bodyPr>
          <a:lstStyle/>
          <a:p>
            <a:r>
              <a:rPr lang="it-IT" b="1" dirty="0" err="1">
                <a:solidFill>
                  <a:schemeClr val="accent1"/>
                </a:solidFill>
              </a:rPr>
              <a:t>Customizing</a:t>
            </a:r>
            <a:r>
              <a:rPr lang="it-IT" b="1" dirty="0">
                <a:solidFill>
                  <a:schemeClr val="accent1"/>
                </a:solidFill>
              </a:rPr>
              <a:t> Plot</a:t>
            </a:r>
          </a:p>
          <a:p>
            <a:r>
              <a:rPr lang="it-IT" b="1" dirty="0">
                <a:solidFill>
                  <a:schemeClr val="accent1"/>
                </a:solidFill>
              </a:rPr>
              <a:t>		</a:t>
            </a:r>
          </a:p>
        </p:txBody>
      </p:sp>
      <p:cxnSp>
        <p:nvCxnSpPr>
          <p:cNvPr id="20" name="Connettore 2 19"/>
          <p:cNvCxnSpPr>
            <a:stCxn id="21" idx="3"/>
          </p:cNvCxnSpPr>
          <p:nvPr/>
        </p:nvCxnSpPr>
        <p:spPr>
          <a:xfrm>
            <a:off x="1856758" y="3708844"/>
            <a:ext cx="70720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CasellaDiTesto 20"/>
          <p:cNvSpPr txBox="1"/>
          <p:nvPr/>
        </p:nvSpPr>
        <p:spPr>
          <a:xfrm>
            <a:off x="1308210" y="3554957"/>
            <a:ext cx="548548" cy="307777"/>
          </a:xfrm>
          <a:prstGeom prst="rect">
            <a:avLst/>
          </a:prstGeom>
          <a:noFill/>
        </p:spPr>
        <p:txBody>
          <a:bodyPr wrap="none" rtlCol="0">
            <a:spAutoFit/>
          </a:bodyPr>
          <a:lstStyle/>
          <a:p>
            <a:r>
              <a:rPr lang="it-IT" sz="1400" b="1" dirty="0" err="1"/>
              <a:t>label</a:t>
            </a:r>
            <a:endParaRPr lang="en-US" sz="1400" b="1" dirty="0"/>
          </a:p>
        </p:txBody>
      </p:sp>
      <p:cxnSp>
        <p:nvCxnSpPr>
          <p:cNvPr id="22" name="Connettore 2 21"/>
          <p:cNvCxnSpPr>
            <a:stCxn id="23" idx="3"/>
          </p:cNvCxnSpPr>
          <p:nvPr/>
        </p:nvCxnSpPr>
        <p:spPr>
          <a:xfrm flipV="1">
            <a:off x="1856760" y="4714555"/>
            <a:ext cx="1149873" cy="5438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CasellaDiTesto 22"/>
          <p:cNvSpPr txBox="1"/>
          <p:nvPr/>
        </p:nvSpPr>
        <p:spPr>
          <a:xfrm>
            <a:off x="1386823" y="5104555"/>
            <a:ext cx="469937" cy="307777"/>
          </a:xfrm>
          <a:prstGeom prst="rect">
            <a:avLst/>
          </a:prstGeom>
          <a:noFill/>
        </p:spPr>
        <p:txBody>
          <a:bodyPr wrap="none" rtlCol="0">
            <a:spAutoFit/>
          </a:bodyPr>
          <a:lstStyle/>
          <a:p>
            <a:r>
              <a:rPr lang="it-IT" sz="1400" b="1" dirty="0" err="1"/>
              <a:t>axis</a:t>
            </a:r>
            <a:endParaRPr lang="en-US" sz="1400" b="1" dirty="0"/>
          </a:p>
        </p:txBody>
      </p:sp>
      <p:sp>
        <p:nvSpPr>
          <p:cNvPr id="24" name="CasellaDiTesto 23"/>
          <p:cNvSpPr txBox="1"/>
          <p:nvPr/>
        </p:nvSpPr>
        <p:spPr>
          <a:xfrm>
            <a:off x="1170710" y="5713477"/>
            <a:ext cx="684483" cy="307777"/>
          </a:xfrm>
          <a:prstGeom prst="rect">
            <a:avLst/>
          </a:prstGeom>
          <a:noFill/>
        </p:spPr>
        <p:txBody>
          <a:bodyPr wrap="none" rtlCol="0">
            <a:spAutoFit/>
          </a:bodyPr>
          <a:lstStyle/>
          <a:p>
            <a:r>
              <a:rPr lang="it-IT" sz="1400" b="1" dirty="0" err="1"/>
              <a:t>legend</a:t>
            </a:r>
            <a:endParaRPr lang="en-US" sz="1400" b="1" dirty="0"/>
          </a:p>
        </p:txBody>
      </p:sp>
      <p:sp>
        <p:nvSpPr>
          <p:cNvPr id="25" name="CasellaDiTesto 24"/>
          <p:cNvSpPr txBox="1"/>
          <p:nvPr/>
        </p:nvSpPr>
        <p:spPr>
          <a:xfrm>
            <a:off x="1466964" y="1735012"/>
            <a:ext cx="489236" cy="307777"/>
          </a:xfrm>
          <a:prstGeom prst="rect">
            <a:avLst/>
          </a:prstGeom>
          <a:noFill/>
        </p:spPr>
        <p:txBody>
          <a:bodyPr wrap="none" rtlCol="0">
            <a:spAutoFit/>
          </a:bodyPr>
          <a:lstStyle/>
          <a:p>
            <a:r>
              <a:rPr lang="it-IT" sz="1400" b="1" dirty="0" err="1"/>
              <a:t>title</a:t>
            </a:r>
            <a:endParaRPr lang="en-US" sz="1400" b="1" dirty="0"/>
          </a:p>
        </p:txBody>
      </p:sp>
      <p:cxnSp>
        <p:nvCxnSpPr>
          <p:cNvPr id="26" name="Connettore 2 25"/>
          <p:cNvCxnSpPr/>
          <p:nvPr/>
        </p:nvCxnSpPr>
        <p:spPr>
          <a:xfrm>
            <a:off x="1956202" y="1909341"/>
            <a:ext cx="202936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CasellaDiTesto 26"/>
          <p:cNvSpPr txBox="1"/>
          <p:nvPr/>
        </p:nvSpPr>
        <p:spPr>
          <a:xfrm>
            <a:off x="1057565" y="2474837"/>
            <a:ext cx="855427" cy="307777"/>
          </a:xfrm>
          <a:prstGeom prst="rect">
            <a:avLst/>
          </a:prstGeom>
          <a:noFill/>
        </p:spPr>
        <p:txBody>
          <a:bodyPr wrap="none" rtlCol="0">
            <a:spAutoFit/>
          </a:bodyPr>
          <a:lstStyle/>
          <a:p>
            <a:r>
              <a:rPr lang="it-IT" sz="1400" b="1" dirty="0" err="1"/>
              <a:t>viewport</a:t>
            </a:r>
            <a:endParaRPr lang="en-US" sz="1400" b="1" dirty="0"/>
          </a:p>
        </p:txBody>
      </p:sp>
      <p:sp>
        <p:nvSpPr>
          <p:cNvPr id="28" name="CasellaDiTesto 27"/>
          <p:cNvSpPr txBox="1"/>
          <p:nvPr/>
        </p:nvSpPr>
        <p:spPr>
          <a:xfrm>
            <a:off x="1308212" y="2956754"/>
            <a:ext cx="594971" cy="307777"/>
          </a:xfrm>
          <a:prstGeom prst="rect">
            <a:avLst/>
          </a:prstGeom>
          <a:noFill/>
        </p:spPr>
        <p:txBody>
          <a:bodyPr wrap="none" rtlCol="0">
            <a:spAutoFit/>
          </a:bodyPr>
          <a:lstStyle/>
          <a:p>
            <a:r>
              <a:rPr lang="it-IT" sz="1400" b="1" dirty="0"/>
              <a:t>curve</a:t>
            </a:r>
            <a:endParaRPr lang="en-US" sz="1400" b="1" dirty="0"/>
          </a:p>
        </p:txBody>
      </p:sp>
      <p:cxnSp>
        <p:nvCxnSpPr>
          <p:cNvPr id="29" name="Connettore 2 28"/>
          <p:cNvCxnSpPr>
            <a:stCxn id="27" idx="3"/>
          </p:cNvCxnSpPr>
          <p:nvPr/>
        </p:nvCxnSpPr>
        <p:spPr>
          <a:xfrm>
            <a:off x="1912990" y="2628724"/>
            <a:ext cx="13019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p:nvPr/>
        </p:nvCxnSpPr>
        <p:spPr>
          <a:xfrm>
            <a:off x="1912990" y="3110643"/>
            <a:ext cx="187801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Ovale 30"/>
          <p:cNvSpPr/>
          <p:nvPr/>
        </p:nvSpPr>
        <p:spPr>
          <a:xfrm>
            <a:off x="3985565" y="1735012"/>
            <a:ext cx="2304634" cy="4517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e 31"/>
          <p:cNvSpPr/>
          <p:nvPr/>
        </p:nvSpPr>
        <p:spPr>
          <a:xfrm>
            <a:off x="2541738" y="3420581"/>
            <a:ext cx="429144" cy="79208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3" name="Connettore 2 32"/>
          <p:cNvCxnSpPr>
            <a:stCxn id="23" idx="3"/>
          </p:cNvCxnSpPr>
          <p:nvPr/>
        </p:nvCxnSpPr>
        <p:spPr>
          <a:xfrm>
            <a:off x="1856758" y="5258442"/>
            <a:ext cx="1934248" cy="240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Connettore 2 33"/>
          <p:cNvCxnSpPr/>
          <p:nvPr/>
        </p:nvCxnSpPr>
        <p:spPr>
          <a:xfrm>
            <a:off x="1912990" y="5878375"/>
            <a:ext cx="70720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CasellaDiTesto 3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Tree>
    <p:extLst>
      <p:ext uri="{BB962C8B-B14F-4D97-AF65-F5344CB8AC3E}">
        <p14:creationId xmlns:p14="http://schemas.microsoft.com/office/powerpoint/2010/main" val="2417732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201511" y="3218874"/>
            <a:ext cx="2860916" cy="646331"/>
          </a:xfrm>
          <a:prstGeom prst="rect">
            <a:avLst/>
          </a:prstGeom>
        </p:spPr>
        <p:txBody>
          <a:bodyPr wrap="square">
            <a:spAutoFit/>
          </a:bodyPr>
          <a:lstStyle/>
          <a:p>
            <a:r>
              <a:rPr lang="it-IT" b="1" dirty="0"/>
              <a:t>Default </a:t>
            </a:r>
            <a:r>
              <a:rPr lang="it-IT" b="1" dirty="0" err="1"/>
              <a:t>properties</a:t>
            </a:r>
            <a:r>
              <a:rPr lang="it-IT" b="1" dirty="0"/>
              <a:t> for plots</a:t>
            </a:r>
          </a:p>
          <a:p>
            <a:pPr marL="457200" indent="-457200">
              <a:buFont typeface="Arial" pitchFamily="34" charset="0"/>
              <a:buChar char="•"/>
            </a:pPr>
            <a:endParaRPr lang="en-US" dirty="0"/>
          </a:p>
        </p:txBody>
      </p:sp>
      <p:pic>
        <p:nvPicPr>
          <p:cNvPr id="35" name="Immagine 34"/>
          <p:cNvPicPr/>
          <p:nvPr/>
        </p:nvPicPr>
        <p:blipFill>
          <a:blip r:embed="rId3">
            <a:extLst>
              <a:ext uri="{28A0092B-C50C-407E-A947-70E740481C1C}">
                <a14:useLocalDpi xmlns:a14="http://schemas.microsoft.com/office/drawing/2010/main" val="0"/>
              </a:ext>
            </a:extLst>
          </a:blip>
          <a:srcRect/>
          <a:stretch>
            <a:fillRect/>
          </a:stretch>
        </p:blipFill>
        <p:spPr bwMode="auto">
          <a:xfrm>
            <a:off x="405417" y="1996857"/>
            <a:ext cx="3348771" cy="2444030"/>
          </a:xfrm>
          <a:prstGeom prst="rect">
            <a:avLst/>
          </a:prstGeom>
          <a:noFill/>
          <a:ln>
            <a:noFill/>
          </a:ln>
        </p:spPr>
      </p:pic>
      <p:cxnSp>
        <p:nvCxnSpPr>
          <p:cNvPr id="36" name="Connettore 2 35"/>
          <p:cNvCxnSpPr/>
          <p:nvPr/>
        </p:nvCxnSpPr>
        <p:spPr>
          <a:xfrm flipH="1">
            <a:off x="2781679" y="2843644"/>
            <a:ext cx="13681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Rettangolo 4"/>
          <p:cNvSpPr/>
          <p:nvPr/>
        </p:nvSpPr>
        <p:spPr>
          <a:xfrm>
            <a:off x="4211962" y="2658978"/>
            <a:ext cx="2676245" cy="369332"/>
          </a:xfrm>
          <a:prstGeom prst="rect">
            <a:avLst/>
          </a:prstGeom>
        </p:spPr>
        <p:txBody>
          <a:bodyPr wrap="none">
            <a:spAutoFit/>
          </a:bodyPr>
          <a:lstStyle/>
          <a:p>
            <a:r>
              <a:rPr lang="it-IT" b="1" dirty="0" err="1"/>
              <a:t>Customize</a:t>
            </a:r>
            <a:r>
              <a:rPr lang="it-IT" b="1" dirty="0"/>
              <a:t> </a:t>
            </a:r>
            <a:r>
              <a:rPr lang="it-IT" b="1" dirty="0" err="1"/>
              <a:t>individual</a:t>
            </a:r>
            <a:r>
              <a:rPr lang="it-IT" b="1" dirty="0"/>
              <a:t> plot</a:t>
            </a:r>
          </a:p>
        </p:txBody>
      </p:sp>
      <p:cxnSp>
        <p:nvCxnSpPr>
          <p:cNvPr id="37" name="Connettore 2 36"/>
          <p:cNvCxnSpPr/>
          <p:nvPr/>
        </p:nvCxnSpPr>
        <p:spPr>
          <a:xfrm flipH="1">
            <a:off x="2781679" y="3419708"/>
            <a:ext cx="13681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Rettangolo 37"/>
          <p:cNvSpPr/>
          <p:nvPr/>
        </p:nvSpPr>
        <p:spPr>
          <a:xfrm>
            <a:off x="4293848" y="3995772"/>
            <a:ext cx="4392489" cy="1477328"/>
          </a:xfrm>
          <a:prstGeom prst="rect">
            <a:avLst/>
          </a:prstGeom>
        </p:spPr>
        <p:txBody>
          <a:bodyPr wrap="square">
            <a:spAutoFit/>
          </a:bodyPr>
          <a:lstStyle/>
          <a:p>
            <a:r>
              <a:rPr lang="it-IT" b="1" dirty="0" err="1"/>
              <a:t>Template</a:t>
            </a:r>
            <a:endParaRPr lang="it-IT" b="1" dirty="0"/>
          </a:p>
          <a:p>
            <a:r>
              <a:rPr lang="it-IT" dirty="0" err="1"/>
              <a:t>You</a:t>
            </a:r>
            <a:r>
              <a:rPr lang="it-IT" dirty="0"/>
              <a:t> can </a:t>
            </a:r>
            <a:r>
              <a:rPr lang="it-IT" dirty="0" err="1"/>
              <a:t>save</a:t>
            </a:r>
            <a:r>
              <a:rPr lang="it-IT" dirty="0"/>
              <a:t> the </a:t>
            </a:r>
            <a:r>
              <a:rPr lang="it-IT" dirty="0" err="1"/>
              <a:t>individual</a:t>
            </a:r>
            <a:r>
              <a:rPr lang="it-IT" dirty="0"/>
              <a:t> plot </a:t>
            </a:r>
            <a:r>
              <a:rPr lang="it-IT" dirty="0" err="1"/>
              <a:t>settings</a:t>
            </a:r>
            <a:r>
              <a:rPr lang="it-IT" dirty="0"/>
              <a:t> in a </a:t>
            </a:r>
            <a:r>
              <a:rPr lang="it-IT" dirty="0" err="1"/>
              <a:t>template</a:t>
            </a:r>
            <a:r>
              <a:rPr lang="it-IT" dirty="0"/>
              <a:t> (</a:t>
            </a:r>
            <a:r>
              <a:rPr lang="it-IT" b="1" dirty="0"/>
              <a:t>Save </a:t>
            </a:r>
            <a:r>
              <a:rPr lang="it-IT" b="1" dirty="0" err="1"/>
              <a:t>Template</a:t>
            </a:r>
            <a:r>
              <a:rPr lang="it-IT" b="1" dirty="0"/>
              <a:t> </a:t>
            </a:r>
            <a:r>
              <a:rPr lang="it-IT" dirty="0"/>
              <a:t>in the File menu), and </a:t>
            </a:r>
            <a:r>
              <a:rPr lang="it-IT" dirty="0" err="1"/>
              <a:t>apply</a:t>
            </a:r>
            <a:r>
              <a:rPr lang="it-IT" dirty="0"/>
              <a:t> the </a:t>
            </a:r>
            <a:r>
              <a:rPr lang="it-IT" dirty="0" err="1"/>
              <a:t>template</a:t>
            </a:r>
            <a:r>
              <a:rPr lang="it-IT" dirty="0"/>
              <a:t> in a new plot  (</a:t>
            </a:r>
            <a:r>
              <a:rPr lang="it-IT" b="1" dirty="0" err="1"/>
              <a:t>Apply</a:t>
            </a:r>
            <a:r>
              <a:rPr lang="it-IT" b="1" dirty="0"/>
              <a:t> </a:t>
            </a:r>
            <a:r>
              <a:rPr lang="it-IT" b="1" dirty="0" err="1"/>
              <a:t>Template</a:t>
            </a:r>
            <a:r>
              <a:rPr lang="it-IT" dirty="0"/>
              <a:t> in the File menu)</a:t>
            </a:r>
          </a:p>
        </p:txBody>
      </p:sp>
      <p:sp>
        <p:nvSpPr>
          <p:cNvPr id="11" name="CasellaDiTesto 10"/>
          <p:cNvSpPr txBox="1"/>
          <p:nvPr/>
        </p:nvSpPr>
        <p:spPr>
          <a:xfrm>
            <a:off x="219221" y="926670"/>
            <a:ext cx="5480898" cy="646331"/>
          </a:xfrm>
          <a:prstGeom prst="rect">
            <a:avLst/>
          </a:prstGeom>
          <a:noFill/>
        </p:spPr>
        <p:txBody>
          <a:bodyPr wrap="square" rtlCol="0">
            <a:spAutoFit/>
          </a:bodyPr>
          <a:lstStyle/>
          <a:p>
            <a:r>
              <a:rPr lang="it-IT" b="1" dirty="0" err="1">
                <a:solidFill>
                  <a:schemeClr val="accent1"/>
                </a:solidFill>
              </a:rPr>
              <a:t>Customizing</a:t>
            </a:r>
            <a:r>
              <a:rPr lang="it-IT" b="1" dirty="0">
                <a:solidFill>
                  <a:schemeClr val="accent1"/>
                </a:solidFill>
              </a:rPr>
              <a:t> Plot</a:t>
            </a:r>
          </a:p>
          <a:p>
            <a:r>
              <a:rPr lang="it-IT" b="1" dirty="0">
                <a:solidFill>
                  <a:schemeClr val="accent1"/>
                </a:solidFill>
              </a:rPr>
              <a:t>		</a:t>
            </a:r>
          </a:p>
        </p:txBody>
      </p:sp>
      <p:sp>
        <p:nvSpPr>
          <p:cNvPr id="12" name="CasellaDiTesto 11"/>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7" name="Parentesi graffa chiusa 6"/>
          <p:cNvSpPr/>
          <p:nvPr/>
        </p:nvSpPr>
        <p:spPr>
          <a:xfrm>
            <a:off x="2650357" y="2607295"/>
            <a:ext cx="108012" cy="4726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6" name="Parentesi graffa chiusa 15"/>
          <p:cNvSpPr/>
          <p:nvPr/>
        </p:nvSpPr>
        <p:spPr>
          <a:xfrm>
            <a:off x="2645074" y="3197039"/>
            <a:ext cx="108012" cy="4726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1945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6" y="1484784"/>
            <a:ext cx="606742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Line 5"/>
          <p:cNvSpPr>
            <a:spLocks noChangeShapeType="1"/>
          </p:cNvSpPr>
          <p:nvPr/>
        </p:nvSpPr>
        <p:spPr bwMode="auto">
          <a:xfrm flipH="1">
            <a:off x="6074416" y="5301206"/>
            <a:ext cx="775649"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28" name="Text Box 6"/>
          <p:cNvSpPr txBox="1">
            <a:spLocks noChangeArrowheads="1"/>
          </p:cNvSpPr>
          <p:nvPr/>
        </p:nvSpPr>
        <p:spPr bwMode="auto">
          <a:xfrm>
            <a:off x="6978495" y="1649524"/>
            <a:ext cx="123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Menu Bar</a:t>
            </a:r>
          </a:p>
        </p:txBody>
      </p:sp>
      <p:sp>
        <p:nvSpPr>
          <p:cNvPr id="29" name="Text Box 7"/>
          <p:cNvSpPr txBox="1">
            <a:spLocks noChangeArrowheads="1"/>
          </p:cNvSpPr>
          <p:nvPr/>
        </p:nvSpPr>
        <p:spPr bwMode="auto">
          <a:xfrm>
            <a:off x="6978495" y="1954234"/>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Tool Bar</a:t>
            </a:r>
          </a:p>
        </p:txBody>
      </p:sp>
      <p:sp>
        <p:nvSpPr>
          <p:cNvPr id="30" name="Text Box 8"/>
          <p:cNvSpPr txBox="1">
            <a:spLocks noChangeArrowheads="1"/>
          </p:cNvSpPr>
          <p:nvPr/>
        </p:nvSpPr>
        <p:spPr bwMode="auto">
          <a:xfrm>
            <a:off x="6978495" y="2292869"/>
            <a:ext cx="1401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Current File</a:t>
            </a:r>
          </a:p>
        </p:txBody>
      </p:sp>
      <p:sp>
        <p:nvSpPr>
          <p:cNvPr id="31" name="Text Box 9"/>
          <p:cNvSpPr txBox="1">
            <a:spLocks noChangeArrowheads="1"/>
          </p:cNvSpPr>
          <p:nvPr/>
        </p:nvSpPr>
        <p:spPr bwMode="auto">
          <a:xfrm>
            <a:off x="6978495" y="3150380"/>
            <a:ext cx="193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Pathname Filters</a:t>
            </a:r>
          </a:p>
        </p:txBody>
      </p:sp>
      <p:sp>
        <p:nvSpPr>
          <p:cNvPr id="32" name="Text Box 10"/>
          <p:cNvSpPr txBox="1">
            <a:spLocks noChangeArrowheads="1"/>
          </p:cNvSpPr>
          <p:nvPr/>
        </p:nvSpPr>
        <p:spPr bwMode="auto">
          <a:xfrm>
            <a:off x="6978495" y="3805037"/>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Pathname List</a:t>
            </a:r>
          </a:p>
        </p:txBody>
      </p:sp>
      <p:sp>
        <p:nvSpPr>
          <p:cNvPr id="33" name="Text Box 11"/>
          <p:cNvSpPr txBox="1">
            <a:spLocks noChangeArrowheads="1"/>
          </p:cNvSpPr>
          <p:nvPr/>
        </p:nvSpPr>
        <p:spPr bwMode="auto">
          <a:xfrm>
            <a:off x="6978495" y="4525117"/>
            <a:ext cx="155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Selection List</a:t>
            </a:r>
          </a:p>
        </p:txBody>
      </p:sp>
      <p:sp>
        <p:nvSpPr>
          <p:cNvPr id="34" name="Text Box 12"/>
          <p:cNvSpPr txBox="1">
            <a:spLocks noChangeArrowheads="1"/>
          </p:cNvSpPr>
          <p:nvPr/>
        </p:nvSpPr>
        <p:spPr bwMode="auto">
          <a:xfrm>
            <a:off x="6978493" y="5101181"/>
            <a:ext cx="2012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2000" dirty="0">
                <a:latin typeface="Calibri" pitchFamily="34" charset="0"/>
              </a:rPr>
              <a:t>Selection Buttons</a:t>
            </a:r>
          </a:p>
        </p:txBody>
      </p:sp>
      <p:sp>
        <p:nvSpPr>
          <p:cNvPr id="35" name="Line 13"/>
          <p:cNvSpPr>
            <a:spLocks noChangeShapeType="1"/>
          </p:cNvSpPr>
          <p:nvPr/>
        </p:nvSpPr>
        <p:spPr bwMode="auto">
          <a:xfrm flipH="1">
            <a:off x="6074417" y="4725142"/>
            <a:ext cx="775647"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36" name="Line 14"/>
          <p:cNvSpPr>
            <a:spLocks noChangeShapeType="1"/>
          </p:cNvSpPr>
          <p:nvPr/>
        </p:nvSpPr>
        <p:spPr bwMode="auto">
          <a:xfrm flipH="1">
            <a:off x="6074415" y="4005062"/>
            <a:ext cx="7756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39" name="Line 17"/>
          <p:cNvSpPr>
            <a:spLocks noChangeShapeType="1"/>
          </p:cNvSpPr>
          <p:nvPr/>
        </p:nvSpPr>
        <p:spPr bwMode="auto">
          <a:xfrm flipH="1">
            <a:off x="6074414" y="2492894"/>
            <a:ext cx="7756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40" name="Line 18"/>
          <p:cNvSpPr>
            <a:spLocks noChangeShapeType="1"/>
          </p:cNvSpPr>
          <p:nvPr/>
        </p:nvSpPr>
        <p:spPr bwMode="auto">
          <a:xfrm flipH="1">
            <a:off x="6074414" y="1844823"/>
            <a:ext cx="775648" cy="472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41" name="Line 20"/>
          <p:cNvSpPr>
            <a:spLocks noChangeShapeType="1"/>
          </p:cNvSpPr>
          <p:nvPr/>
        </p:nvSpPr>
        <p:spPr bwMode="auto">
          <a:xfrm flipH="1" flipV="1">
            <a:off x="6074415" y="3350405"/>
            <a:ext cx="7756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43" name="Line 18"/>
          <p:cNvSpPr>
            <a:spLocks noChangeShapeType="1"/>
          </p:cNvSpPr>
          <p:nvPr/>
        </p:nvSpPr>
        <p:spPr bwMode="auto">
          <a:xfrm flipH="1" flipV="1">
            <a:off x="6074414" y="2154261"/>
            <a:ext cx="746072" cy="2311"/>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18" name="CasellaDiTesto 1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p:cNvSpPr txBox="1"/>
          <p:nvPr/>
        </p:nvSpPr>
        <p:spPr>
          <a:xfrm>
            <a:off x="467544" y="971436"/>
            <a:ext cx="1540358" cy="369332"/>
          </a:xfrm>
          <a:prstGeom prst="rect">
            <a:avLst/>
          </a:prstGeom>
          <a:noFill/>
        </p:spPr>
        <p:txBody>
          <a:bodyPr wrap="none" rtlCol="0">
            <a:spAutoFit/>
          </a:bodyPr>
          <a:lstStyle/>
          <a:p>
            <a:r>
              <a:rPr lang="it-IT" b="1" dirty="0" err="1"/>
              <a:t>Main</a:t>
            </a:r>
            <a:r>
              <a:rPr lang="it-IT" b="1" dirty="0"/>
              <a:t> </a:t>
            </a:r>
            <a:r>
              <a:rPr lang="it-IT" b="1" dirty="0" err="1"/>
              <a:t>Window</a:t>
            </a:r>
            <a:endParaRPr lang="en-US" b="1" dirty="0"/>
          </a:p>
        </p:txBody>
      </p:sp>
      <p:sp>
        <p:nvSpPr>
          <p:cNvPr id="4" name="Text Box 32">
            <a:extLst>
              <a:ext uri="{FF2B5EF4-FFF2-40B4-BE49-F238E27FC236}">
                <a16:creationId xmlns:a16="http://schemas.microsoft.com/office/drawing/2014/main" id="{0DB3BC04-CB73-E242-B619-5B19707A5C7B}"/>
              </a:ext>
            </a:extLst>
          </p:cNvPr>
          <p:cNvSpPr txBox="1">
            <a:spLocks noChangeArrowheads="1"/>
          </p:cNvSpPr>
          <p:nvPr/>
        </p:nvSpPr>
        <p:spPr bwMode="auto">
          <a:xfrm>
            <a:off x="6978493" y="2791928"/>
            <a:ext cx="1616075" cy="396875"/>
          </a:xfrm>
          <a:prstGeom prst="rect">
            <a:avLst/>
          </a:prstGeom>
          <a:noFill/>
          <a:ln w="9525" algn="ctr">
            <a:noFill/>
            <a:miter lim="800000"/>
            <a:headEnd/>
            <a:tailEnd/>
          </a:ln>
          <a:effectLst/>
        </p:spPr>
        <p:txBody>
          <a:bodyPr anchor="ctr"/>
          <a:lstStyle/>
          <a:p>
            <a:pPr eaLnBrk="1" hangingPunct="1">
              <a:lnSpc>
                <a:spcPts val="2000"/>
              </a:lnSpc>
              <a:defRPr/>
            </a:pPr>
            <a:r>
              <a:rPr lang="en-US" sz="2000" dirty="0">
                <a:latin typeface="+mn-lt"/>
              </a:rPr>
              <a:t>File Tabs</a:t>
            </a:r>
          </a:p>
        </p:txBody>
      </p:sp>
      <p:sp>
        <p:nvSpPr>
          <p:cNvPr id="6" name="Text Box 34">
            <a:extLst>
              <a:ext uri="{FF2B5EF4-FFF2-40B4-BE49-F238E27FC236}">
                <a16:creationId xmlns:a16="http://schemas.microsoft.com/office/drawing/2014/main" id="{3BDE6E13-DEC2-00C6-8770-58479F3260A4}"/>
              </a:ext>
            </a:extLst>
          </p:cNvPr>
          <p:cNvSpPr txBox="1">
            <a:spLocks noChangeArrowheads="1"/>
          </p:cNvSpPr>
          <p:nvPr/>
        </p:nvSpPr>
        <p:spPr bwMode="auto">
          <a:xfrm>
            <a:off x="6978493" y="5571017"/>
            <a:ext cx="1827213" cy="396875"/>
          </a:xfrm>
          <a:prstGeom prst="rect">
            <a:avLst/>
          </a:prstGeom>
          <a:noFill/>
          <a:ln w="9525" algn="ctr">
            <a:noFill/>
            <a:miter lim="800000"/>
            <a:headEnd/>
            <a:tailEnd/>
          </a:ln>
          <a:effectLst/>
        </p:spPr>
        <p:txBody>
          <a:bodyPr anchor="ctr"/>
          <a:lstStyle/>
          <a:p>
            <a:pPr eaLnBrk="1" hangingPunct="1">
              <a:lnSpc>
                <a:spcPts val="2000"/>
              </a:lnSpc>
              <a:defRPr/>
            </a:pPr>
            <a:r>
              <a:rPr lang="en-US" sz="2000" dirty="0">
                <a:latin typeface="+mj-lt"/>
              </a:rPr>
              <a:t>Message Bar</a:t>
            </a:r>
          </a:p>
        </p:txBody>
      </p:sp>
      <p:sp>
        <p:nvSpPr>
          <p:cNvPr id="7" name="Line 17">
            <a:extLst>
              <a:ext uri="{FF2B5EF4-FFF2-40B4-BE49-F238E27FC236}">
                <a16:creationId xmlns:a16="http://schemas.microsoft.com/office/drawing/2014/main" id="{F01BC0AE-127B-F55A-CDAA-EA7CF9F2C3EA}"/>
              </a:ext>
            </a:extLst>
          </p:cNvPr>
          <p:cNvSpPr>
            <a:spLocks noChangeShapeType="1"/>
          </p:cNvSpPr>
          <p:nvPr/>
        </p:nvSpPr>
        <p:spPr bwMode="auto">
          <a:xfrm flipH="1">
            <a:off x="6059626" y="2977126"/>
            <a:ext cx="7756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
        <p:nvSpPr>
          <p:cNvPr id="8" name="Line 17">
            <a:extLst>
              <a:ext uri="{FF2B5EF4-FFF2-40B4-BE49-F238E27FC236}">
                <a16:creationId xmlns:a16="http://schemas.microsoft.com/office/drawing/2014/main" id="{75F732DE-D56F-7BFE-F5DF-5FDA6656BFFE}"/>
              </a:ext>
            </a:extLst>
          </p:cNvPr>
          <p:cNvSpPr>
            <a:spLocks noChangeShapeType="1"/>
          </p:cNvSpPr>
          <p:nvPr/>
        </p:nvSpPr>
        <p:spPr bwMode="auto">
          <a:xfrm flipH="1">
            <a:off x="6074414" y="5747748"/>
            <a:ext cx="7756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lstStyle/>
          <a:p>
            <a:endParaRPr lang="en-US"/>
          </a:p>
        </p:txBody>
      </p:sp>
    </p:spTree>
    <p:extLst>
      <p:ext uri="{BB962C8B-B14F-4D97-AF65-F5344CB8AC3E}">
        <p14:creationId xmlns:p14="http://schemas.microsoft.com/office/powerpoint/2010/main" val="152945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51520" y="1772816"/>
            <a:ext cx="8529560" cy="923330"/>
          </a:xfrm>
          <a:prstGeom prst="rect">
            <a:avLst/>
          </a:prstGeom>
          <a:noFill/>
        </p:spPr>
        <p:txBody>
          <a:bodyPr wrap="square" rtlCol="0">
            <a:spAutoFit/>
          </a:bodyPr>
          <a:lstStyle/>
          <a:p>
            <a:r>
              <a:rPr lang="it-IT" b="1" dirty="0"/>
              <a:t>Open the record:</a:t>
            </a:r>
          </a:p>
          <a:p>
            <a:r>
              <a:rPr lang="en-US" dirty="0"/>
              <a:t>ATBARA/ATBARA AT DS KHASHM EL GIRBA DAM 1/FLOW/31Dec1988 - 31Dec1991/1MON/ENDATA_2-EN_FLOW.XLS/</a:t>
            </a:r>
          </a:p>
        </p:txBody>
      </p:sp>
      <p:sp>
        <p:nvSpPr>
          <p:cNvPr id="38" name="Rettangolo 37"/>
          <p:cNvSpPr/>
          <p:nvPr/>
        </p:nvSpPr>
        <p:spPr>
          <a:xfrm>
            <a:off x="621534" y="2780930"/>
            <a:ext cx="7527789" cy="2585323"/>
          </a:xfrm>
          <a:prstGeom prst="rect">
            <a:avLst/>
          </a:prstGeom>
        </p:spPr>
        <p:txBody>
          <a:bodyPr wrap="square">
            <a:spAutoFit/>
          </a:bodyPr>
          <a:lstStyle/>
          <a:p>
            <a:pPr marL="285750" indent="-285750">
              <a:buFont typeface="Arial" pitchFamily="34" charset="0"/>
              <a:buChar char="•"/>
            </a:pPr>
            <a:r>
              <a:rPr lang="en-US" dirty="0"/>
              <a:t>Open the </a:t>
            </a:r>
            <a:r>
              <a:rPr lang="en-US" b="1" dirty="0"/>
              <a:t>plot properties</a:t>
            </a:r>
            <a:r>
              <a:rPr lang="en-US" dirty="0"/>
              <a:t> edit menu;</a:t>
            </a:r>
          </a:p>
          <a:p>
            <a:pPr marL="285750" indent="-285750">
              <a:buFont typeface="Arial" pitchFamily="34" charset="0"/>
              <a:buChar char="•"/>
            </a:pPr>
            <a:r>
              <a:rPr lang="en-US" dirty="0"/>
              <a:t>In the </a:t>
            </a:r>
            <a:r>
              <a:rPr lang="en-US" b="1" dirty="0"/>
              <a:t>curves-style menu</a:t>
            </a:r>
            <a:r>
              <a:rPr lang="en-US" dirty="0"/>
              <a:t>, change weight line and fill above with a color and a pattern;</a:t>
            </a:r>
          </a:p>
          <a:p>
            <a:pPr marL="285750" indent="-285750">
              <a:buFont typeface="Arial" pitchFamily="34" charset="0"/>
              <a:buChar char="•"/>
            </a:pPr>
            <a:r>
              <a:rPr lang="en-US" dirty="0"/>
              <a:t>In the </a:t>
            </a:r>
            <a:r>
              <a:rPr lang="en-US" b="1" dirty="0"/>
              <a:t>curves-legend item menu</a:t>
            </a:r>
            <a:r>
              <a:rPr lang="en-US" dirty="0"/>
              <a:t>, write a legend in the text box, choose a color and a size;</a:t>
            </a:r>
          </a:p>
          <a:p>
            <a:pPr marL="285750" indent="-285750">
              <a:buFont typeface="Arial" pitchFamily="34" charset="0"/>
              <a:buChar char="•"/>
            </a:pPr>
            <a:r>
              <a:rPr lang="en-US" dirty="0"/>
              <a:t>In the </a:t>
            </a:r>
            <a:r>
              <a:rPr lang="en-US" b="1" dirty="0"/>
              <a:t>title menu</a:t>
            </a:r>
            <a:r>
              <a:rPr lang="en-US" dirty="0"/>
              <a:t>, write a title in the text box;</a:t>
            </a:r>
          </a:p>
          <a:p>
            <a:pPr marL="285750" indent="-285750">
              <a:buFont typeface="Arial" pitchFamily="34" charset="0"/>
              <a:buChar char="•"/>
            </a:pPr>
            <a:r>
              <a:rPr lang="en-US" dirty="0"/>
              <a:t>In the </a:t>
            </a:r>
            <a:r>
              <a:rPr lang="en-US" b="1" dirty="0"/>
              <a:t>Legend menu</a:t>
            </a:r>
            <a:r>
              <a:rPr lang="en-US" dirty="0"/>
              <a:t> choose a position for the legend;</a:t>
            </a:r>
          </a:p>
          <a:p>
            <a:pPr marL="285750" indent="-285750">
              <a:buFont typeface="Arial" pitchFamily="34" charset="0"/>
              <a:buChar char="•"/>
            </a:pPr>
            <a:r>
              <a:rPr lang="en-US" dirty="0"/>
              <a:t>In the </a:t>
            </a:r>
            <a:r>
              <a:rPr lang="en-US" b="1" dirty="0"/>
              <a:t>Layout menu</a:t>
            </a:r>
            <a:r>
              <a:rPr lang="en-US" dirty="0"/>
              <a:t> choose a background color.</a:t>
            </a:r>
          </a:p>
          <a:p>
            <a:pPr marL="285750" indent="-285750">
              <a:buFont typeface="Arial" pitchFamily="34" charset="0"/>
              <a:buChar char="•"/>
            </a:pPr>
            <a:endParaRPr lang="it-IT" dirty="0"/>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5</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24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938" y="1142356"/>
            <a:ext cx="6837655" cy="496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sp>
        <p:nvSpPr>
          <p:cNvPr id="7" name="CasellaDiTesto 6"/>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5</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0088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1.4  Plotting data</a:t>
            </a:r>
          </a:p>
        </p:txBody>
      </p:sp>
      <p:pic>
        <p:nvPicPr>
          <p:cNvPr id="4" name="Immagine 3"/>
          <p:cNvPicPr/>
          <p:nvPr/>
        </p:nvPicPr>
        <p:blipFill>
          <a:blip r:embed="rId3">
            <a:extLst>
              <a:ext uri="{28A0092B-C50C-407E-A947-70E740481C1C}">
                <a14:useLocalDpi xmlns:a14="http://schemas.microsoft.com/office/drawing/2010/main" val="0"/>
              </a:ext>
            </a:extLst>
          </a:blip>
          <a:srcRect/>
          <a:stretch/>
        </p:blipFill>
        <p:spPr>
          <a:xfrm>
            <a:off x="2150768" y="1124746"/>
            <a:ext cx="6165648" cy="4913719"/>
          </a:xfrm>
          <a:prstGeom prst="rect">
            <a:avLst/>
          </a:prstGeom>
        </p:spPr>
      </p:pic>
      <p:sp>
        <p:nvSpPr>
          <p:cNvPr id="5" name="CasellaDiTesto 4"/>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5</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2753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78879" y="1772816"/>
            <a:ext cx="8529560" cy="1754326"/>
          </a:xfrm>
          <a:prstGeom prst="rect">
            <a:avLst/>
          </a:prstGeom>
          <a:noFill/>
        </p:spPr>
        <p:txBody>
          <a:bodyPr wrap="square" rtlCol="0">
            <a:spAutoFit/>
          </a:bodyPr>
          <a:lstStyle/>
          <a:p>
            <a:r>
              <a:rPr lang="it-IT" dirty="0"/>
              <a:t>To create a </a:t>
            </a:r>
            <a:r>
              <a:rPr lang="it-IT" dirty="0" err="1"/>
              <a:t>table</a:t>
            </a:r>
            <a:r>
              <a:rPr lang="it-IT" dirty="0"/>
              <a:t>:</a:t>
            </a:r>
          </a:p>
          <a:p>
            <a:endParaRPr lang="it-IT" dirty="0"/>
          </a:p>
          <a:p>
            <a:pPr marL="285750" indent="-285750">
              <a:buFont typeface="Arial" pitchFamily="34" charset="0"/>
              <a:buChar char="•"/>
            </a:pPr>
            <a:r>
              <a:rPr lang="it-IT" dirty="0"/>
              <a:t> Select one record</a:t>
            </a:r>
          </a:p>
          <a:p>
            <a:pPr marL="342900" indent="-342900">
              <a:buFont typeface="Arial" pitchFamily="34" charset="0"/>
              <a:buChar char="•"/>
            </a:pPr>
            <a:r>
              <a:rPr lang="it-IT" dirty="0"/>
              <a:t>Tabulate from the </a:t>
            </a:r>
            <a:r>
              <a:rPr lang="it-IT" b="1" dirty="0"/>
              <a:t>display menu </a:t>
            </a:r>
            <a:r>
              <a:rPr lang="it-IT" dirty="0"/>
              <a:t>of the </a:t>
            </a:r>
            <a:r>
              <a:rPr lang="it-IT" dirty="0" err="1"/>
              <a:t>main</a:t>
            </a:r>
            <a:r>
              <a:rPr lang="it-IT" dirty="0"/>
              <a:t> </a:t>
            </a:r>
            <a:r>
              <a:rPr lang="it-IT" dirty="0" err="1"/>
              <a:t>window</a:t>
            </a:r>
            <a:endParaRPr lang="it-IT" dirty="0"/>
          </a:p>
          <a:p>
            <a:pPr marL="342900" indent="-342900">
              <a:buFont typeface="Arial" pitchFamily="34" charset="0"/>
              <a:buChar char="•"/>
            </a:pPr>
            <a:r>
              <a:rPr lang="it-IT" dirty="0"/>
              <a:t>Click on the </a:t>
            </a:r>
            <a:r>
              <a:rPr lang="it-IT" b="1" dirty="0"/>
              <a:t>tabulate </a:t>
            </a:r>
            <a:r>
              <a:rPr lang="it-IT" b="1" dirty="0" err="1"/>
              <a:t>button</a:t>
            </a:r>
            <a:endParaRPr lang="it-IT" b="1" dirty="0"/>
          </a:p>
          <a:p>
            <a:pPr marL="342900" indent="-342900">
              <a:buFont typeface="Arial" pitchFamily="34" charset="0"/>
              <a:buChar char="•"/>
            </a:pPr>
            <a:r>
              <a:rPr lang="it-IT" dirty="0"/>
              <a:t>Tabulate </a:t>
            </a:r>
            <a:r>
              <a:rPr lang="it-IT" dirty="0" err="1"/>
              <a:t>command</a:t>
            </a:r>
            <a:r>
              <a:rPr lang="it-IT" dirty="0"/>
              <a:t> in the </a:t>
            </a:r>
            <a:r>
              <a:rPr lang="it-IT" b="1" dirty="0"/>
              <a:t>file menu of the plot </a:t>
            </a:r>
            <a:r>
              <a:rPr lang="it-IT" b="1" dirty="0" err="1"/>
              <a:t>window</a:t>
            </a:r>
            <a:r>
              <a:rPr lang="it-IT" dirty="0"/>
              <a:t>		</a:t>
            </a:r>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395538" y="1052736"/>
            <a:ext cx="565715" cy="457436"/>
          </a:xfrm>
          <a:prstGeom prst="rect">
            <a:avLst/>
          </a:prstGeom>
          <a:noFill/>
          <a:ln>
            <a:noFill/>
          </a:ln>
        </p:spPr>
      </p:pic>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1.5  Tabulating data</a:t>
            </a:r>
          </a:p>
        </p:txBody>
      </p:sp>
      <p:sp>
        <p:nvSpPr>
          <p:cNvPr id="3" name="CasellaDiTesto 2"/>
          <p:cNvSpPr txBox="1"/>
          <p:nvPr/>
        </p:nvSpPr>
        <p:spPr>
          <a:xfrm>
            <a:off x="971200" y="1136419"/>
            <a:ext cx="1704249" cy="369332"/>
          </a:xfrm>
          <a:prstGeom prst="rect">
            <a:avLst/>
          </a:prstGeom>
          <a:noFill/>
        </p:spPr>
        <p:txBody>
          <a:bodyPr wrap="none" rtlCol="0">
            <a:spAutoFit/>
          </a:bodyPr>
          <a:lstStyle/>
          <a:p>
            <a:r>
              <a:rPr lang="it-IT" b="1" dirty="0"/>
              <a:t>Tabulate </a:t>
            </a:r>
            <a:r>
              <a:rPr lang="it-IT" b="1" dirty="0" err="1"/>
              <a:t>button</a:t>
            </a:r>
            <a:endParaRPr lang="en-US" b="1" dirty="0"/>
          </a:p>
        </p:txBody>
      </p:sp>
    </p:spTree>
    <p:extLst>
      <p:ext uri="{BB962C8B-B14F-4D97-AF65-F5344CB8AC3E}">
        <p14:creationId xmlns:p14="http://schemas.microsoft.com/office/powerpoint/2010/main" val="3321620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88876" y="1266728"/>
            <a:ext cx="7163444" cy="3693319"/>
          </a:xfrm>
          <a:prstGeom prst="rect">
            <a:avLst/>
          </a:prstGeom>
          <a:noFill/>
        </p:spPr>
        <p:txBody>
          <a:bodyPr wrap="square" rtlCol="0">
            <a:spAutoFit/>
          </a:bodyPr>
          <a:lstStyle/>
          <a:p>
            <a:endParaRPr lang="it-IT" b="1" dirty="0"/>
          </a:p>
          <a:p>
            <a:r>
              <a:rPr lang="it-IT" b="1" dirty="0" err="1"/>
              <a:t>Example</a:t>
            </a:r>
            <a:r>
              <a:rPr lang="it-IT" b="1" dirty="0"/>
              <a:t>: tabulate the record</a:t>
            </a:r>
          </a:p>
          <a:p>
            <a:r>
              <a:rPr lang="en-US" dirty="0"/>
              <a:t>ATBARA/ATBARA AT DS KHASHM EL GIRBA DAM 1/FLOW/31Dec1988 - 31Dec1991/1MON/ENDATA_2-EN_FLOW.XLS/</a:t>
            </a:r>
          </a:p>
          <a:p>
            <a:endParaRPr lang="it-IT" b="1" dirty="0"/>
          </a:p>
          <a:p>
            <a:endParaRPr lang="it-IT" b="1" dirty="0"/>
          </a:p>
          <a:p>
            <a:r>
              <a:rPr lang="it-IT" b="1" dirty="0"/>
              <a:t>To </a:t>
            </a:r>
            <a:r>
              <a:rPr lang="it-IT" b="1" dirty="0" err="1"/>
              <a:t>customize</a:t>
            </a:r>
            <a:r>
              <a:rPr lang="it-IT" b="1" dirty="0"/>
              <a:t> a </a:t>
            </a:r>
            <a:r>
              <a:rPr lang="it-IT" b="1" dirty="0" err="1"/>
              <a:t>table</a:t>
            </a:r>
            <a:r>
              <a:rPr lang="it-IT" b="1" dirty="0"/>
              <a:t> </a:t>
            </a:r>
            <a:r>
              <a:rPr lang="it-IT" b="1" dirty="0">
                <a:sym typeface="Wingdings" pitchFamily="2" charset="2"/>
              </a:rPr>
              <a:t> </a:t>
            </a:r>
            <a:r>
              <a:rPr lang="it-IT" b="1" dirty="0" err="1">
                <a:sym typeface="Wingdings" pitchFamily="2" charset="2"/>
              </a:rPr>
              <a:t>View</a:t>
            </a:r>
            <a:r>
              <a:rPr lang="it-IT" b="1" dirty="0">
                <a:sym typeface="Wingdings" pitchFamily="2" charset="2"/>
              </a:rPr>
              <a:t> menu</a:t>
            </a:r>
          </a:p>
          <a:p>
            <a:endParaRPr lang="it-IT" b="1" dirty="0"/>
          </a:p>
          <a:p>
            <a:endParaRPr lang="it-IT" b="1" dirty="0"/>
          </a:p>
          <a:p>
            <a:pPr marL="342900" indent="-342900">
              <a:buFont typeface="Arial" pitchFamily="34" charset="0"/>
              <a:buChar char="•"/>
            </a:pPr>
            <a:r>
              <a:rPr lang="it-IT" b="1" dirty="0"/>
              <a:t>Show date and time </a:t>
            </a:r>
            <a:r>
              <a:rPr lang="it-IT" b="1" dirty="0" err="1"/>
              <a:t>separately</a:t>
            </a:r>
            <a:endParaRPr lang="it-IT" b="1" dirty="0"/>
          </a:p>
          <a:p>
            <a:pPr marL="342900" indent="-342900">
              <a:buFont typeface="Arial" pitchFamily="34" charset="0"/>
              <a:buChar char="•"/>
            </a:pPr>
            <a:r>
              <a:rPr lang="it-IT" b="1" dirty="0"/>
              <a:t>Show </a:t>
            </a:r>
            <a:r>
              <a:rPr lang="it-IT" b="1" dirty="0" err="1"/>
              <a:t>Decimal</a:t>
            </a:r>
            <a:r>
              <a:rPr lang="it-IT" b="1" dirty="0"/>
              <a:t> Places</a:t>
            </a:r>
          </a:p>
          <a:p>
            <a:pPr marL="342900" indent="-342900">
              <a:buFont typeface="Arial" pitchFamily="34" charset="0"/>
              <a:buChar char="•"/>
            </a:pPr>
            <a:r>
              <a:rPr lang="it-IT" b="1" dirty="0"/>
              <a:t>Show </a:t>
            </a:r>
            <a:r>
              <a:rPr lang="it-IT" b="1" dirty="0" err="1"/>
              <a:t>missing</a:t>
            </a:r>
            <a:r>
              <a:rPr lang="it-IT" b="1" dirty="0"/>
              <a:t> </a:t>
            </a:r>
            <a:r>
              <a:rPr lang="it-IT" b="1" dirty="0" err="1"/>
              <a:t>as</a:t>
            </a:r>
            <a:r>
              <a:rPr lang="it-IT" b="1" dirty="0"/>
              <a:t> – M – </a:t>
            </a:r>
          </a:p>
          <a:p>
            <a:pPr marL="342900" indent="-342900">
              <a:buFont typeface="Arial" pitchFamily="34" charset="0"/>
              <a:buChar char="•"/>
            </a:pPr>
            <a:r>
              <a:rPr lang="it-IT" b="1" dirty="0"/>
              <a:t>…	</a:t>
            </a:r>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1.5  Tabulating data</a:t>
            </a:r>
          </a:p>
        </p:txBody>
      </p:sp>
      <p:sp>
        <p:nvSpPr>
          <p:cNvPr id="10" name="CasellaDiTesto 9"/>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6</a:t>
            </a:r>
            <a:endParaRPr lang="en-US" sz="2400" b="1" dirty="0">
              <a:solidFill>
                <a:schemeClr val="bg1"/>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21D47671-765D-02C3-E3BD-C368DCDAF6A3}"/>
              </a:ext>
            </a:extLst>
          </p:cNvPr>
          <p:cNvPicPr>
            <a:picLocks noChangeAspect="1"/>
          </p:cNvPicPr>
          <p:nvPr/>
        </p:nvPicPr>
        <p:blipFill>
          <a:blip r:embed="rId3"/>
          <a:stretch>
            <a:fillRect/>
          </a:stretch>
        </p:blipFill>
        <p:spPr>
          <a:xfrm>
            <a:off x="4327362" y="2492898"/>
            <a:ext cx="4014852" cy="3491671"/>
          </a:xfrm>
          <a:prstGeom prst="rect">
            <a:avLst/>
          </a:prstGeom>
        </p:spPr>
      </p:pic>
    </p:spTree>
    <p:extLst>
      <p:ext uri="{BB962C8B-B14F-4D97-AF65-F5344CB8AC3E}">
        <p14:creationId xmlns:p14="http://schemas.microsoft.com/office/powerpoint/2010/main" val="110196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881678" y="1543173"/>
            <a:ext cx="2398531" cy="400110"/>
          </a:xfrm>
          <a:prstGeom prst="rect">
            <a:avLst/>
          </a:prstGeom>
          <a:noFill/>
        </p:spPr>
        <p:txBody>
          <a:bodyPr wrap="square" rtlCol="0">
            <a:spAutoFit/>
          </a:bodyPr>
          <a:lstStyle/>
          <a:p>
            <a:pPr algn="r"/>
            <a:r>
              <a:rPr lang="it-IT" sz="2000" b="1" dirty="0"/>
              <a:t>No time window</a:t>
            </a:r>
          </a:p>
        </p:txBody>
      </p:sp>
      <p:pic>
        <p:nvPicPr>
          <p:cNvPr id="8" name="Immagine 7"/>
          <p:cNvPicPr/>
          <p:nvPr/>
        </p:nvPicPr>
        <p:blipFill>
          <a:blip r:embed="rId3"/>
          <a:stretch>
            <a:fillRect/>
          </a:stretch>
        </p:blipFill>
        <p:spPr>
          <a:xfrm>
            <a:off x="4676378" y="1052738"/>
            <a:ext cx="3905250" cy="5210175"/>
          </a:xfrm>
          <a:prstGeom prst="rect">
            <a:avLst/>
          </a:prstGeom>
        </p:spPr>
      </p:pic>
      <p:sp>
        <p:nvSpPr>
          <p:cNvPr id="10" name="CasellaDiTesto 9"/>
          <p:cNvSpPr txBox="1"/>
          <p:nvPr/>
        </p:nvSpPr>
        <p:spPr>
          <a:xfrm>
            <a:off x="1547664" y="2628780"/>
            <a:ext cx="2784910" cy="400110"/>
          </a:xfrm>
          <a:prstGeom prst="rect">
            <a:avLst/>
          </a:prstGeom>
          <a:noFill/>
        </p:spPr>
        <p:txBody>
          <a:bodyPr wrap="square" rtlCol="0">
            <a:spAutoFit/>
          </a:bodyPr>
          <a:lstStyle/>
          <a:p>
            <a:pPr algn="r"/>
            <a:r>
              <a:rPr lang="it-IT" sz="2000" b="1" dirty="0" err="1"/>
              <a:t>Specific</a:t>
            </a:r>
            <a:r>
              <a:rPr lang="it-IT" sz="2000" b="1" dirty="0"/>
              <a:t> time window</a:t>
            </a:r>
          </a:p>
        </p:txBody>
      </p:sp>
      <p:sp>
        <p:nvSpPr>
          <p:cNvPr id="11" name="CasellaDiTesto 10"/>
          <p:cNvSpPr txBox="1"/>
          <p:nvPr/>
        </p:nvSpPr>
        <p:spPr>
          <a:xfrm>
            <a:off x="1547664" y="3879339"/>
            <a:ext cx="2784910" cy="707886"/>
          </a:xfrm>
          <a:prstGeom prst="rect">
            <a:avLst/>
          </a:prstGeom>
          <a:noFill/>
        </p:spPr>
        <p:txBody>
          <a:bodyPr wrap="square" rtlCol="0">
            <a:spAutoFit/>
          </a:bodyPr>
          <a:lstStyle/>
          <a:p>
            <a:pPr algn="r"/>
            <a:r>
              <a:rPr lang="it-IT" sz="2000" b="1" dirty="0"/>
              <a:t>Relative to </a:t>
            </a:r>
            <a:r>
              <a:rPr lang="it-IT" sz="2000" b="1" dirty="0" err="1"/>
              <a:t>current</a:t>
            </a:r>
            <a:r>
              <a:rPr lang="it-IT" sz="2000" b="1" dirty="0"/>
              <a:t> time </a:t>
            </a:r>
            <a:r>
              <a:rPr lang="it-IT" sz="2000" b="1" dirty="0" err="1"/>
              <a:t>window</a:t>
            </a:r>
            <a:endParaRPr lang="it-IT" sz="2000" b="1" dirty="0"/>
          </a:p>
        </p:txBody>
      </p:sp>
      <p:sp>
        <p:nvSpPr>
          <p:cNvPr id="12" name="CasellaDiTesto 11"/>
          <p:cNvSpPr txBox="1"/>
          <p:nvPr/>
        </p:nvSpPr>
        <p:spPr>
          <a:xfrm>
            <a:off x="1495297" y="4869160"/>
            <a:ext cx="2784910" cy="400110"/>
          </a:xfrm>
          <a:prstGeom prst="rect">
            <a:avLst/>
          </a:prstGeom>
          <a:noFill/>
        </p:spPr>
        <p:txBody>
          <a:bodyPr wrap="square" rtlCol="0">
            <a:spAutoFit/>
          </a:bodyPr>
          <a:lstStyle/>
          <a:p>
            <a:pPr algn="r"/>
            <a:r>
              <a:rPr lang="it-IT" sz="2000" b="1" dirty="0"/>
              <a:t>By </a:t>
            </a:r>
            <a:r>
              <a:rPr lang="it-IT" sz="2000" b="1" dirty="0" err="1"/>
              <a:t>individual</a:t>
            </a:r>
            <a:r>
              <a:rPr lang="it-IT" sz="2000" b="1" dirty="0"/>
              <a:t> water </a:t>
            </a:r>
            <a:r>
              <a:rPr lang="it-IT" sz="2000" b="1" dirty="0" err="1"/>
              <a:t>year</a:t>
            </a:r>
            <a:endParaRPr lang="it-IT" sz="2000" b="1" dirty="0"/>
          </a:p>
        </p:txBody>
      </p:sp>
      <p:sp>
        <p:nvSpPr>
          <p:cNvPr id="13" name="CasellaDiTesto 12"/>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1.6  Setting the time window</a:t>
            </a:r>
          </a:p>
        </p:txBody>
      </p:sp>
    </p:spTree>
    <p:extLst>
      <p:ext uri="{BB962C8B-B14F-4D97-AF65-F5344CB8AC3E}">
        <p14:creationId xmlns:p14="http://schemas.microsoft.com/office/powerpoint/2010/main" val="4278632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79512" y="2533717"/>
            <a:ext cx="8208912" cy="923330"/>
          </a:xfrm>
          <a:prstGeom prst="rect">
            <a:avLst/>
          </a:prstGeom>
          <a:noFill/>
        </p:spPr>
        <p:txBody>
          <a:bodyPr wrap="square" rtlCol="0">
            <a:spAutoFit/>
          </a:bodyPr>
          <a:lstStyle/>
          <a:p>
            <a:pPr marL="514350" indent="-514350">
              <a:buFont typeface="+mj-lt"/>
              <a:buAutoNum type="arabicPeriod"/>
            </a:pPr>
            <a:r>
              <a:rPr lang="it-IT" b="1" dirty="0"/>
              <a:t>Time Series data entry</a:t>
            </a:r>
          </a:p>
          <a:p>
            <a:pPr marL="514350" indent="-514350">
              <a:buFont typeface="+mj-lt"/>
              <a:buAutoNum type="arabicPeriod"/>
            </a:pPr>
            <a:r>
              <a:rPr lang="it-IT" b="1" dirty="0" err="1"/>
              <a:t>Paired</a:t>
            </a:r>
            <a:r>
              <a:rPr lang="it-IT" b="1" dirty="0"/>
              <a:t> data entry</a:t>
            </a:r>
          </a:p>
          <a:p>
            <a:pPr marL="514350" indent="-514350">
              <a:buFont typeface="+mj-lt"/>
              <a:buAutoNum type="arabicPeriod"/>
            </a:pPr>
            <a:endParaRPr lang="it-IT" b="1" dirty="0"/>
          </a:p>
        </p:txBody>
      </p:sp>
      <p:pic>
        <p:nvPicPr>
          <p:cNvPr id="14" name="Immagine 13"/>
          <p:cNvPicPr/>
          <p:nvPr/>
        </p:nvPicPr>
        <p:blipFill rotWithShape="1">
          <a:blip r:embed="rId3">
            <a:extLst>
              <a:ext uri="{28A0092B-C50C-407E-A947-70E740481C1C}">
                <a14:useLocalDpi xmlns:a14="http://schemas.microsoft.com/office/drawing/2010/main" val="0"/>
              </a:ext>
            </a:extLst>
          </a:blip>
          <a:srcRect r="20897" b="30337"/>
          <a:stretch/>
        </p:blipFill>
        <p:spPr bwMode="auto">
          <a:xfrm>
            <a:off x="3203848" y="1988842"/>
            <a:ext cx="5415946" cy="2730025"/>
          </a:xfrm>
          <a:prstGeom prst="rect">
            <a:avLst/>
          </a:prstGeom>
          <a:noFill/>
          <a:ln>
            <a:noFill/>
          </a:ln>
        </p:spPr>
      </p:pic>
      <p:sp>
        <p:nvSpPr>
          <p:cNvPr id="2" name="CasellaDiTesto 1"/>
          <p:cNvSpPr txBox="1"/>
          <p:nvPr/>
        </p:nvSpPr>
        <p:spPr>
          <a:xfrm>
            <a:off x="3705442" y="1619508"/>
            <a:ext cx="4322945" cy="369332"/>
          </a:xfrm>
          <a:prstGeom prst="rect">
            <a:avLst/>
          </a:prstGeom>
          <a:noFill/>
        </p:spPr>
        <p:txBody>
          <a:bodyPr wrap="square" rtlCol="0">
            <a:spAutoFit/>
          </a:bodyPr>
          <a:lstStyle/>
          <a:p>
            <a:r>
              <a:rPr lang="it-IT" b="1" dirty="0"/>
              <a:t>Data Entry</a:t>
            </a:r>
            <a:r>
              <a:rPr lang="it-IT" dirty="0"/>
              <a:t> Menu of the </a:t>
            </a:r>
            <a:r>
              <a:rPr lang="it-IT" dirty="0" err="1"/>
              <a:t>main</a:t>
            </a:r>
            <a:r>
              <a:rPr lang="it-IT" dirty="0"/>
              <a:t> </a:t>
            </a:r>
            <a:r>
              <a:rPr lang="it-IT" dirty="0" err="1"/>
              <a:t>view</a:t>
            </a:r>
            <a:endParaRPr lang="en-US" dirty="0"/>
          </a:p>
        </p:txBody>
      </p:sp>
      <p:sp>
        <p:nvSpPr>
          <p:cNvPr id="3" name="Ovale 2"/>
          <p:cNvSpPr/>
          <p:nvPr/>
        </p:nvSpPr>
        <p:spPr>
          <a:xfrm>
            <a:off x="5719143" y="2636915"/>
            <a:ext cx="2304256" cy="716939"/>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Tree>
    <p:extLst>
      <p:ext uri="{BB962C8B-B14F-4D97-AF65-F5344CB8AC3E}">
        <p14:creationId xmlns:p14="http://schemas.microsoft.com/office/powerpoint/2010/main" val="2773691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8427" y="1055881"/>
            <a:ext cx="3528392" cy="369332"/>
          </a:xfrm>
          <a:prstGeom prst="rect">
            <a:avLst/>
          </a:prstGeom>
          <a:noFill/>
        </p:spPr>
        <p:txBody>
          <a:bodyPr wrap="square" rtlCol="0">
            <a:spAutoFit/>
          </a:bodyPr>
          <a:lstStyle/>
          <a:p>
            <a:r>
              <a:rPr lang="it-IT" b="1" dirty="0"/>
              <a:t>Time Series data Entry </a:t>
            </a:r>
            <a:r>
              <a:rPr lang="it-IT" b="1" dirty="0" err="1"/>
              <a:t>dialog</a:t>
            </a:r>
            <a:r>
              <a:rPr lang="it-IT" b="1" dirty="0"/>
              <a:t> box</a:t>
            </a:r>
          </a:p>
        </p:txBody>
      </p:sp>
      <p:pic>
        <p:nvPicPr>
          <p:cNvPr id="8" name="Immagine 7"/>
          <p:cNvPicPr/>
          <p:nvPr/>
        </p:nvPicPr>
        <p:blipFill>
          <a:blip r:embed="rId3"/>
          <a:stretch>
            <a:fillRect/>
          </a:stretch>
        </p:blipFill>
        <p:spPr>
          <a:xfrm>
            <a:off x="3923930" y="1052738"/>
            <a:ext cx="4905375" cy="4985509"/>
          </a:xfrm>
          <a:prstGeom prst="rect">
            <a:avLst/>
          </a:prstGeom>
        </p:spPr>
      </p:pic>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3" name="CasellaDiTesto 2">
            <a:extLst>
              <a:ext uri="{FF2B5EF4-FFF2-40B4-BE49-F238E27FC236}">
                <a16:creationId xmlns:a16="http://schemas.microsoft.com/office/drawing/2014/main" id="{0FC9DBD7-188B-443A-1512-61C6C591E396}"/>
              </a:ext>
            </a:extLst>
          </p:cNvPr>
          <p:cNvSpPr txBox="1"/>
          <p:nvPr/>
        </p:nvSpPr>
        <p:spPr>
          <a:xfrm>
            <a:off x="447002" y="1628802"/>
            <a:ext cx="3071245" cy="3139321"/>
          </a:xfrm>
          <a:prstGeom prst="rect">
            <a:avLst/>
          </a:prstGeom>
          <a:noFill/>
        </p:spPr>
        <p:txBody>
          <a:bodyPr wrap="square">
            <a:spAutoFit/>
          </a:bodyPr>
          <a:lstStyle/>
          <a:p>
            <a:pPr>
              <a:tabLst>
                <a:tab pos="623888" algn="l"/>
              </a:tabLst>
              <a:defRPr/>
            </a:pPr>
            <a:r>
              <a:rPr lang="en-US" u="sng" dirty="0"/>
              <a:t>Part</a:t>
            </a:r>
            <a:r>
              <a:rPr lang="en-US" dirty="0"/>
              <a:t>	</a:t>
            </a:r>
            <a:r>
              <a:rPr lang="en-US" u="sng" dirty="0"/>
              <a:t>Description</a:t>
            </a:r>
            <a:endParaRPr lang="en-US" dirty="0"/>
          </a:p>
          <a:p>
            <a:pPr>
              <a:tabLst>
                <a:tab pos="536575" algn="l"/>
              </a:tabLst>
              <a:defRPr/>
            </a:pPr>
            <a:r>
              <a:rPr lang="en-US" dirty="0"/>
              <a:t>  A	Group, basin, river, region or study name</a:t>
            </a:r>
          </a:p>
          <a:p>
            <a:pPr>
              <a:tabLst>
                <a:tab pos="536575" algn="l"/>
              </a:tabLst>
              <a:defRPr/>
            </a:pPr>
            <a:r>
              <a:rPr lang="en-US" dirty="0"/>
              <a:t>  B	Location or gage name</a:t>
            </a:r>
          </a:p>
          <a:p>
            <a:pPr>
              <a:tabLst>
                <a:tab pos="536575" algn="l"/>
              </a:tabLst>
              <a:defRPr/>
            </a:pPr>
            <a:r>
              <a:rPr lang="en-US" dirty="0"/>
              <a:t>  C	Data parameter</a:t>
            </a:r>
          </a:p>
          <a:p>
            <a:pPr>
              <a:tabLst>
                <a:tab pos="536575" algn="l"/>
              </a:tabLst>
              <a:defRPr/>
            </a:pPr>
            <a:r>
              <a:rPr lang="en-US" dirty="0"/>
              <a:t>  D	Starting date for block </a:t>
            </a:r>
          </a:p>
          <a:p>
            <a:pPr>
              <a:tabLst>
                <a:tab pos="536575" algn="l"/>
              </a:tabLst>
              <a:defRPr/>
            </a:pPr>
            <a:r>
              <a:rPr lang="en-US" dirty="0"/>
              <a:t>  E	Time interval </a:t>
            </a:r>
          </a:p>
          <a:p>
            <a:pPr>
              <a:tabLst>
                <a:tab pos="536575" algn="l"/>
              </a:tabLst>
              <a:defRPr/>
            </a:pPr>
            <a:r>
              <a:rPr lang="en-US" dirty="0"/>
              <a:t>  F	Version or additional information</a:t>
            </a:r>
          </a:p>
          <a:p>
            <a:pPr lvl="1"/>
            <a:endParaRPr lang="en-US" dirty="0"/>
          </a:p>
          <a:p>
            <a:pPr>
              <a:tabLst>
                <a:tab pos="536575" algn="l"/>
              </a:tabLst>
              <a:defRPr/>
            </a:pPr>
            <a:endParaRPr lang="en-US" dirty="0"/>
          </a:p>
        </p:txBody>
      </p:sp>
      <p:sp>
        <p:nvSpPr>
          <p:cNvPr id="2" name="Rettangolo 1">
            <a:extLst>
              <a:ext uri="{FF2B5EF4-FFF2-40B4-BE49-F238E27FC236}">
                <a16:creationId xmlns:a16="http://schemas.microsoft.com/office/drawing/2014/main" id="{95B1190B-521F-8769-DDCD-D3D00CDAB355}"/>
              </a:ext>
            </a:extLst>
          </p:cNvPr>
          <p:cNvSpPr/>
          <p:nvPr/>
        </p:nvSpPr>
        <p:spPr>
          <a:xfrm>
            <a:off x="4211960" y="1556792"/>
            <a:ext cx="4320480" cy="8640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6057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884E-242A-8892-68E5-74A11C1EC3B2}"/>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1B56CDDF-4975-A703-E71F-A839EF1606FC}"/>
              </a:ext>
            </a:extLst>
          </p:cNvPr>
          <p:cNvSpPr txBox="1"/>
          <p:nvPr/>
        </p:nvSpPr>
        <p:spPr>
          <a:xfrm>
            <a:off x="218427" y="1055881"/>
            <a:ext cx="3528392" cy="369332"/>
          </a:xfrm>
          <a:prstGeom prst="rect">
            <a:avLst/>
          </a:prstGeom>
          <a:noFill/>
        </p:spPr>
        <p:txBody>
          <a:bodyPr wrap="square" rtlCol="0">
            <a:spAutoFit/>
          </a:bodyPr>
          <a:lstStyle/>
          <a:p>
            <a:r>
              <a:rPr lang="it-IT" b="1" dirty="0"/>
              <a:t>Time Series Data Entry </a:t>
            </a:r>
            <a:r>
              <a:rPr lang="it-IT" b="1" dirty="0" err="1"/>
              <a:t>dialog</a:t>
            </a:r>
            <a:r>
              <a:rPr lang="it-IT" b="1" dirty="0"/>
              <a:t> box</a:t>
            </a:r>
          </a:p>
        </p:txBody>
      </p:sp>
      <p:pic>
        <p:nvPicPr>
          <p:cNvPr id="8" name="Immagine 7">
            <a:extLst>
              <a:ext uri="{FF2B5EF4-FFF2-40B4-BE49-F238E27FC236}">
                <a16:creationId xmlns:a16="http://schemas.microsoft.com/office/drawing/2014/main" id="{58C69CA3-D338-DE4E-F23A-3C81A818C275}"/>
              </a:ext>
            </a:extLst>
          </p:cNvPr>
          <p:cNvPicPr/>
          <p:nvPr/>
        </p:nvPicPr>
        <p:blipFill>
          <a:blip r:embed="rId3"/>
          <a:stretch>
            <a:fillRect/>
          </a:stretch>
        </p:blipFill>
        <p:spPr>
          <a:xfrm>
            <a:off x="3923930" y="1052738"/>
            <a:ext cx="4905375" cy="4985509"/>
          </a:xfrm>
          <a:prstGeom prst="rect">
            <a:avLst/>
          </a:prstGeom>
        </p:spPr>
      </p:pic>
      <p:sp>
        <p:nvSpPr>
          <p:cNvPr id="5" name="CasellaDiTesto 4">
            <a:extLst>
              <a:ext uri="{FF2B5EF4-FFF2-40B4-BE49-F238E27FC236}">
                <a16:creationId xmlns:a16="http://schemas.microsoft.com/office/drawing/2014/main" id="{7D1E26D1-AE90-1150-FEB1-8698A156D0F4}"/>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3" name="CasellaDiTesto 2">
            <a:extLst>
              <a:ext uri="{FF2B5EF4-FFF2-40B4-BE49-F238E27FC236}">
                <a16:creationId xmlns:a16="http://schemas.microsoft.com/office/drawing/2014/main" id="{350DBD00-B804-D57C-4B09-9F3AA8E0BB82}"/>
              </a:ext>
            </a:extLst>
          </p:cNvPr>
          <p:cNvSpPr txBox="1"/>
          <p:nvPr/>
        </p:nvSpPr>
        <p:spPr>
          <a:xfrm>
            <a:off x="447000" y="1628800"/>
            <a:ext cx="3528392" cy="3970318"/>
          </a:xfrm>
          <a:prstGeom prst="rect">
            <a:avLst/>
          </a:prstGeom>
          <a:noFill/>
        </p:spPr>
        <p:txBody>
          <a:bodyPr wrap="square">
            <a:spAutoFit/>
          </a:bodyPr>
          <a:lstStyle/>
          <a:p>
            <a:pPr marL="0" lvl="1" defTabSz="273050"/>
            <a:r>
              <a:rPr lang="en-US" u="sng" dirty="0"/>
              <a:t>Type</a:t>
            </a:r>
          </a:p>
          <a:p>
            <a:pPr marL="0" lvl="1" defTabSz="273050"/>
            <a:endParaRPr lang="en-US" u="sng" dirty="0"/>
          </a:p>
          <a:p>
            <a:pPr marL="285750" lvl="1" indent="-285750" defTabSz="273050">
              <a:buFont typeface="Arial" panose="020B0604020202020204" pitchFamily="34" charset="0"/>
              <a:buChar char="•"/>
            </a:pPr>
            <a:r>
              <a:rPr lang="en-US" dirty="0"/>
              <a:t>PER-AVER: Period average (for example daily or monthly average flows). Used for long periods;</a:t>
            </a:r>
          </a:p>
          <a:p>
            <a:pPr marL="285750" lvl="1" indent="-285750" defTabSz="273050">
              <a:buFont typeface="Arial" panose="020B0604020202020204" pitchFamily="34" charset="0"/>
              <a:buChar char="•"/>
            </a:pPr>
            <a:r>
              <a:rPr lang="en-US" dirty="0"/>
              <a:t>INST-VAL: Instantaneous value (for example measured stage or temperature);</a:t>
            </a:r>
          </a:p>
          <a:p>
            <a:pPr marL="285750" lvl="1" indent="-285750" defTabSz="273050">
              <a:buFont typeface="Arial" panose="020B0604020202020204" pitchFamily="34" charset="0"/>
              <a:buChar char="•"/>
            </a:pPr>
            <a:r>
              <a:rPr lang="en-US" dirty="0"/>
              <a:t>PER-CUM: Period Cumulative (for example daily flow depth)</a:t>
            </a:r>
          </a:p>
          <a:p>
            <a:pPr marL="285750" lvl="1" indent="-285750" defTabSz="273050">
              <a:buFont typeface="Arial" panose="020B0604020202020204" pitchFamily="34" charset="0"/>
              <a:buChar char="•"/>
            </a:pPr>
            <a:r>
              <a:rPr lang="en-US" dirty="0"/>
              <a:t>INST-CUM: Instantaneous Cumulative  </a:t>
            </a:r>
          </a:p>
          <a:p>
            <a:pPr>
              <a:tabLst>
                <a:tab pos="536575" algn="l"/>
              </a:tabLst>
              <a:defRPr/>
            </a:pPr>
            <a:endParaRPr lang="en-US" dirty="0"/>
          </a:p>
        </p:txBody>
      </p:sp>
      <p:sp>
        <p:nvSpPr>
          <p:cNvPr id="2" name="Rettangolo 1">
            <a:extLst>
              <a:ext uri="{FF2B5EF4-FFF2-40B4-BE49-F238E27FC236}">
                <a16:creationId xmlns:a16="http://schemas.microsoft.com/office/drawing/2014/main" id="{66599AD7-E107-4673-7A9C-322EE436DB7C}"/>
              </a:ext>
            </a:extLst>
          </p:cNvPr>
          <p:cNvSpPr/>
          <p:nvPr/>
        </p:nvSpPr>
        <p:spPr>
          <a:xfrm>
            <a:off x="6444209" y="2996952"/>
            <a:ext cx="2150997" cy="4320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45497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95736" y="1031159"/>
            <a:ext cx="3528392" cy="369332"/>
          </a:xfrm>
          <a:prstGeom prst="rect">
            <a:avLst/>
          </a:prstGeom>
          <a:noFill/>
        </p:spPr>
        <p:txBody>
          <a:bodyPr wrap="square" rtlCol="0">
            <a:spAutoFit/>
          </a:bodyPr>
          <a:lstStyle/>
          <a:p>
            <a:r>
              <a:rPr lang="it-IT" b="1" dirty="0"/>
              <a:t>Regular </a:t>
            </a:r>
            <a:r>
              <a:rPr lang="it-IT" b="1" dirty="0" err="1"/>
              <a:t>interval</a:t>
            </a:r>
            <a:r>
              <a:rPr lang="it-IT" b="1" dirty="0"/>
              <a:t> Time Series</a:t>
            </a:r>
          </a:p>
        </p:txBody>
      </p:sp>
      <p:sp>
        <p:nvSpPr>
          <p:cNvPr id="7" name="Rettangolo 6"/>
          <p:cNvSpPr/>
          <p:nvPr/>
        </p:nvSpPr>
        <p:spPr>
          <a:xfrm>
            <a:off x="267642" y="2420888"/>
            <a:ext cx="3856188" cy="1477328"/>
          </a:xfrm>
          <a:prstGeom prst="rect">
            <a:avLst/>
          </a:prstGeom>
        </p:spPr>
        <p:txBody>
          <a:bodyPr wrap="square">
            <a:spAutoFit/>
          </a:bodyPr>
          <a:lstStyle/>
          <a:p>
            <a:pPr marL="285750" indent="-285750">
              <a:buFont typeface="Arial" pitchFamily="34" charset="0"/>
              <a:buChar char="•"/>
            </a:pPr>
            <a:r>
              <a:rPr lang="en-US" dirty="0"/>
              <a:t>Open </a:t>
            </a:r>
            <a:r>
              <a:rPr lang="en-US" b="1" dirty="0"/>
              <a:t>BearValley.xls, </a:t>
            </a:r>
            <a:r>
              <a:rPr lang="en-US" dirty="0"/>
              <a:t>containing daily flow data </a:t>
            </a:r>
            <a:r>
              <a:rPr lang="en-US" b="1" dirty="0"/>
              <a:t> </a:t>
            </a:r>
          </a:p>
          <a:p>
            <a:pPr marL="285750" indent="-285750">
              <a:buFont typeface="Arial" pitchFamily="34" charset="0"/>
              <a:buChar char="•"/>
            </a:pPr>
            <a:r>
              <a:rPr lang="it-IT" dirty="0" err="1"/>
              <a:t>Fill</a:t>
            </a:r>
            <a:r>
              <a:rPr lang="it-IT" dirty="0"/>
              <a:t> out the boxes </a:t>
            </a:r>
            <a:r>
              <a:rPr lang="it-IT" dirty="0" err="1"/>
              <a:t>as</a:t>
            </a:r>
            <a:r>
              <a:rPr lang="it-IT" dirty="0"/>
              <a:t> </a:t>
            </a:r>
            <a:r>
              <a:rPr lang="it-IT" dirty="0" err="1"/>
              <a:t>shown</a:t>
            </a:r>
            <a:r>
              <a:rPr lang="it-IT" dirty="0"/>
              <a:t> in figure</a:t>
            </a:r>
          </a:p>
          <a:p>
            <a:pPr marL="285750" indent="-285750">
              <a:buFont typeface="Arial" pitchFamily="34" charset="0"/>
              <a:buChar char="•"/>
            </a:pPr>
            <a:r>
              <a:rPr lang="it-IT" dirty="0"/>
              <a:t>Copy and paste the </a:t>
            </a:r>
            <a:r>
              <a:rPr lang="it-IT" dirty="0" err="1"/>
              <a:t>values</a:t>
            </a:r>
            <a:r>
              <a:rPr lang="it-IT" dirty="0"/>
              <a:t> in the </a:t>
            </a:r>
            <a:r>
              <a:rPr lang="it-IT" dirty="0" err="1"/>
              <a:t>value</a:t>
            </a:r>
            <a:r>
              <a:rPr lang="it-IT" dirty="0"/>
              <a:t> </a:t>
            </a:r>
            <a:r>
              <a:rPr lang="it-IT" dirty="0" err="1"/>
              <a:t>column</a:t>
            </a:r>
            <a:endParaRPr lang="en-US" dirty="0"/>
          </a:p>
        </p:txBody>
      </p:sp>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7</a:t>
            </a:r>
            <a:endParaRPr lang="en-US" sz="2400" b="1" dirty="0">
              <a:solidFill>
                <a:schemeClr val="bg1"/>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6E77736A-7DD0-F5CD-7558-B0EAB35BBA15}"/>
              </a:ext>
            </a:extLst>
          </p:cNvPr>
          <p:cNvPicPr>
            <a:picLocks noChangeAspect="1"/>
          </p:cNvPicPr>
          <p:nvPr/>
        </p:nvPicPr>
        <p:blipFill>
          <a:blip r:embed="rId3"/>
          <a:srcRect l="437" r="1"/>
          <a:stretch/>
        </p:blipFill>
        <p:spPr>
          <a:xfrm>
            <a:off x="4427984" y="1446660"/>
            <a:ext cx="4219722" cy="4570141"/>
          </a:xfrm>
          <a:prstGeom prst="rect">
            <a:avLst/>
          </a:prstGeom>
        </p:spPr>
      </p:pic>
    </p:spTree>
    <p:extLst>
      <p:ext uri="{BB962C8B-B14F-4D97-AF65-F5344CB8AC3E}">
        <p14:creationId xmlns:p14="http://schemas.microsoft.com/office/powerpoint/2010/main" val="60701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0A30-CEE3-831F-F0AF-34519E98946F}"/>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70B86C10-C777-9BB6-73C8-6539F7EABE9B}"/>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ED4824F3-5AF4-1C1C-3B53-6CFA8FF7F955}"/>
              </a:ext>
            </a:extLst>
          </p:cNvPr>
          <p:cNvSpPr txBox="1"/>
          <p:nvPr/>
        </p:nvSpPr>
        <p:spPr>
          <a:xfrm>
            <a:off x="467544" y="971436"/>
            <a:ext cx="1310167" cy="369332"/>
          </a:xfrm>
          <a:prstGeom prst="rect">
            <a:avLst/>
          </a:prstGeom>
          <a:noFill/>
        </p:spPr>
        <p:txBody>
          <a:bodyPr wrap="none" rtlCol="0">
            <a:spAutoFit/>
          </a:bodyPr>
          <a:lstStyle/>
          <a:p>
            <a:r>
              <a:rPr lang="it-IT" b="1" dirty="0"/>
              <a:t>The File Tab</a:t>
            </a:r>
            <a:endParaRPr lang="en-US" b="1" dirty="0"/>
          </a:p>
        </p:txBody>
      </p:sp>
      <p:pic>
        <p:nvPicPr>
          <p:cNvPr id="2" name="Picture 4">
            <a:extLst>
              <a:ext uri="{FF2B5EF4-FFF2-40B4-BE49-F238E27FC236}">
                <a16:creationId xmlns:a16="http://schemas.microsoft.com/office/drawing/2014/main" id="{B8D882C1-D521-7F8B-EC22-E95286087574}"/>
              </a:ext>
            </a:extLst>
          </p:cNvPr>
          <p:cNvPicPr>
            <a:picLocks noChangeAspect="1"/>
          </p:cNvPicPr>
          <p:nvPr/>
        </p:nvPicPr>
        <p:blipFill>
          <a:blip r:embed="rId3"/>
          <a:stretch>
            <a:fillRect/>
          </a:stretch>
        </p:blipFill>
        <p:spPr>
          <a:xfrm>
            <a:off x="899592" y="1484784"/>
            <a:ext cx="7046995" cy="1536355"/>
          </a:xfrm>
          <a:prstGeom prst="rect">
            <a:avLst/>
          </a:prstGeom>
        </p:spPr>
      </p:pic>
      <p:sp>
        <p:nvSpPr>
          <p:cNvPr id="5" name="Ovale 4">
            <a:extLst>
              <a:ext uri="{FF2B5EF4-FFF2-40B4-BE49-F238E27FC236}">
                <a16:creationId xmlns:a16="http://schemas.microsoft.com/office/drawing/2014/main" id="{6473121D-D647-0E65-4E64-F3CB31BB6807}"/>
              </a:ext>
            </a:extLst>
          </p:cNvPr>
          <p:cNvSpPr/>
          <p:nvPr/>
        </p:nvSpPr>
        <p:spPr>
          <a:xfrm>
            <a:off x="683568" y="1788791"/>
            <a:ext cx="2592288" cy="48455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asellaDiTesto 9">
            <a:extLst>
              <a:ext uri="{FF2B5EF4-FFF2-40B4-BE49-F238E27FC236}">
                <a16:creationId xmlns:a16="http://schemas.microsoft.com/office/drawing/2014/main" id="{B51AD861-D0FD-379E-AE3D-0AD595EFEC03}"/>
              </a:ext>
            </a:extLst>
          </p:cNvPr>
          <p:cNvSpPr txBox="1"/>
          <p:nvPr/>
        </p:nvSpPr>
        <p:spPr>
          <a:xfrm>
            <a:off x="467544" y="3645024"/>
            <a:ext cx="8525833" cy="984885"/>
          </a:xfrm>
          <a:prstGeom prst="rect">
            <a:avLst/>
          </a:prstGeom>
          <a:noFill/>
        </p:spPr>
        <p:txBody>
          <a:bodyPr wrap="square">
            <a:spAutoFit/>
          </a:bodyPr>
          <a:lstStyle/>
          <a:p>
            <a:r>
              <a:rPr lang="en-US" altLang="en-US" sz="2000" dirty="0"/>
              <a:t>Several HEC-DSS files may be open at one time, each in its own tab.</a:t>
            </a:r>
          </a:p>
          <a:p>
            <a:endParaRPr lang="en-US" altLang="en-US" sz="2000" dirty="0"/>
          </a:p>
          <a:p>
            <a:pPr marL="800100" lvl="1" indent="-342900">
              <a:buFont typeface="Arial" panose="020B0604020202020204" pitchFamily="34" charset="0"/>
              <a:buChar char="•"/>
            </a:pPr>
            <a:r>
              <a:rPr lang="en-US" altLang="en-US" dirty="0"/>
              <a:t>This allows data from different files to be plotted, tabulated, or edited together</a:t>
            </a:r>
          </a:p>
        </p:txBody>
      </p:sp>
    </p:spTree>
    <p:extLst>
      <p:ext uri="{BB962C8B-B14F-4D97-AF65-F5344CB8AC3E}">
        <p14:creationId xmlns:p14="http://schemas.microsoft.com/office/powerpoint/2010/main" val="2387472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7" name="CasellaDiTesto 6"/>
          <p:cNvSpPr txBox="1"/>
          <p:nvPr/>
        </p:nvSpPr>
        <p:spPr>
          <a:xfrm>
            <a:off x="2195736" y="1031159"/>
            <a:ext cx="3528392" cy="369332"/>
          </a:xfrm>
          <a:prstGeom prst="rect">
            <a:avLst/>
          </a:prstGeom>
          <a:noFill/>
        </p:spPr>
        <p:txBody>
          <a:bodyPr wrap="square" rtlCol="0">
            <a:spAutoFit/>
          </a:bodyPr>
          <a:lstStyle/>
          <a:p>
            <a:r>
              <a:rPr lang="it-IT" b="1" dirty="0" err="1"/>
              <a:t>Irregular</a:t>
            </a:r>
            <a:r>
              <a:rPr lang="it-IT" b="1" dirty="0"/>
              <a:t> </a:t>
            </a:r>
            <a:r>
              <a:rPr lang="it-IT" b="1" dirty="0" err="1"/>
              <a:t>interval</a:t>
            </a:r>
            <a:r>
              <a:rPr lang="it-IT" b="1" dirty="0"/>
              <a:t> Time Series</a:t>
            </a:r>
          </a:p>
        </p:txBody>
      </p:sp>
      <p:sp>
        <p:nvSpPr>
          <p:cNvPr id="10" name="CasellaDiTesto 9"/>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8</a:t>
            </a:r>
            <a:endParaRPr lang="en-US" sz="2400" b="1" dirty="0">
              <a:solidFill>
                <a:schemeClr val="bg1"/>
              </a:solidFill>
              <a:effectLst>
                <a:outerShdw blurRad="38100" dist="38100" dir="2700000" algn="tl">
                  <a:srgbClr val="000000">
                    <a:alpha val="43137"/>
                  </a:srgbClr>
                </a:outerShdw>
              </a:effectLst>
            </a:endParaRPr>
          </a:p>
        </p:txBody>
      </p:sp>
      <p:sp>
        <p:nvSpPr>
          <p:cNvPr id="11" name="Rettangolo 10"/>
          <p:cNvSpPr/>
          <p:nvPr/>
        </p:nvSpPr>
        <p:spPr>
          <a:xfrm>
            <a:off x="267642" y="2142966"/>
            <a:ext cx="2360142" cy="923330"/>
          </a:xfrm>
          <a:prstGeom prst="rect">
            <a:avLst/>
          </a:prstGeom>
        </p:spPr>
        <p:txBody>
          <a:bodyPr wrap="square">
            <a:spAutoFit/>
          </a:bodyPr>
          <a:lstStyle/>
          <a:p>
            <a:pPr marL="285750" indent="-285750">
              <a:buFont typeface="Arial" pitchFamily="34" charset="0"/>
              <a:buChar char="•"/>
            </a:pPr>
            <a:r>
              <a:rPr lang="it-IT" dirty="0" err="1"/>
              <a:t>Fill</a:t>
            </a:r>
            <a:r>
              <a:rPr lang="it-IT" dirty="0"/>
              <a:t> out the boxes </a:t>
            </a:r>
            <a:r>
              <a:rPr lang="it-IT" dirty="0" err="1"/>
              <a:t>as</a:t>
            </a:r>
            <a:r>
              <a:rPr lang="it-IT" dirty="0"/>
              <a:t> </a:t>
            </a:r>
            <a:r>
              <a:rPr lang="it-IT" dirty="0" err="1"/>
              <a:t>shown</a:t>
            </a:r>
            <a:r>
              <a:rPr lang="it-IT" dirty="0"/>
              <a:t> in figure</a:t>
            </a:r>
          </a:p>
          <a:p>
            <a:endParaRPr lang="it-IT" dirty="0"/>
          </a:p>
        </p:txBody>
      </p:sp>
      <p:pic>
        <p:nvPicPr>
          <p:cNvPr id="3" name="Immagine 2">
            <a:extLst>
              <a:ext uri="{FF2B5EF4-FFF2-40B4-BE49-F238E27FC236}">
                <a16:creationId xmlns:a16="http://schemas.microsoft.com/office/drawing/2014/main" id="{EB066659-57BB-0AAA-7E79-91E15C24688D}"/>
              </a:ext>
            </a:extLst>
          </p:cNvPr>
          <p:cNvPicPr>
            <a:picLocks noChangeAspect="1"/>
          </p:cNvPicPr>
          <p:nvPr/>
        </p:nvPicPr>
        <p:blipFill>
          <a:blip r:embed="rId3"/>
          <a:srcRect l="317"/>
          <a:stretch/>
        </p:blipFill>
        <p:spPr>
          <a:xfrm>
            <a:off x="2843808" y="1715358"/>
            <a:ext cx="5779024" cy="3610362"/>
          </a:xfrm>
          <a:prstGeom prst="rect">
            <a:avLst/>
          </a:prstGeom>
        </p:spPr>
      </p:pic>
    </p:spTree>
    <p:extLst>
      <p:ext uri="{BB962C8B-B14F-4D97-AF65-F5344CB8AC3E}">
        <p14:creationId xmlns:p14="http://schemas.microsoft.com/office/powerpoint/2010/main" val="1540144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330762" y="1834576"/>
          <a:ext cx="3488790" cy="2765806"/>
        </p:xfrm>
        <a:graphic>
          <a:graphicData uri="http://schemas.openxmlformats.org/drawingml/2006/table">
            <a:tbl>
              <a:tblPr firstRow="1" firstCol="1" bandRow="1">
                <a:tableStyleId>{00A15C55-8517-42AA-B614-E9B94910E393}</a:tableStyleId>
              </a:tblPr>
              <a:tblGrid>
                <a:gridCol w="2202968">
                  <a:extLst>
                    <a:ext uri="{9D8B030D-6E8A-4147-A177-3AD203B41FA5}">
                      <a16:colId xmlns:a16="http://schemas.microsoft.com/office/drawing/2014/main" val="20000"/>
                    </a:ext>
                  </a:extLst>
                </a:gridCol>
                <a:gridCol w="1285822">
                  <a:extLst>
                    <a:ext uri="{9D8B030D-6E8A-4147-A177-3AD203B41FA5}">
                      <a16:colId xmlns:a16="http://schemas.microsoft.com/office/drawing/2014/main" val="20001"/>
                    </a:ext>
                  </a:extLst>
                </a:gridCol>
              </a:tblGrid>
              <a:tr h="777875">
                <a:tc>
                  <a:txBody>
                    <a:bodyPr/>
                    <a:lstStyle/>
                    <a:p>
                      <a:pPr algn="just">
                        <a:lnSpc>
                          <a:spcPct val="115000"/>
                        </a:lnSpc>
                        <a:spcAft>
                          <a:spcPts val="1000"/>
                        </a:spcAft>
                      </a:pPr>
                      <a:r>
                        <a:rPr lang="en-US" sz="2000" dirty="0">
                          <a:effectLst/>
                        </a:rPr>
                        <a:t>Date / Time</a:t>
                      </a:r>
                      <a:endParaRPr lang="en-US" sz="2000" dirty="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dirty="0" err="1">
                          <a:effectLst/>
                        </a:rPr>
                        <a:t>Precip</a:t>
                      </a:r>
                      <a:r>
                        <a:rPr lang="en-US" sz="2000" dirty="0">
                          <a:effectLst/>
                        </a:rPr>
                        <a:t> </a:t>
                      </a:r>
                    </a:p>
                    <a:p>
                      <a:pPr algn="just">
                        <a:lnSpc>
                          <a:spcPct val="115000"/>
                        </a:lnSpc>
                        <a:spcAft>
                          <a:spcPts val="1000"/>
                        </a:spcAft>
                      </a:pPr>
                      <a:r>
                        <a:rPr lang="en-US" sz="2000" dirty="0">
                          <a:effectLst/>
                        </a:rPr>
                        <a:t>(mm)</a:t>
                      </a:r>
                      <a:endParaRPr lang="en-US" sz="2000" dirty="0">
                        <a:effectLst/>
                        <a:latin typeface="Verdana"/>
                        <a:ea typeface="Times New Roman"/>
                        <a:cs typeface="Arial"/>
                      </a:endParaRPr>
                    </a:p>
                  </a:txBody>
                  <a:tcPr marL="68580" marR="68580" marT="0" marB="0"/>
                </a:tc>
                <a:extLst>
                  <a:ext uri="{0D108BD9-81ED-4DB2-BD59-A6C34878D82A}">
                    <a16:rowId xmlns:a16="http://schemas.microsoft.com/office/drawing/2014/main" val="10000"/>
                  </a:ext>
                </a:extLst>
              </a:tr>
              <a:tr h="316112">
                <a:tc>
                  <a:txBody>
                    <a:bodyPr/>
                    <a:lstStyle/>
                    <a:p>
                      <a:pPr algn="just">
                        <a:lnSpc>
                          <a:spcPct val="115000"/>
                        </a:lnSpc>
                        <a:spcAft>
                          <a:spcPts val="1000"/>
                        </a:spcAft>
                      </a:pPr>
                      <a:r>
                        <a:rPr lang="en-US" sz="2000" dirty="0">
                          <a:effectLst/>
                        </a:rPr>
                        <a:t>09Oct2001 / 12:00</a:t>
                      </a:r>
                      <a:endParaRPr lang="en-US" sz="2000" dirty="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a:effectLst/>
                        </a:rPr>
                        <a:t>0.3</a:t>
                      </a:r>
                      <a:endParaRPr lang="en-US" sz="2000">
                        <a:effectLst/>
                        <a:latin typeface="Verdana"/>
                        <a:ea typeface="Times New Roman"/>
                        <a:cs typeface="Arial"/>
                      </a:endParaRPr>
                    </a:p>
                  </a:txBody>
                  <a:tcPr marL="68580" marR="68580" marT="0" marB="0"/>
                </a:tc>
                <a:extLst>
                  <a:ext uri="{0D108BD9-81ED-4DB2-BD59-A6C34878D82A}">
                    <a16:rowId xmlns:a16="http://schemas.microsoft.com/office/drawing/2014/main" val="10001"/>
                  </a:ext>
                </a:extLst>
              </a:tr>
              <a:tr h="316112">
                <a:tc>
                  <a:txBody>
                    <a:bodyPr/>
                    <a:lstStyle/>
                    <a:p>
                      <a:pPr algn="just">
                        <a:lnSpc>
                          <a:spcPct val="115000"/>
                        </a:lnSpc>
                        <a:spcAft>
                          <a:spcPts val="1000"/>
                        </a:spcAft>
                      </a:pPr>
                      <a:r>
                        <a:rPr lang="en-US" sz="2000">
                          <a:effectLst/>
                        </a:rPr>
                        <a:t>09Oct2001 / 14:20</a:t>
                      </a:r>
                      <a:endParaRPr lang="en-US" sz="200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a:effectLst/>
                        </a:rPr>
                        <a:t>0.1</a:t>
                      </a:r>
                      <a:endParaRPr lang="en-US" sz="2000">
                        <a:effectLst/>
                        <a:latin typeface="Verdana"/>
                        <a:ea typeface="Times New Roman"/>
                        <a:cs typeface="Arial"/>
                      </a:endParaRPr>
                    </a:p>
                  </a:txBody>
                  <a:tcPr marL="68580" marR="68580" marT="0" marB="0"/>
                </a:tc>
                <a:extLst>
                  <a:ext uri="{0D108BD9-81ED-4DB2-BD59-A6C34878D82A}">
                    <a16:rowId xmlns:a16="http://schemas.microsoft.com/office/drawing/2014/main" val="10002"/>
                  </a:ext>
                </a:extLst>
              </a:tr>
              <a:tr h="316112">
                <a:tc>
                  <a:txBody>
                    <a:bodyPr/>
                    <a:lstStyle/>
                    <a:p>
                      <a:pPr algn="just">
                        <a:lnSpc>
                          <a:spcPct val="115000"/>
                        </a:lnSpc>
                        <a:spcAft>
                          <a:spcPts val="1000"/>
                        </a:spcAft>
                      </a:pPr>
                      <a:r>
                        <a:rPr lang="en-US" sz="2000">
                          <a:effectLst/>
                        </a:rPr>
                        <a:t>09Oct2001 / 17:00</a:t>
                      </a:r>
                      <a:endParaRPr lang="en-US" sz="200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a:effectLst/>
                        </a:rPr>
                        <a:t>0.2</a:t>
                      </a:r>
                      <a:endParaRPr lang="en-US" sz="2000">
                        <a:effectLst/>
                        <a:latin typeface="Verdana"/>
                        <a:ea typeface="Times New Roman"/>
                        <a:cs typeface="Arial"/>
                      </a:endParaRPr>
                    </a:p>
                  </a:txBody>
                  <a:tcPr marL="68580" marR="68580" marT="0" marB="0"/>
                </a:tc>
                <a:extLst>
                  <a:ext uri="{0D108BD9-81ED-4DB2-BD59-A6C34878D82A}">
                    <a16:rowId xmlns:a16="http://schemas.microsoft.com/office/drawing/2014/main" val="10003"/>
                  </a:ext>
                </a:extLst>
              </a:tr>
              <a:tr h="316112">
                <a:tc>
                  <a:txBody>
                    <a:bodyPr/>
                    <a:lstStyle/>
                    <a:p>
                      <a:pPr algn="just">
                        <a:lnSpc>
                          <a:spcPct val="115000"/>
                        </a:lnSpc>
                        <a:spcAft>
                          <a:spcPts val="1000"/>
                        </a:spcAft>
                      </a:pPr>
                      <a:r>
                        <a:rPr lang="en-US" sz="2000">
                          <a:effectLst/>
                        </a:rPr>
                        <a:t>09Oct2001 / 18:00</a:t>
                      </a:r>
                      <a:endParaRPr lang="en-US" sz="200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a:effectLst/>
                        </a:rPr>
                        <a:t>0.0</a:t>
                      </a:r>
                      <a:endParaRPr lang="en-US" sz="2000">
                        <a:effectLst/>
                        <a:latin typeface="Verdana"/>
                        <a:ea typeface="Times New Roman"/>
                        <a:cs typeface="Arial"/>
                      </a:endParaRPr>
                    </a:p>
                  </a:txBody>
                  <a:tcPr marL="68580" marR="68580" marT="0" marB="0"/>
                </a:tc>
                <a:extLst>
                  <a:ext uri="{0D108BD9-81ED-4DB2-BD59-A6C34878D82A}">
                    <a16:rowId xmlns:a16="http://schemas.microsoft.com/office/drawing/2014/main" val="10004"/>
                  </a:ext>
                </a:extLst>
              </a:tr>
              <a:tr h="316112">
                <a:tc>
                  <a:txBody>
                    <a:bodyPr/>
                    <a:lstStyle/>
                    <a:p>
                      <a:pPr algn="just">
                        <a:lnSpc>
                          <a:spcPct val="115000"/>
                        </a:lnSpc>
                        <a:spcAft>
                          <a:spcPts val="1000"/>
                        </a:spcAft>
                      </a:pPr>
                      <a:r>
                        <a:rPr lang="en-US" sz="2000">
                          <a:effectLst/>
                        </a:rPr>
                        <a:t>09Oct2001 / 19:10</a:t>
                      </a:r>
                      <a:endParaRPr lang="en-US" sz="200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a:effectLst/>
                        </a:rPr>
                        <a:t>0.6</a:t>
                      </a:r>
                      <a:endParaRPr lang="en-US" sz="2000">
                        <a:effectLst/>
                        <a:latin typeface="Verdana"/>
                        <a:ea typeface="Times New Roman"/>
                        <a:cs typeface="Arial"/>
                      </a:endParaRPr>
                    </a:p>
                  </a:txBody>
                  <a:tcPr marL="68580" marR="68580" marT="0" marB="0"/>
                </a:tc>
                <a:extLst>
                  <a:ext uri="{0D108BD9-81ED-4DB2-BD59-A6C34878D82A}">
                    <a16:rowId xmlns:a16="http://schemas.microsoft.com/office/drawing/2014/main" val="10005"/>
                  </a:ext>
                </a:extLst>
              </a:tr>
              <a:tr h="316112">
                <a:tc>
                  <a:txBody>
                    <a:bodyPr/>
                    <a:lstStyle/>
                    <a:p>
                      <a:pPr algn="just">
                        <a:lnSpc>
                          <a:spcPct val="115000"/>
                        </a:lnSpc>
                        <a:spcAft>
                          <a:spcPts val="1000"/>
                        </a:spcAft>
                      </a:pPr>
                      <a:r>
                        <a:rPr lang="en-US" sz="2000" dirty="0">
                          <a:effectLst/>
                        </a:rPr>
                        <a:t>09Oct2001 / 20:00</a:t>
                      </a:r>
                      <a:endParaRPr lang="en-US" sz="2000" dirty="0">
                        <a:effectLst/>
                        <a:latin typeface="Verdana"/>
                        <a:ea typeface="Times New Roman"/>
                        <a:cs typeface="Arial"/>
                      </a:endParaRPr>
                    </a:p>
                  </a:txBody>
                  <a:tcPr marL="68580" marR="68580" marT="0" marB="0"/>
                </a:tc>
                <a:tc>
                  <a:txBody>
                    <a:bodyPr/>
                    <a:lstStyle/>
                    <a:p>
                      <a:pPr algn="just">
                        <a:lnSpc>
                          <a:spcPct val="115000"/>
                        </a:lnSpc>
                        <a:spcAft>
                          <a:spcPts val="1000"/>
                        </a:spcAft>
                      </a:pPr>
                      <a:r>
                        <a:rPr lang="en-US" sz="2000" dirty="0">
                          <a:effectLst/>
                        </a:rPr>
                        <a:t>0.4</a:t>
                      </a:r>
                      <a:endParaRPr lang="en-US" sz="2000" dirty="0">
                        <a:effectLst/>
                        <a:latin typeface="Verdana"/>
                        <a:ea typeface="Times New Roman"/>
                        <a:cs typeface="Arial"/>
                      </a:endParaRPr>
                    </a:p>
                  </a:txBody>
                  <a:tcPr marL="68580" marR="68580" marT="0" marB="0"/>
                </a:tc>
                <a:extLst>
                  <a:ext uri="{0D108BD9-81ED-4DB2-BD59-A6C34878D82A}">
                    <a16:rowId xmlns:a16="http://schemas.microsoft.com/office/drawing/2014/main" val="10006"/>
                  </a:ext>
                </a:extLst>
              </a:tr>
            </a:tbl>
          </a:graphicData>
        </a:graphic>
      </p:graphicFrame>
      <p:pic>
        <p:nvPicPr>
          <p:cNvPr id="102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47196" b="10918"/>
          <a:stretch/>
        </p:blipFill>
        <p:spPr bwMode="auto">
          <a:xfrm>
            <a:off x="3099472" y="2967627"/>
            <a:ext cx="5713766" cy="290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10" name="CasellaDiTesto 9"/>
          <p:cNvSpPr txBox="1"/>
          <p:nvPr/>
        </p:nvSpPr>
        <p:spPr>
          <a:xfrm>
            <a:off x="2195736" y="1031159"/>
            <a:ext cx="3528392" cy="369332"/>
          </a:xfrm>
          <a:prstGeom prst="rect">
            <a:avLst/>
          </a:prstGeom>
          <a:noFill/>
        </p:spPr>
        <p:txBody>
          <a:bodyPr wrap="square" rtlCol="0">
            <a:spAutoFit/>
          </a:bodyPr>
          <a:lstStyle/>
          <a:p>
            <a:r>
              <a:rPr lang="it-IT" b="1" dirty="0" err="1"/>
              <a:t>Irregular</a:t>
            </a:r>
            <a:r>
              <a:rPr lang="it-IT" b="1" dirty="0"/>
              <a:t> </a:t>
            </a:r>
            <a:r>
              <a:rPr lang="it-IT" b="1" dirty="0" err="1"/>
              <a:t>interval</a:t>
            </a:r>
            <a:r>
              <a:rPr lang="it-IT" b="1" dirty="0"/>
              <a:t> Time Series</a:t>
            </a:r>
          </a:p>
        </p:txBody>
      </p:sp>
      <p:sp>
        <p:nvSpPr>
          <p:cNvPr id="11" name="CasellaDiTesto 10"/>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8</a:t>
            </a:r>
            <a:endParaRPr lang="en-US" sz="2400" b="1" dirty="0">
              <a:solidFill>
                <a:schemeClr val="bg1"/>
              </a:solidFill>
              <a:effectLst>
                <a:outerShdw blurRad="38100" dist="38100" dir="2700000" algn="tl">
                  <a:srgbClr val="000000">
                    <a:alpha val="43137"/>
                  </a:srgbClr>
                </a:outerShdw>
              </a:effectLst>
            </a:endParaRPr>
          </a:p>
        </p:txBody>
      </p:sp>
      <p:sp>
        <p:nvSpPr>
          <p:cNvPr id="5" name="Freccia curva 4"/>
          <p:cNvSpPr/>
          <p:nvPr/>
        </p:nvSpPr>
        <p:spPr>
          <a:xfrm rot="5400000">
            <a:off x="4303572" y="1722469"/>
            <a:ext cx="1028608" cy="1499865"/>
          </a:xfrm>
          <a:prstGeom prst="ben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CasellaDiTesto 3"/>
          <p:cNvSpPr txBox="1"/>
          <p:nvPr/>
        </p:nvSpPr>
        <p:spPr>
          <a:xfrm>
            <a:off x="5724128" y="1578370"/>
            <a:ext cx="2844924" cy="646331"/>
          </a:xfrm>
          <a:prstGeom prst="rect">
            <a:avLst/>
          </a:prstGeom>
          <a:noFill/>
        </p:spPr>
        <p:txBody>
          <a:bodyPr wrap="square" rtlCol="0">
            <a:spAutoFit/>
          </a:bodyPr>
          <a:lstStyle/>
          <a:p>
            <a:r>
              <a:rPr lang="it-IT" dirty="0" err="1"/>
              <a:t>Fill</a:t>
            </a:r>
            <a:r>
              <a:rPr lang="it-IT" dirty="0"/>
              <a:t> out the </a:t>
            </a:r>
            <a:r>
              <a:rPr lang="it-IT" dirty="0" err="1"/>
              <a:t>table</a:t>
            </a:r>
            <a:r>
              <a:rPr lang="it-IT" dirty="0"/>
              <a:t> with the </a:t>
            </a:r>
            <a:r>
              <a:rPr lang="it-IT" dirty="0" err="1"/>
              <a:t>values</a:t>
            </a:r>
            <a:r>
              <a:rPr lang="it-IT" dirty="0"/>
              <a:t> </a:t>
            </a:r>
            <a:r>
              <a:rPr lang="it-IT" dirty="0" err="1"/>
              <a:t>provided</a:t>
            </a:r>
            <a:r>
              <a:rPr lang="it-IT" dirty="0"/>
              <a:t> in the </a:t>
            </a:r>
            <a:r>
              <a:rPr lang="en-US" dirty="0"/>
              <a:t>table</a:t>
            </a:r>
          </a:p>
        </p:txBody>
      </p:sp>
    </p:spTree>
    <p:extLst>
      <p:ext uri="{BB962C8B-B14F-4D97-AF65-F5344CB8AC3E}">
        <p14:creationId xmlns:p14="http://schemas.microsoft.com/office/powerpoint/2010/main" val="112009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640" y="908722"/>
            <a:ext cx="4905375" cy="51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23528" y="1182230"/>
            <a:ext cx="3568156" cy="369332"/>
          </a:xfrm>
          <a:prstGeom prst="rect">
            <a:avLst/>
          </a:prstGeom>
          <a:noFill/>
        </p:spPr>
        <p:txBody>
          <a:bodyPr wrap="square" rtlCol="0">
            <a:spAutoFit/>
          </a:bodyPr>
          <a:lstStyle/>
          <a:p>
            <a:r>
              <a:rPr lang="it-IT" b="1" dirty="0" err="1"/>
              <a:t>Paired</a:t>
            </a:r>
            <a:r>
              <a:rPr lang="it-IT" b="1" dirty="0"/>
              <a:t> data Entry </a:t>
            </a:r>
            <a:r>
              <a:rPr lang="it-IT" b="1" dirty="0" err="1"/>
              <a:t>dialog</a:t>
            </a:r>
            <a:r>
              <a:rPr lang="it-IT" b="1" dirty="0"/>
              <a:t> box</a:t>
            </a:r>
          </a:p>
        </p:txBody>
      </p:sp>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2" name="Rettangolo 1">
            <a:extLst>
              <a:ext uri="{FF2B5EF4-FFF2-40B4-BE49-F238E27FC236}">
                <a16:creationId xmlns:a16="http://schemas.microsoft.com/office/drawing/2014/main" id="{914FE202-265D-64D5-C836-6B9CB5FDD386}"/>
              </a:ext>
            </a:extLst>
          </p:cNvPr>
          <p:cNvSpPr/>
          <p:nvPr/>
        </p:nvSpPr>
        <p:spPr>
          <a:xfrm>
            <a:off x="7236296" y="1551562"/>
            <a:ext cx="1440160" cy="3652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17C12402-75F0-C902-6152-DE9EAA49BA88}"/>
              </a:ext>
            </a:extLst>
          </p:cNvPr>
          <p:cNvSpPr/>
          <p:nvPr/>
        </p:nvSpPr>
        <p:spPr>
          <a:xfrm>
            <a:off x="4206892" y="2559674"/>
            <a:ext cx="4541572" cy="10185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0966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0049" y="2492898"/>
            <a:ext cx="3554902" cy="1200329"/>
          </a:xfrm>
          <a:prstGeom prst="rect">
            <a:avLst/>
          </a:prstGeom>
        </p:spPr>
        <p:txBody>
          <a:bodyPr wrap="square">
            <a:spAutoFit/>
          </a:bodyPr>
          <a:lstStyle/>
          <a:p>
            <a:pPr marL="285750" indent="-285750">
              <a:buFont typeface="Arial" pitchFamily="34" charset="0"/>
              <a:buChar char="•"/>
            </a:pPr>
            <a:r>
              <a:rPr lang="en-US" dirty="0"/>
              <a:t>Open </a:t>
            </a:r>
            <a:r>
              <a:rPr lang="en-US" b="1" dirty="0"/>
              <a:t>BearValley.xls, </a:t>
            </a:r>
            <a:r>
              <a:rPr lang="en-US" dirty="0"/>
              <a:t>third sheet elevation-damage</a:t>
            </a:r>
            <a:endParaRPr lang="en-US" b="1" dirty="0"/>
          </a:p>
          <a:p>
            <a:pPr marL="285750" indent="-285750">
              <a:buFont typeface="Arial" pitchFamily="34" charset="0"/>
              <a:buChar char="•"/>
            </a:pPr>
            <a:r>
              <a:rPr lang="it-IT" dirty="0" err="1"/>
              <a:t>Fill</a:t>
            </a:r>
            <a:r>
              <a:rPr lang="it-IT" dirty="0"/>
              <a:t> out the top </a:t>
            </a:r>
            <a:r>
              <a:rPr lang="it-IT" dirty="0" err="1"/>
              <a:t>portion</a:t>
            </a:r>
            <a:r>
              <a:rPr lang="it-IT" dirty="0"/>
              <a:t> of the screen boxes </a:t>
            </a:r>
            <a:r>
              <a:rPr lang="it-IT" dirty="0" err="1"/>
              <a:t>as</a:t>
            </a:r>
            <a:r>
              <a:rPr lang="it-IT" dirty="0"/>
              <a:t> </a:t>
            </a:r>
            <a:r>
              <a:rPr lang="it-IT" dirty="0" err="1"/>
              <a:t>shown</a:t>
            </a:r>
            <a:r>
              <a:rPr lang="it-IT" dirty="0"/>
              <a:t> in figure</a:t>
            </a:r>
          </a:p>
        </p:txBody>
      </p:sp>
      <p:sp>
        <p:nvSpPr>
          <p:cNvPr id="6" name="CasellaDiTesto 5"/>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12" name="CasellaDiTesto 11"/>
          <p:cNvSpPr txBox="1"/>
          <p:nvPr/>
        </p:nvSpPr>
        <p:spPr>
          <a:xfrm>
            <a:off x="2195736" y="1031159"/>
            <a:ext cx="3528392" cy="369332"/>
          </a:xfrm>
          <a:prstGeom prst="rect">
            <a:avLst/>
          </a:prstGeom>
          <a:noFill/>
        </p:spPr>
        <p:txBody>
          <a:bodyPr wrap="square" rtlCol="0">
            <a:spAutoFit/>
          </a:bodyPr>
          <a:lstStyle/>
          <a:p>
            <a:r>
              <a:rPr lang="it-IT" b="1" dirty="0" err="1"/>
              <a:t>Paired</a:t>
            </a:r>
            <a:r>
              <a:rPr lang="it-IT" b="1" dirty="0"/>
              <a:t> data Entry</a:t>
            </a:r>
          </a:p>
        </p:txBody>
      </p:sp>
      <p:sp>
        <p:nvSpPr>
          <p:cNvPr id="13" name="CasellaDiTesto 12"/>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9</a:t>
            </a:r>
            <a:endParaRPr lang="en-US" sz="2400" b="1" dirty="0">
              <a:solidFill>
                <a:schemeClr val="bg1"/>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198B310C-827A-88FA-5406-A2FD45AEA9FA}"/>
              </a:ext>
            </a:extLst>
          </p:cNvPr>
          <p:cNvPicPr>
            <a:picLocks noChangeAspect="1"/>
          </p:cNvPicPr>
          <p:nvPr/>
        </p:nvPicPr>
        <p:blipFill>
          <a:blip r:embed="rId3"/>
          <a:stretch>
            <a:fillRect/>
          </a:stretch>
        </p:blipFill>
        <p:spPr>
          <a:xfrm>
            <a:off x="3568477" y="1834454"/>
            <a:ext cx="5101887" cy="3295819"/>
          </a:xfrm>
          <a:prstGeom prst="rect">
            <a:avLst/>
          </a:prstGeom>
        </p:spPr>
      </p:pic>
    </p:spTree>
    <p:extLst>
      <p:ext uri="{BB962C8B-B14F-4D97-AF65-F5344CB8AC3E}">
        <p14:creationId xmlns:p14="http://schemas.microsoft.com/office/powerpoint/2010/main" val="123851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11757" y="2420888"/>
            <a:ext cx="3554902" cy="1754326"/>
          </a:xfrm>
          <a:prstGeom prst="rect">
            <a:avLst/>
          </a:prstGeom>
        </p:spPr>
        <p:txBody>
          <a:bodyPr wrap="square">
            <a:spAutoFit/>
          </a:bodyPr>
          <a:lstStyle/>
          <a:p>
            <a:pPr marL="285750" indent="-285750">
              <a:buFont typeface="Arial" pitchFamily="34" charset="0"/>
              <a:buChar char="•"/>
            </a:pPr>
            <a:r>
              <a:rPr lang="en-US" dirty="0"/>
              <a:t>Select the Excel data set. </a:t>
            </a:r>
          </a:p>
          <a:p>
            <a:pPr marL="285750" indent="-285750">
              <a:buFont typeface="Arial" pitchFamily="34" charset="0"/>
              <a:buChar char="•"/>
            </a:pPr>
            <a:r>
              <a:rPr lang="en-US" dirty="0"/>
              <a:t>Copy the data and paste it into the data entry screen.</a:t>
            </a:r>
          </a:p>
          <a:p>
            <a:pPr marL="285750" indent="-285750">
              <a:buFont typeface="Arial" pitchFamily="34" charset="0"/>
              <a:buChar char="•"/>
            </a:pPr>
            <a:r>
              <a:rPr lang="en-US" dirty="0"/>
              <a:t>Plot your data </a:t>
            </a:r>
          </a:p>
          <a:p>
            <a:pPr marL="285750" indent="-285750">
              <a:buFont typeface="Arial" pitchFamily="34" charset="0"/>
              <a:buChar char="•"/>
            </a:pPr>
            <a:r>
              <a:rPr lang="en-US" dirty="0"/>
              <a:t>save it and close the data entry screen. </a:t>
            </a:r>
            <a:endParaRPr lang="it-IT" dirty="0"/>
          </a:p>
        </p:txBody>
      </p:sp>
      <p:pic>
        <p:nvPicPr>
          <p:cNvPr id="6" name="Immagine 5"/>
          <p:cNvPicPr/>
          <p:nvPr/>
        </p:nvPicPr>
        <p:blipFill rotWithShape="1">
          <a:blip r:embed="rId3"/>
          <a:srcRect t="41150" b="-233"/>
          <a:stretch/>
        </p:blipFill>
        <p:spPr>
          <a:xfrm>
            <a:off x="3800975" y="1844826"/>
            <a:ext cx="4914900" cy="4147603"/>
          </a:xfrm>
          <a:prstGeom prst="rect">
            <a:avLst/>
          </a:prstGeom>
        </p:spPr>
      </p:pic>
      <p:sp>
        <p:nvSpPr>
          <p:cNvPr id="7" name="CasellaDiTesto 6"/>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10" name="CasellaDiTesto 9"/>
          <p:cNvSpPr txBox="1"/>
          <p:nvPr/>
        </p:nvSpPr>
        <p:spPr>
          <a:xfrm>
            <a:off x="2195736" y="1031159"/>
            <a:ext cx="3528392" cy="369332"/>
          </a:xfrm>
          <a:prstGeom prst="rect">
            <a:avLst/>
          </a:prstGeom>
          <a:noFill/>
        </p:spPr>
        <p:txBody>
          <a:bodyPr wrap="square" rtlCol="0">
            <a:spAutoFit/>
          </a:bodyPr>
          <a:lstStyle/>
          <a:p>
            <a:r>
              <a:rPr lang="it-IT" b="1" dirty="0" err="1"/>
              <a:t>Paired</a:t>
            </a:r>
            <a:r>
              <a:rPr lang="it-IT" b="1" dirty="0"/>
              <a:t> data Entry</a:t>
            </a:r>
          </a:p>
        </p:txBody>
      </p:sp>
      <p:sp>
        <p:nvSpPr>
          <p:cNvPr id="12" name="CasellaDiTesto 11"/>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9</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4225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1.7  Entering data into HEC-DSS</a:t>
            </a:r>
          </a:p>
        </p:txBody>
      </p:sp>
      <p:sp>
        <p:nvSpPr>
          <p:cNvPr id="6" name="CasellaDiTesto 5"/>
          <p:cNvSpPr txBox="1"/>
          <p:nvPr/>
        </p:nvSpPr>
        <p:spPr>
          <a:xfrm>
            <a:off x="2195736" y="1031159"/>
            <a:ext cx="3528392" cy="369332"/>
          </a:xfrm>
          <a:prstGeom prst="rect">
            <a:avLst/>
          </a:prstGeom>
          <a:noFill/>
        </p:spPr>
        <p:txBody>
          <a:bodyPr wrap="square" rtlCol="0">
            <a:spAutoFit/>
          </a:bodyPr>
          <a:lstStyle/>
          <a:p>
            <a:r>
              <a:rPr lang="it-IT" b="1" dirty="0" err="1"/>
              <a:t>Paired</a:t>
            </a:r>
            <a:r>
              <a:rPr lang="it-IT" b="1" dirty="0"/>
              <a:t> data Entry</a:t>
            </a:r>
          </a:p>
        </p:txBody>
      </p:sp>
      <p:sp>
        <p:nvSpPr>
          <p:cNvPr id="8" name="CasellaDiTesto 7"/>
          <p:cNvSpPr txBox="1"/>
          <p:nvPr/>
        </p:nvSpPr>
        <p:spPr>
          <a:xfrm>
            <a:off x="496296" y="984995"/>
            <a:ext cx="1436099"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9</a:t>
            </a:r>
            <a:endParaRPr lang="en-US" sz="2400" b="1" dirty="0">
              <a:solidFill>
                <a:schemeClr val="bg1"/>
              </a:solidFill>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E0F2DD36-668B-209B-B0B0-449622A0EBCE}"/>
              </a:ext>
            </a:extLst>
          </p:cNvPr>
          <p:cNvPicPr>
            <a:picLocks noChangeAspect="1"/>
          </p:cNvPicPr>
          <p:nvPr/>
        </p:nvPicPr>
        <p:blipFill>
          <a:blip r:embed="rId3"/>
          <a:stretch>
            <a:fillRect/>
          </a:stretch>
        </p:blipFill>
        <p:spPr>
          <a:xfrm>
            <a:off x="1932394" y="1551474"/>
            <a:ext cx="6097031" cy="4480608"/>
          </a:xfrm>
          <a:prstGeom prst="rect">
            <a:avLst/>
          </a:prstGeom>
        </p:spPr>
      </p:pic>
    </p:spTree>
    <p:extLst>
      <p:ext uri="{BB962C8B-B14F-4D97-AF65-F5344CB8AC3E}">
        <p14:creationId xmlns:p14="http://schemas.microsoft.com/office/powerpoint/2010/main" val="370774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44008" y="2420888"/>
            <a:ext cx="3888432" cy="2031325"/>
          </a:xfrm>
          <a:prstGeom prst="rect">
            <a:avLst/>
          </a:prstGeom>
          <a:noFill/>
        </p:spPr>
        <p:txBody>
          <a:bodyPr wrap="square" rtlCol="0">
            <a:spAutoFit/>
          </a:bodyPr>
          <a:lstStyle/>
          <a:p>
            <a:pPr marL="342900" indent="-342900">
              <a:buAutoNum type="arabicPeriod"/>
            </a:pPr>
            <a:r>
              <a:rPr lang="en-US" dirty="0"/>
              <a:t>Utilities: </a:t>
            </a:r>
          </a:p>
          <a:p>
            <a:pPr marL="914400" lvl="1" indent="-457200">
              <a:buFont typeface="Arial" pitchFamily="34" charset="0"/>
              <a:buChar char="•"/>
            </a:pPr>
            <a:r>
              <a:rPr lang="en-US" dirty="0"/>
              <a:t>Rename</a:t>
            </a:r>
          </a:p>
          <a:p>
            <a:pPr marL="914400" lvl="1" indent="-457200">
              <a:buFont typeface="Arial" pitchFamily="34" charset="0"/>
              <a:buChar char="•"/>
            </a:pPr>
            <a:r>
              <a:rPr lang="en-US" dirty="0"/>
              <a:t>Delete</a:t>
            </a:r>
          </a:p>
          <a:p>
            <a:pPr marL="914400" lvl="1" indent="-457200">
              <a:buFont typeface="Arial" pitchFamily="34" charset="0"/>
              <a:buChar char="•"/>
            </a:pPr>
            <a:r>
              <a:rPr lang="en-US" dirty="0"/>
              <a:t>Duplicate </a:t>
            </a:r>
          </a:p>
          <a:p>
            <a:pPr marL="914400" lvl="1" indent="-457200">
              <a:buFont typeface="Arial" pitchFamily="34" charset="0"/>
              <a:buChar char="•"/>
            </a:pPr>
            <a:r>
              <a:rPr lang="en-US" dirty="0"/>
              <a:t>Copy </a:t>
            </a:r>
          </a:p>
          <a:p>
            <a:pPr marL="914400" lvl="1" indent="-457200">
              <a:buFont typeface="Arial" pitchFamily="34" charset="0"/>
              <a:buChar char="•"/>
            </a:pPr>
            <a:r>
              <a:rPr lang="en-US" dirty="0"/>
              <a:t>Merge</a:t>
            </a:r>
          </a:p>
          <a:p>
            <a:pPr marL="342900" indent="-342900">
              <a:buAutoNum type="arabicPeriod"/>
            </a:pP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051"/>
          <a:stretch/>
        </p:blipFill>
        <p:spPr bwMode="auto">
          <a:xfrm>
            <a:off x="251520" y="1556792"/>
            <a:ext cx="3888432" cy="407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e 2"/>
          <p:cNvSpPr/>
          <p:nvPr/>
        </p:nvSpPr>
        <p:spPr>
          <a:xfrm>
            <a:off x="611560" y="2924944"/>
            <a:ext cx="2736304" cy="2016224"/>
          </a:xfrm>
          <a:prstGeom prst="ellipse">
            <a:avLst/>
          </a:prstGeom>
          <a:no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CasellaDiTesto 5"/>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a:t>
            </a:r>
          </a:p>
        </p:txBody>
      </p:sp>
    </p:spTree>
    <p:extLst>
      <p:ext uri="{BB962C8B-B14F-4D97-AF65-F5344CB8AC3E}">
        <p14:creationId xmlns:p14="http://schemas.microsoft.com/office/powerpoint/2010/main" val="2403540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96294" y="1572716"/>
            <a:ext cx="8252170" cy="1200329"/>
          </a:xfrm>
          <a:prstGeom prst="rect">
            <a:avLst/>
          </a:prstGeom>
        </p:spPr>
        <p:txBody>
          <a:bodyPr wrap="square">
            <a:spAutoFit/>
          </a:bodyPr>
          <a:lstStyle/>
          <a:p>
            <a:pPr marL="285750" lvl="0" indent="-285750">
              <a:buFont typeface="Arial" pitchFamily="34" charset="0"/>
              <a:buChar char="•"/>
            </a:pPr>
            <a:r>
              <a:rPr lang="en-US" dirty="0"/>
              <a:t>Select the record named:</a:t>
            </a:r>
          </a:p>
          <a:p>
            <a:pPr marL="273050" lvl="0"/>
            <a:r>
              <a:rPr lang="en-US" b="1" dirty="0"/>
              <a:t>/ATBARA/ATBARA AT DS KHASHM EL GIRBA DAM 1/FLOW/31Dec1988 - 31Dec1991/1MON/ENDATA_2-EN_FLOW.XLS/ </a:t>
            </a:r>
          </a:p>
          <a:p>
            <a:pPr marL="285750" lvl="0" indent="-285750">
              <a:buFont typeface="Arial" panose="020B0604020202020204" pitchFamily="34" charset="0"/>
              <a:buChar char="•"/>
            </a:pPr>
            <a:r>
              <a:rPr lang="en-US" dirty="0"/>
              <a:t>From the </a:t>
            </a:r>
            <a:r>
              <a:rPr lang="en-US" b="1" dirty="0"/>
              <a:t>Edit menu</a:t>
            </a:r>
            <a:r>
              <a:rPr lang="en-US" dirty="0"/>
              <a:t>, select </a:t>
            </a:r>
            <a:r>
              <a:rPr lang="en-US" b="1" dirty="0"/>
              <a:t>Duplicate</a:t>
            </a:r>
            <a:r>
              <a:rPr lang="en-US" dirty="0"/>
              <a:t>. </a:t>
            </a:r>
          </a:p>
        </p:txBody>
      </p:sp>
      <p:sp>
        <p:nvSpPr>
          <p:cNvPr id="6" name="Rettangolo 5"/>
          <p:cNvSpPr/>
          <p:nvPr/>
        </p:nvSpPr>
        <p:spPr>
          <a:xfrm>
            <a:off x="496294" y="5301208"/>
            <a:ext cx="8056964" cy="646331"/>
          </a:xfrm>
          <a:prstGeom prst="rect">
            <a:avLst/>
          </a:prstGeom>
        </p:spPr>
        <p:txBody>
          <a:bodyPr wrap="square">
            <a:spAutoFit/>
          </a:bodyPr>
          <a:lstStyle/>
          <a:p>
            <a:pPr marL="285750" indent="-285750">
              <a:buFont typeface="Arial" pitchFamily="34" charset="0"/>
              <a:buChar char="•"/>
            </a:pPr>
            <a:r>
              <a:rPr lang="en-US" dirty="0"/>
              <a:t>Parts A, B, C and F boxes be change based on your new choice, you cannot change the D or E parts for time series data. </a:t>
            </a:r>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duplicating records</a:t>
            </a:r>
          </a:p>
        </p:txBody>
      </p:sp>
      <p:sp>
        <p:nvSpPr>
          <p:cNvPr id="9" name="CasellaDiTesto 8"/>
          <p:cNvSpPr txBox="1"/>
          <p:nvPr/>
        </p:nvSpPr>
        <p:spPr>
          <a:xfrm>
            <a:off x="496294" y="984993"/>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10</a:t>
            </a:r>
            <a:endParaRPr lang="en-US" sz="2400" b="1" dirty="0">
              <a:solidFill>
                <a:schemeClr val="bg1"/>
              </a:solidFill>
              <a:effectLst>
                <a:outerShdw blurRad="38100" dist="38100" dir="2700000" algn="tl">
                  <a:srgbClr val="000000">
                    <a:alpha val="43137"/>
                  </a:srgbClr>
                </a:outerShdw>
              </a:effectLst>
            </a:endParaRPr>
          </a:p>
        </p:txBody>
      </p:sp>
      <p:sp>
        <p:nvSpPr>
          <p:cNvPr id="10" name="CasellaDiTesto 9"/>
          <p:cNvSpPr txBox="1"/>
          <p:nvPr/>
        </p:nvSpPr>
        <p:spPr>
          <a:xfrm>
            <a:off x="2267744" y="1031159"/>
            <a:ext cx="2588273" cy="369332"/>
          </a:xfrm>
          <a:prstGeom prst="rect">
            <a:avLst/>
          </a:prstGeom>
          <a:noFill/>
        </p:spPr>
        <p:txBody>
          <a:bodyPr wrap="none" rtlCol="0">
            <a:spAutoFit/>
          </a:bodyPr>
          <a:lstStyle/>
          <a:p>
            <a:r>
              <a:rPr lang="it-IT" dirty="0"/>
              <a:t>Duplicating single record</a:t>
            </a:r>
            <a:endParaRPr lang="en-US" dirty="0"/>
          </a:p>
        </p:txBody>
      </p:sp>
      <p:pic>
        <p:nvPicPr>
          <p:cNvPr id="5" name="Immagine 4">
            <a:extLst>
              <a:ext uri="{FF2B5EF4-FFF2-40B4-BE49-F238E27FC236}">
                <a16:creationId xmlns:a16="http://schemas.microsoft.com/office/drawing/2014/main" id="{F48FD53C-1BA9-1EDD-3AA6-09EFE9BE76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1884" y="2924944"/>
            <a:ext cx="6176460" cy="2136287"/>
          </a:xfrm>
          <a:prstGeom prst="rect">
            <a:avLst/>
          </a:prstGeom>
        </p:spPr>
      </p:pic>
    </p:spTree>
    <p:extLst>
      <p:ext uri="{BB962C8B-B14F-4D97-AF65-F5344CB8AC3E}">
        <p14:creationId xmlns:p14="http://schemas.microsoft.com/office/powerpoint/2010/main" val="714401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54556" y="1916832"/>
            <a:ext cx="8293908" cy="646331"/>
          </a:xfrm>
          <a:prstGeom prst="rect">
            <a:avLst/>
          </a:prstGeom>
        </p:spPr>
        <p:txBody>
          <a:bodyPr wrap="square">
            <a:spAutoFit/>
          </a:bodyPr>
          <a:lstStyle/>
          <a:p>
            <a:pPr lvl="0"/>
            <a:r>
              <a:rPr lang="en-US" dirty="0"/>
              <a:t>Select the records having the </a:t>
            </a:r>
            <a:r>
              <a:rPr lang="en-US" b="1" dirty="0"/>
              <a:t>A part=ATBARA </a:t>
            </a:r>
            <a:r>
              <a:rPr lang="en-US" dirty="0"/>
              <a:t>and</a:t>
            </a:r>
            <a:r>
              <a:rPr lang="en-US" b="1" dirty="0"/>
              <a:t> C part=FLOW </a:t>
            </a:r>
          </a:p>
          <a:p>
            <a:pPr lvl="0"/>
            <a:r>
              <a:rPr lang="en-US" dirty="0"/>
              <a:t>and</a:t>
            </a:r>
            <a:r>
              <a:rPr lang="en-US" b="1" dirty="0"/>
              <a:t> </a:t>
            </a:r>
            <a:r>
              <a:rPr lang="en-US" dirty="0"/>
              <a:t>duplicate them by changing part F to “duplicated”</a:t>
            </a:r>
          </a:p>
        </p:txBody>
      </p:sp>
      <p:sp>
        <p:nvSpPr>
          <p:cNvPr id="5" name="CasellaDiTesto 4"/>
          <p:cNvSpPr txBox="1"/>
          <p:nvPr/>
        </p:nvSpPr>
        <p:spPr>
          <a:xfrm>
            <a:off x="7585969" y="4643844"/>
            <a:ext cx="1378519" cy="369332"/>
          </a:xfrm>
          <a:prstGeom prst="rect">
            <a:avLst/>
          </a:prstGeom>
          <a:noFill/>
        </p:spPr>
        <p:txBody>
          <a:bodyPr wrap="none" rtlCol="0">
            <a:spAutoFit/>
          </a:bodyPr>
          <a:lstStyle/>
          <a:p>
            <a:r>
              <a:rPr lang="it-IT" b="1" dirty="0">
                <a:solidFill>
                  <a:srgbClr val="FF0000"/>
                </a:solidFill>
              </a:rPr>
              <a:t>DUPLICATED</a:t>
            </a:r>
            <a:endParaRPr lang="en-US" b="1" dirty="0">
              <a:solidFill>
                <a:srgbClr val="FF0000"/>
              </a:solidFill>
            </a:endParaRPr>
          </a:p>
        </p:txBody>
      </p:sp>
      <p:sp>
        <p:nvSpPr>
          <p:cNvPr id="8" name="CasellaDiTesto 7"/>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duplicating records</a:t>
            </a:r>
          </a:p>
        </p:txBody>
      </p:sp>
      <p:sp>
        <p:nvSpPr>
          <p:cNvPr id="11" name="CasellaDiTesto 10"/>
          <p:cNvSpPr txBox="1"/>
          <p:nvPr/>
        </p:nvSpPr>
        <p:spPr>
          <a:xfrm>
            <a:off x="496294" y="984993"/>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11</a:t>
            </a:r>
            <a:endParaRPr lang="en-US" sz="2400" b="1" dirty="0">
              <a:solidFill>
                <a:schemeClr val="bg1"/>
              </a:solidFill>
              <a:effectLst>
                <a:outerShdw blurRad="38100" dist="38100" dir="2700000" algn="tl">
                  <a:srgbClr val="000000">
                    <a:alpha val="43137"/>
                  </a:srgbClr>
                </a:outerShdw>
              </a:effectLst>
            </a:endParaRPr>
          </a:p>
        </p:txBody>
      </p:sp>
      <p:sp>
        <p:nvSpPr>
          <p:cNvPr id="12" name="CasellaDiTesto 11"/>
          <p:cNvSpPr txBox="1"/>
          <p:nvPr/>
        </p:nvSpPr>
        <p:spPr>
          <a:xfrm>
            <a:off x="2267744" y="1031159"/>
            <a:ext cx="2825517" cy="369332"/>
          </a:xfrm>
          <a:prstGeom prst="rect">
            <a:avLst/>
          </a:prstGeom>
          <a:noFill/>
        </p:spPr>
        <p:txBody>
          <a:bodyPr wrap="none" rtlCol="0">
            <a:spAutoFit/>
          </a:bodyPr>
          <a:lstStyle/>
          <a:p>
            <a:r>
              <a:rPr lang="it-IT" dirty="0"/>
              <a:t>Duplicating multiple </a:t>
            </a:r>
            <a:r>
              <a:rPr lang="en-US" dirty="0"/>
              <a:t>records</a:t>
            </a:r>
          </a:p>
        </p:txBody>
      </p:sp>
      <p:pic>
        <p:nvPicPr>
          <p:cNvPr id="3" name="Immagine 2">
            <a:extLst>
              <a:ext uri="{FF2B5EF4-FFF2-40B4-BE49-F238E27FC236}">
                <a16:creationId xmlns:a16="http://schemas.microsoft.com/office/drawing/2014/main" id="{DF45261E-C788-27FA-9DEC-0FA3BFB58E0A}"/>
              </a:ext>
            </a:extLst>
          </p:cNvPr>
          <p:cNvPicPr>
            <a:picLocks noChangeAspect="1"/>
          </p:cNvPicPr>
          <p:nvPr/>
        </p:nvPicPr>
        <p:blipFill>
          <a:blip r:embed="rId3"/>
          <a:stretch>
            <a:fillRect/>
          </a:stretch>
        </p:blipFill>
        <p:spPr>
          <a:xfrm>
            <a:off x="611560" y="3001403"/>
            <a:ext cx="6526704" cy="2586870"/>
          </a:xfrm>
          <a:prstGeom prst="rect">
            <a:avLst/>
          </a:prstGeom>
        </p:spPr>
      </p:pic>
      <p:cxnSp>
        <p:nvCxnSpPr>
          <p:cNvPr id="9" name="Connettore 2 8"/>
          <p:cNvCxnSpPr>
            <a:cxnSpLocks/>
          </p:cNvCxnSpPr>
          <p:nvPr/>
        </p:nvCxnSpPr>
        <p:spPr>
          <a:xfrm flipH="1">
            <a:off x="6516216" y="4803945"/>
            <a:ext cx="106975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16215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11560" y="2060848"/>
            <a:ext cx="2542109" cy="2031325"/>
          </a:xfrm>
          <a:prstGeom prst="rect">
            <a:avLst/>
          </a:prstGeom>
        </p:spPr>
        <p:txBody>
          <a:bodyPr wrap="square">
            <a:spAutoFit/>
          </a:bodyPr>
          <a:lstStyle/>
          <a:p>
            <a:pPr lvl="0"/>
            <a:r>
              <a:rPr lang="en-US" dirty="0"/>
              <a:t>Select the records having </a:t>
            </a:r>
            <a:r>
              <a:rPr lang="en-US" b="1" dirty="0"/>
              <a:t>F part=DUPLICATED </a:t>
            </a:r>
          </a:p>
          <a:p>
            <a:pPr lvl="0"/>
            <a:endParaRPr lang="en-US" dirty="0"/>
          </a:p>
          <a:p>
            <a:pPr lvl="0"/>
            <a:r>
              <a:rPr lang="it-IT" dirty="0"/>
              <a:t>Select </a:t>
            </a:r>
            <a:r>
              <a:rPr lang="it-IT" b="1" dirty="0"/>
              <a:t>Delete Records </a:t>
            </a:r>
            <a:r>
              <a:rPr lang="it-IT" dirty="0"/>
              <a:t>in the </a:t>
            </a:r>
            <a:r>
              <a:rPr lang="it-IT" b="1" dirty="0"/>
              <a:t>Edit menu </a:t>
            </a:r>
            <a:r>
              <a:rPr lang="it-IT" dirty="0"/>
              <a:t>OR click the </a:t>
            </a:r>
            <a:r>
              <a:rPr lang="it-IT" b="1" dirty="0"/>
              <a:t>canc/del key</a:t>
            </a:r>
            <a:r>
              <a:rPr lang="it-IT" dirty="0"/>
              <a:t> of your keyboard</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826" b="38184"/>
          <a:stretch/>
        </p:blipFill>
        <p:spPr bwMode="auto">
          <a:xfrm>
            <a:off x="4067944" y="1340768"/>
            <a:ext cx="4104455" cy="418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deleting records</a:t>
            </a:r>
          </a:p>
        </p:txBody>
      </p:sp>
      <p:sp>
        <p:nvSpPr>
          <p:cNvPr id="9" name="CasellaDiTesto 8"/>
          <p:cNvSpPr txBox="1"/>
          <p:nvPr/>
        </p:nvSpPr>
        <p:spPr>
          <a:xfrm>
            <a:off x="496294" y="984993"/>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12</a:t>
            </a:r>
            <a:endParaRPr lang="en-US" sz="2400" b="1" dirty="0">
              <a:solidFill>
                <a:schemeClr val="bg1"/>
              </a:solidFill>
              <a:effectLst>
                <a:outerShdw blurRad="38100" dist="38100" dir="2700000" algn="tl">
                  <a:srgbClr val="000000">
                    <a:alpha val="43137"/>
                  </a:srgbClr>
                </a:outerShdw>
              </a:effectLst>
            </a:endParaRPr>
          </a:p>
        </p:txBody>
      </p:sp>
      <p:sp>
        <p:nvSpPr>
          <p:cNvPr id="10" name="CasellaDiTesto 9"/>
          <p:cNvSpPr txBox="1"/>
          <p:nvPr/>
        </p:nvSpPr>
        <p:spPr>
          <a:xfrm>
            <a:off x="2267744" y="1031159"/>
            <a:ext cx="1722266" cy="369332"/>
          </a:xfrm>
          <a:prstGeom prst="rect">
            <a:avLst/>
          </a:prstGeom>
          <a:noFill/>
        </p:spPr>
        <p:txBody>
          <a:bodyPr wrap="none" rtlCol="0">
            <a:spAutoFit/>
          </a:bodyPr>
          <a:lstStyle/>
          <a:p>
            <a:r>
              <a:rPr lang="it-IT" dirty="0" err="1"/>
              <a:t>Deleting</a:t>
            </a:r>
            <a:r>
              <a:rPr lang="it-IT" dirty="0"/>
              <a:t> </a:t>
            </a:r>
            <a:r>
              <a:rPr lang="it-IT" dirty="0" err="1"/>
              <a:t>records</a:t>
            </a:r>
            <a:endParaRPr lang="en-US" dirty="0"/>
          </a:p>
        </p:txBody>
      </p:sp>
    </p:spTree>
    <p:extLst>
      <p:ext uri="{BB962C8B-B14F-4D97-AF65-F5344CB8AC3E}">
        <p14:creationId xmlns:p14="http://schemas.microsoft.com/office/powerpoint/2010/main" val="244540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996F-66FC-00B6-3CCA-B24C9A11E5E3}"/>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41868186-2801-9E20-41CF-2BD96A0E6585}"/>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36C9A650-04C3-95AE-EC64-B016FDC4C351}"/>
              </a:ext>
            </a:extLst>
          </p:cNvPr>
          <p:cNvSpPr txBox="1"/>
          <p:nvPr/>
        </p:nvSpPr>
        <p:spPr>
          <a:xfrm>
            <a:off x="467544" y="971436"/>
            <a:ext cx="1723805" cy="369332"/>
          </a:xfrm>
          <a:prstGeom prst="rect">
            <a:avLst/>
          </a:prstGeom>
          <a:noFill/>
        </p:spPr>
        <p:txBody>
          <a:bodyPr wrap="none" rtlCol="0">
            <a:spAutoFit/>
          </a:bodyPr>
          <a:lstStyle/>
          <a:p>
            <a:r>
              <a:rPr lang="it-IT" b="1" dirty="0" err="1"/>
              <a:t>Current</a:t>
            </a:r>
            <a:r>
              <a:rPr lang="it-IT" b="1" dirty="0"/>
              <a:t> File Info</a:t>
            </a:r>
            <a:endParaRPr lang="en-US" b="1" dirty="0"/>
          </a:p>
        </p:txBody>
      </p:sp>
      <p:pic>
        <p:nvPicPr>
          <p:cNvPr id="2" name="Picture 4">
            <a:extLst>
              <a:ext uri="{FF2B5EF4-FFF2-40B4-BE49-F238E27FC236}">
                <a16:creationId xmlns:a16="http://schemas.microsoft.com/office/drawing/2014/main" id="{6D5AB388-3217-FE0F-8D57-E81DE44F8C1D}"/>
              </a:ext>
            </a:extLst>
          </p:cNvPr>
          <p:cNvPicPr>
            <a:picLocks noChangeAspect="1"/>
          </p:cNvPicPr>
          <p:nvPr/>
        </p:nvPicPr>
        <p:blipFill>
          <a:blip r:embed="rId3"/>
          <a:srcRect t="-1" b="39070"/>
          <a:stretch/>
        </p:blipFill>
        <p:spPr>
          <a:xfrm>
            <a:off x="899592" y="1484785"/>
            <a:ext cx="7046995" cy="936103"/>
          </a:xfrm>
          <a:prstGeom prst="rect">
            <a:avLst/>
          </a:prstGeom>
        </p:spPr>
      </p:pic>
      <p:sp>
        <p:nvSpPr>
          <p:cNvPr id="5" name="Ovale 4">
            <a:extLst>
              <a:ext uri="{FF2B5EF4-FFF2-40B4-BE49-F238E27FC236}">
                <a16:creationId xmlns:a16="http://schemas.microsoft.com/office/drawing/2014/main" id="{C354C65C-4989-CFB5-C673-44C12EBE1A63}"/>
              </a:ext>
            </a:extLst>
          </p:cNvPr>
          <p:cNvSpPr/>
          <p:nvPr/>
        </p:nvSpPr>
        <p:spPr>
          <a:xfrm>
            <a:off x="611559" y="1418034"/>
            <a:ext cx="7046995" cy="4569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asellaDiTesto 9">
            <a:extLst>
              <a:ext uri="{FF2B5EF4-FFF2-40B4-BE49-F238E27FC236}">
                <a16:creationId xmlns:a16="http://schemas.microsoft.com/office/drawing/2014/main" id="{EFBEEAD6-3B5C-62B7-AD03-A896509DDC13}"/>
              </a:ext>
            </a:extLst>
          </p:cNvPr>
          <p:cNvSpPr txBox="1"/>
          <p:nvPr/>
        </p:nvSpPr>
        <p:spPr>
          <a:xfrm>
            <a:off x="418399" y="2762603"/>
            <a:ext cx="8525833" cy="330552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Information about the file opened in the current tab is shown in the region above the tabs. </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absolute path to the file</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number of pathnames…</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Shown - in the pathname list.</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Selected – either in the selection box or highlighted.</a:t>
            </a:r>
          </a:p>
          <a:p>
            <a:pPr marL="1143000" marR="0" lvl="2" indent="-228600" algn="l" defTabSz="914400" rtl="0" eaLnBrk="1" fontAlgn="auto" latinLnBrk="0" hangingPunct="1">
              <a:lnSpc>
                <a:spcPct val="100000"/>
              </a:lnSpc>
              <a:spcBef>
                <a:spcPct val="20000"/>
              </a:spcBef>
              <a:spcAft>
                <a:spcPts val="0"/>
              </a:spcAft>
              <a:buClrTx/>
              <a:buSzPct val="110000"/>
              <a:buFont typeface="Arial" pitchFamily="34" charset="0"/>
              <a:buChar char="•"/>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In the file.</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File size</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version of the HEC-DSS library the file was last written with…</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b="0" i="0" u="none" strike="noStrike" kern="1200" cap="none" spc="0" normalizeH="0" baseline="0" noProof="0" dirty="0">
                <a:ln>
                  <a:noFill/>
                </a:ln>
                <a:solidFill>
                  <a:prstClr val="black"/>
                </a:solidFill>
                <a:effectLst/>
                <a:uLnTx/>
                <a:uFillTx/>
                <a:latin typeface="Calibri"/>
                <a:ea typeface="+mn-ea"/>
                <a:cs typeface="+mn-cs"/>
              </a:rPr>
              <a:t>The version of the HEC-DSS library currently used by HEC-</a:t>
            </a:r>
            <a:r>
              <a:rPr kumimoji="0" lang="en-US" altLang="en-US" b="0" i="0" u="none" strike="noStrike" kern="1200" cap="none" spc="0" normalizeH="0" baseline="0" noProof="0" dirty="0" err="1">
                <a:ln>
                  <a:noFill/>
                </a:ln>
                <a:solidFill>
                  <a:prstClr val="black"/>
                </a:solidFill>
                <a:effectLst/>
                <a:uLnTx/>
                <a:uFillTx/>
                <a:latin typeface="Calibri"/>
                <a:ea typeface="+mn-ea"/>
                <a:cs typeface="+mn-cs"/>
              </a:rPr>
              <a:t>DSSVue</a:t>
            </a:r>
            <a:endParaRPr kumimoji="0" lang="en-US" alt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5789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23528" y="1663377"/>
            <a:ext cx="2736304" cy="2031325"/>
          </a:xfrm>
          <a:prstGeom prst="rect">
            <a:avLst/>
          </a:prstGeom>
        </p:spPr>
        <p:txBody>
          <a:bodyPr wrap="square">
            <a:spAutoFit/>
          </a:bodyPr>
          <a:lstStyle/>
          <a:p>
            <a:pPr lvl="0"/>
            <a:r>
              <a:rPr lang="it-IT" dirty="0" err="1"/>
              <a:t>Edit</a:t>
            </a:r>
            <a:r>
              <a:rPr lang="it-IT" dirty="0"/>
              <a:t> menu </a:t>
            </a:r>
            <a:r>
              <a:rPr lang="it-IT" dirty="0">
                <a:sym typeface="Wingdings" pitchFamily="2" charset="2"/>
              </a:rPr>
              <a:t> </a:t>
            </a:r>
            <a:r>
              <a:rPr lang="it-IT" dirty="0" err="1">
                <a:sym typeface="Wingdings" pitchFamily="2" charset="2"/>
              </a:rPr>
              <a:t>Undelete</a:t>
            </a:r>
            <a:endParaRPr lang="it-IT" dirty="0">
              <a:sym typeface="Wingdings" pitchFamily="2" charset="2"/>
            </a:endParaRPr>
          </a:p>
          <a:p>
            <a:pPr lvl="0"/>
            <a:endParaRPr lang="it-IT" dirty="0">
              <a:sym typeface="Wingdings" pitchFamily="2" charset="2"/>
            </a:endParaRPr>
          </a:p>
          <a:p>
            <a:pPr marL="285750" lvl="0" indent="-285750">
              <a:buFont typeface="Arial" pitchFamily="34" charset="0"/>
              <a:buChar char="•"/>
            </a:pPr>
            <a:r>
              <a:rPr lang="it-IT" dirty="0" err="1">
                <a:sym typeface="Wingdings" pitchFamily="2" charset="2"/>
              </a:rPr>
              <a:t>All</a:t>
            </a:r>
            <a:endParaRPr lang="it-IT" dirty="0">
              <a:sym typeface="Wingdings" pitchFamily="2" charset="2"/>
            </a:endParaRPr>
          </a:p>
          <a:p>
            <a:pPr marL="285750" lvl="0" indent="-285750">
              <a:buFont typeface="Arial" pitchFamily="34" charset="0"/>
              <a:buChar char="•"/>
            </a:pPr>
            <a:r>
              <a:rPr lang="it-IT" dirty="0">
                <a:sym typeface="Wingdings" pitchFamily="2" charset="2"/>
              </a:rPr>
              <a:t>Select:</a:t>
            </a:r>
          </a:p>
          <a:p>
            <a:pPr lvl="1"/>
            <a:r>
              <a:rPr lang="it-IT" dirty="0">
                <a:sym typeface="Wingdings" pitchFamily="2" charset="2"/>
              </a:rPr>
              <a:t>List of the </a:t>
            </a:r>
            <a:r>
              <a:rPr lang="it-IT" dirty="0" err="1">
                <a:sym typeface="Wingdings" pitchFamily="2" charset="2"/>
              </a:rPr>
              <a:t>previously</a:t>
            </a:r>
            <a:r>
              <a:rPr lang="it-IT" dirty="0">
                <a:sym typeface="Wingdings" pitchFamily="2" charset="2"/>
              </a:rPr>
              <a:t> </a:t>
            </a:r>
            <a:r>
              <a:rPr lang="it-IT" dirty="0" err="1">
                <a:sym typeface="Wingdings" pitchFamily="2" charset="2"/>
              </a:rPr>
              <a:t>deleted</a:t>
            </a:r>
            <a:r>
              <a:rPr lang="it-IT" dirty="0">
                <a:sym typeface="Wingdings" pitchFamily="2" charset="2"/>
              </a:rPr>
              <a:t> </a:t>
            </a:r>
            <a:r>
              <a:rPr lang="it-IT" dirty="0" err="1">
                <a:sym typeface="Wingdings" pitchFamily="2" charset="2"/>
              </a:rPr>
              <a:t>pathnames</a:t>
            </a:r>
            <a:r>
              <a:rPr lang="it-IT" dirty="0">
                <a:sym typeface="Wingdings" pitchFamily="2" charset="2"/>
              </a:rPr>
              <a:t>.</a:t>
            </a:r>
          </a:p>
          <a:p>
            <a:pPr marL="285750" lvl="0" indent="-285750">
              <a:buFont typeface="Arial" pitchFamily="34" charset="0"/>
              <a:buChar char="•"/>
            </a:pPr>
            <a:r>
              <a:rPr lang="it-IT" dirty="0">
                <a:sym typeface="Wingdings" pitchFamily="2" charset="2"/>
              </a:rPr>
              <a:t>Last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12776"/>
            <a:ext cx="5586362" cy="446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undoing deletions</a:t>
            </a:r>
          </a:p>
        </p:txBody>
      </p:sp>
    </p:spTree>
    <p:extLst>
      <p:ext uri="{BB962C8B-B14F-4D97-AF65-F5344CB8AC3E}">
        <p14:creationId xmlns:p14="http://schemas.microsoft.com/office/powerpoint/2010/main" val="3890479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2079272"/>
            <a:ext cx="3024336" cy="2862322"/>
          </a:xfrm>
          <a:prstGeom prst="rect">
            <a:avLst/>
          </a:prstGeom>
        </p:spPr>
        <p:txBody>
          <a:bodyPr wrap="square">
            <a:spAutoFit/>
          </a:bodyPr>
          <a:lstStyle/>
          <a:p>
            <a:pPr marL="285750" lvl="0" indent="-285750">
              <a:buFont typeface="Arial" pitchFamily="34" charset="0"/>
              <a:buChar char="•"/>
            </a:pPr>
            <a:r>
              <a:rPr lang="en-US" dirty="0"/>
              <a:t>Select the records of the </a:t>
            </a:r>
            <a:r>
              <a:rPr lang="en-US" dirty="0" err="1"/>
              <a:t>dss</a:t>
            </a:r>
            <a:r>
              <a:rPr lang="en-US" dirty="0"/>
              <a:t> file with:</a:t>
            </a:r>
          </a:p>
          <a:p>
            <a:pPr lvl="1"/>
            <a:r>
              <a:rPr lang="en-US" b="1" dirty="0"/>
              <a:t>A= MAIN NILE, </a:t>
            </a:r>
          </a:p>
          <a:p>
            <a:pPr lvl="1"/>
            <a:r>
              <a:rPr lang="en-US" b="1" dirty="0"/>
              <a:t>E= 1MON</a:t>
            </a:r>
            <a:endParaRPr lang="en-US" dirty="0"/>
          </a:p>
          <a:p>
            <a:pPr marL="285750" lvl="0" indent="-285750">
              <a:buFont typeface="Arial" pitchFamily="34" charset="0"/>
              <a:buChar char="•"/>
            </a:pPr>
            <a:r>
              <a:rPr lang="en-US" dirty="0"/>
              <a:t>Press </a:t>
            </a:r>
            <a:r>
              <a:rPr lang="en-US" b="1" dirty="0"/>
              <a:t>delete </a:t>
            </a:r>
            <a:r>
              <a:rPr lang="en-US" dirty="0"/>
              <a:t>in the Edit menu</a:t>
            </a:r>
          </a:p>
          <a:p>
            <a:pPr marL="285750" lvl="0" indent="-285750">
              <a:buFont typeface="Arial" pitchFamily="34" charset="0"/>
              <a:buChar char="•"/>
            </a:pPr>
            <a:r>
              <a:rPr lang="en-US" dirty="0"/>
              <a:t>Press </a:t>
            </a:r>
            <a:r>
              <a:rPr lang="en-US" b="1" dirty="0"/>
              <a:t>Undelete – select </a:t>
            </a:r>
            <a:r>
              <a:rPr lang="en-US" dirty="0"/>
              <a:t>in the Edit menu. Choose only the record whose part </a:t>
            </a:r>
            <a:r>
              <a:rPr lang="en-US" b="1" dirty="0"/>
              <a:t>B= NILE AT TAMANIAT </a:t>
            </a:r>
          </a:p>
        </p:txBody>
      </p:sp>
      <p:pic>
        <p:nvPicPr>
          <p:cNvPr id="7" name="Immagine 6"/>
          <p:cNvPicPr/>
          <p:nvPr/>
        </p:nvPicPr>
        <p:blipFill>
          <a:blip r:embed="rId3">
            <a:extLst>
              <a:ext uri="{28A0092B-C50C-407E-A947-70E740481C1C}">
                <a14:useLocalDpi xmlns:a14="http://schemas.microsoft.com/office/drawing/2010/main" val="0"/>
              </a:ext>
            </a:extLst>
          </a:blip>
          <a:srcRect t="3078" b="3078"/>
          <a:stretch/>
        </p:blipFill>
        <p:spPr>
          <a:xfrm>
            <a:off x="3256048" y="1839284"/>
            <a:ext cx="5688184" cy="3749956"/>
          </a:xfrm>
          <a:prstGeom prst="rect">
            <a:avLst/>
          </a:prstGeom>
        </p:spPr>
      </p:pic>
      <p:sp>
        <p:nvSpPr>
          <p:cNvPr id="8" name="CasellaDiTesto 7"/>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undoing deletions</a:t>
            </a:r>
          </a:p>
        </p:txBody>
      </p:sp>
      <p:sp>
        <p:nvSpPr>
          <p:cNvPr id="10" name="CasellaDiTesto 9"/>
          <p:cNvSpPr txBox="1"/>
          <p:nvPr/>
        </p:nvSpPr>
        <p:spPr>
          <a:xfrm>
            <a:off x="496294" y="984993"/>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13</a:t>
            </a:r>
            <a:endParaRPr lang="en-US" sz="2400" b="1" dirty="0">
              <a:solidFill>
                <a:schemeClr val="bg1"/>
              </a:solidFill>
              <a:effectLst>
                <a:outerShdw blurRad="38100" dist="38100" dir="2700000" algn="tl">
                  <a:srgbClr val="000000">
                    <a:alpha val="43137"/>
                  </a:srgbClr>
                </a:outerShdw>
              </a:effectLst>
            </a:endParaRPr>
          </a:p>
        </p:txBody>
      </p:sp>
      <p:sp>
        <p:nvSpPr>
          <p:cNvPr id="11" name="CasellaDiTesto 10"/>
          <p:cNvSpPr txBox="1"/>
          <p:nvPr/>
        </p:nvSpPr>
        <p:spPr>
          <a:xfrm>
            <a:off x="2267744" y="1031159"/>
            <a:ext cx="1901867" cy="369332"/>
          </a:xfrm>
          <a:prstGeom prst="rect">
            <a:avLst/>
          </a:prstGeom>
          <a:noFill/>
        </p:spPr>
        <p:txBody>
          <a:bodyPr wrap="none" rtlCol="0">
            <a:spAutoFit/>
          </a:bodyPr>
          <a:lstStyle/>
          <a:p>
            <a:r>
              <a:rPr lang="it-IT" dirty="0" err="1"/>
              <a:t>Undoing</a:t>
            </a:r>
            <a:r>
              <a:rPr lang="it-IT" dirty="0"/>
              <a:t> </a:t>
            </a:r>
            <a:r>
              <a:rPr lang="it-IT" dirty="0" err="1"/>
              <a:t>deletions</a:t>
            </a:r>
            <a:endParaRPr lang="en-US" dirty="0"/>
          </a:p>
        </p:txBody>
      </p:sp>
    </p:spTree>
    <p:extLst>
      <p:ext uri="{BB962C8B-B14F-4D97-AF65-F5344CB8AC3E}">
        <p14:creationId xmlns:p14="http://schemas.microsoft.com/office/powerpoint/2010/main" val="794182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39552" y="1613699"/>
            <a:ext cx="8712968" cy="1754326"/>
          </a:xfrm>
          <a:prstGeom prst="rect">
            <a:avLst/>
          </a:prstGeom>
        </p:spPr>
        <p:txBody>
          <a:bodyPr wrap="square">
            <a:spAutoFit/>
          </a:bodyPr>
          <a:lstStyle/>
          <a:p>
            <a:pPr lvl="0"/>
            <a:r>
              <a:rPr lang="it-IT" dirty="0" err="1"/>
              <a:t>Rename</a:t>
            </a:r>
            <a:r>
              <a:rPr lang="it-IT" dirty="0"/>
              <a:t> </a:t>
            </a:r>
            <a:r>
              <a:rPr lang="it-IT" dirty="0" err="1"/>
              <a:t>command</a:t>
            </a:r>
            <a:r>
              <a:rPr lang="it-IT" dirty="0"/>
              <a:t> </a:t>
            </a:r>
            <a:r>
              <a:rPr lang="it-IT" dirty="0" err="1"/>
              <a:t>allows</a:t>
            </a:r>
            <a:r>
              <a:rPr lang="it-IT" dirty="0"/>
              <a:t> to </a:t>
            </a:r>
            <a:r>
              <a:rPr lang="it-IT" dirty="0" err="1"/>
              <a:t>change</a:t>
            </a:r>
            <a:r>
              <a:rPr lang="it-IT" dirty="0"/>
              <a:t>  the </a:t>
            </a:r>
            <a:r>
              <a:rPr lang="it-IT" b="1" dirty="0"/>
              <a:t>A, B, C, F </a:t>
            </a:r>
            <a:r>
              <a:rPr lang="it-IT" b="1" dirty="0" err="1"/>
              <a:t>parts</a:t>
            </a:r>
            <a:r>
              <a:rPr lang="it-IT" b="1" dirty="0"/>
              <a:t> </a:t>
            </a:r>
            <a:r>
              <a:rPr lang="it-IT" dirty="0"/>
              <a:t>of a </a:t>
            </a:r>
            <a:r>
              <a:rPr lang="it-IT" dirty="0" err="1"/>
              <a:t>pathname</a:t>
            </a:r>
            <a:endParaRPr lang="it-IT" dirty="0">
              <a:sym typeface="Wingdings" pitchFamily="2" charset="2"/>
            </a:endParaRPr>
          </a:p>
          <a:p>
            <a:pPr lvl="0"/>
            <a:endParaRPr lang="it-IT" dirty="0">
              <a:sym typeface="Wingdings" pitchFamily="2" charset="2"/>
            </a:endParaRPr>
          </a:p>
          <a:p>
            <a:pPr marL="285750" lvl="0" indent="-285750">
              <a:buFont typeface="Arial" pitchFamily="34" charset="0"/>
              <a:buChar char="•"/>
            </a:pPr>
            <a:r>
              <a:rPr lang="it-IT" dirty="0">
                <a:sym typeface="Wingdings" pitchFamily="2" charset="2"/>
              </a:rPr>
              <a:t>Open</a:t>
            </a:r>
          </a:p>
          <a:p>
            <a:pPr marL="273050"/>
            <a:r>
              <a:rPr lang="it-IT" dirty="0"/>
              <a:t>ATBARA/TEZEKE AT YECHILA/FLOW/30Mar1998 - 30Dec2000/1MON/DEWS_TEKEZE/</a:t>
            </a:r>
          </a:p>
          <a:p>
            <a:pPr marL="285750" indent="-285750">
              <a:buFont typeface="Arial" pitchFamily="34" charset="0"/>
              <a:buChar char="•"/>
            </a:pPr>
            <a:r>
              <a:rPr lang="it-IT" dirty="0" err="1"/>
              <a:t>Substitute</a:t>
            </a:r>
            <a:r>
              <a:rPr lang="it-IT" dirty="0"/>
              <a:t> the F part with «Not complete»</a:t>
            </a:r>
            <a:endParaRPr lang="en-US" dirty="0"/>
          </a:p>
          <a:p>
            <a:pPr lvl="0"/>
            <a:endParaRPr lang="it-IT" dirty="0">
              <a:sym typeface="Wingdings" pitchFamily="2" charset="2"/>
            </a:endParaRPr>
          </a:p>
        </p:txBody>
      </p:sp>
      <p:pic>
        <p:nvPicPr>
          <p:cNvPr id="8" name="Immagine 7"/>
          <p:cNvPicPr/>
          <p:nvPr/>
        </p:nvPicPr>
        <p:blipFill>
          <a:blip r:embed="rId3">
            <a:extLst>
              <a:ext uri="{28A0092B-C50C-407E-A947-70E740481C1C}">
                <a14:useLocalDpi xmlns:a14="http://schemas.microsoft.com/office/drawing/2010/main" val="0"/>
              </a:ext>
            </a:extLst>
          </a:blip>
          <a:srcRect/>
          <a:stretch/>
        </p:blipFill>
        <p:spPr>
          <a:xfrm>
            <a:off x="643559" y="3429000"/>
            <a:ext cx="6272427" cy="2496488"/>
          </a:xfrm>
          <a:prstGeom prst="rect">
            <a:avLst/>
          </a:prstGeom>
        </p:spPr>
      </p:pic>
      <p:sp>
        <p:nvSpPr>
          <p:cNvPr id="9" name="CasellaDiTesto 8"/>
          <p:cNvSpPr txBox="1"/>
          <p:nvPr/>
        </p:nvSpPr>
        <p:spPr>
          <a:xfrm>
            <a:off x="7308304" y="5003884"/>
            <a:ext cx="1691169" cy="369332"/>
          </a:xfrm>
          <a:prstGeom prst="rect">
            <a:avLst/>
          </a:prstGeom>
          <a:noFill/>
        </p:spPr>
        <p:txBody>
          <a:bodyPr wrap="none" rtlCol="0">
            <a:spAutoFit/>
          </a:bodyPr>
          <a:lstStyle/>
          <a:p>
            <a:r>
              <a:rPr lang="it-IT" b="1" dirty="0">
                <a:solidFill>
                  <a:srgbClr val="FF0000"/>
                </a:solidFill>
              </a:rPr>
              <a:t>NOT COMPLETE</a:t>
            </a:r>
            <a:endParaRPr lang="en-US" b="1" dirty="0">
              <a:solidFill>
                <a:srgbClr val="FF0000"/>
              </a:solidFill>
            </a:endParaRPr>
          </a:p>
        </p:txBody>
      </p:sp>
      <p:cxnSp>
        <p:nvCxnSpPr>
          <p:cNvPr id="10" name="Connettore 2 9"/>
          <p:cNvCxnSpPr>
            <a:stCxn id="9" idx="1"/>
          </p:cNvCxnSpPr>
          <p:nvPr/>
        </p:nvCxnSpPr>
        <p:spPr>
          <a:xfrm flipH="1">
            <a:off x="6238552" y="5188550"/>
            <a:ext cx="106975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CasellaDiTesto 6"/>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renaming records</a:t>
            </a:r>
          </a:p>
        </p:txBody>
      </p:sp>
      <p:sp>
        <p:nvSpPr>
          <p:cNvPr id="12" name="CasellaDiTesto 11"/>
          <p:cNvSpPr txBox="1"/>
          <p:nvPr/>
        </p:nvSpPr>
        <p:spPr>
          <a:xfrm>
            <a:off x="496294" y="984993"/>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14</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1596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21375" y="2276872"/>
            <a:ext cx="7967049" cy="1200329"/>
          </a:xfrm>
          <a:prstGeom prst="rect">
            <a:avLst/>
          </a:prstGeom>
        </p:spPr>
        <p:txBody>
          <a:bodyPr wrap="square">
            <a:spAutoFit/>
          </a:bodyPr>
          <a:lstStyle/>
          <a:p>
            <a:pPr lvl="0"/>
            <a:r>
              <a:rPr lang="it-IT" dirty="0">
                <a:sym typeface="Wingdings" pitchFamily="2" charset="2"/>
              </a:rPr>
              <a:t>Select:</a:t>
            </a:r>
          </a:p>
          <a:p>
            <a:r>
              <a:rPr lang="en-US" dirty="0"/>
              <a:t>/ATBARA/ATBARA AT DS KHASHM EL GIRBA DAM 1/FLOW/31Dec1988 - 31Dec1991/1MON/ENDATA_2-EN_FLOW.XLS/ </a:t>
            </a:r>
          </a:p>
          <a:p>
            <a:endParaRPr lang="it-IT" dirty="0">
              <a:sym typeface="Wingdings" pitchFamily="2" charset="2"/>
            </a:endParaRPr>
          </a:p>
        </p:txBody>
      </p:sp>
      <p:pic>
        <p:nvPicPr>
          <p:cNvPr id="7" name="Immagine 6"/>
          <p:cNvPicPr/>
          <p:nvPr/>
        </p:nvPicPr>
        <p:blipFill>
          <a:blip r:embed="rId3"/>
          <a:stretch>
            <a:fillRect/>
          </a:stretch>
        </p:blipFill>
        <p:spPr>
          <a:xfrm>
            <a:off x="4696684" y="3182838"/>
            <a:ext cx="4136041" cy="2622426"/>
          </a:xfrm>
          <a:prstGeom prst="rect">
            <a:avLst/>
          </a:prstGeom>
        </p:spPr>
      </p:pic>
      <p:sp>
        <p:nvSpPr>
          <p:cNvPr id="3" name="Rettangolo 2"/>
          <p:cNvSpPr/>
          <p:nvPr/>
        </p:nvSpPr>
        <p:spPr>
          <a:xfrm>
            <a:off x="395536" y="3429000"/>
            <a:ext cx="4176464" cy="1477328"/>
          </a:xfrm>
          <a:prstGeom prst="rect">
            <a:avLst/>
          </a:prstGeom>
        </p:spPr>
        <p:txBody>
          <a:bodyPr wrap="square">
            <a:spAutoFit/>
          </a:bodyPr>
          <a:lstStyle/>
          <a:p>
            <a:pPr marL="342900" indent="-342900">
              <a:buFont typeface="Arial" pitchFamily="34" charset="0"/>
              <a:buChar char="•"/>
            </a:pPr>
            <a:r>
              <a:rPr lang="it-IT" dirty="0" err="1">
                <a:sym typeface="Wingdings" pitchFamily="2" charset="2"/>
              </a:rPr>
              <a:t>Edit</a:t>
            </a:r>
            <a:r>
              <a:rPr lang="it-IT" dirty="0">
                <a:sym typeface="Wingdings" pitchFamily="2" charset="2"/>
              </a:rPr>
              <a:t> menu  Copy To</a:t>
            </a:r>
          </a:p>
          <a:p>
            <a:pPr marL="342900" indent="-342900">
              <a:buFont typeface="Arial" pitchFamily="34" charset="0"/>
              <a:buChar char="•"/>
            </a:pPr>
            <a:r>
              <a:rPr lang="it-IT" dirty="0">
                <a:sym typeface="Wingdings" pitchFamily="2" charset="2"/>
              </a:rPr>
              <a:t>In the Name File box, </a:t>
            </a:r>
            <a:r>
              <a:rPr lang="it-IT" dirty="0" err="1">
                <a:sym typeface="Wingdings" pitchFamily="2" charset="2"/>
              </a:rPr>
              <a:t>enter</a:t>
            </a:r>
            <a:r>
              <a:rPr lang="it-IT" dirty="0">
                <a:sym typeface="Wingdings" pitchFamily="2" charset="2"/>
              </a:rPr>
              <a:t> the new file name «</a:t>
            </a:r>
            <a:r>
              <a:rPr lang="it-IT" b="1" dirty="0">
                <a:sym typeface="Wingdings" pitchFamily="2" charset="2"/>
              </a:rPr>
              <a:t>Copy</a:t>
            </a:r>
            <a:r>
              <a:rPr lang="it-IT" dirty="0">
                <a:sym typeface="Wingdings" pitchFamily="2" charset="2"/>
              </a:rPr>
              <a:t>» or </a:t>
            </a:r>
            <a:r>
              <a:rPr lang="it-IT" dirty="0" err="1">
                <a:sym typeface="Wingdings" pitchFamily="2" charset="2"/>
              </a:rPr>
              <a:t>select</a:t>
            </a:r>
            <a:r>
              <a:rPr lang="it-IT" dirty="0">
                <a:sym typeface="Wingdings" pitchFamily="2" charset="2"/>
              </a:rPr>
              <a:t> an </a:t>
            </a:r>
            <a:r>
              <a:rPr lang="it-IT" dirty="0" err="1">
                <a:sym typeface="Wingdings" pitchFamily="2" charset="2"/>
              </a:rPr>
              <a:t>existing</a:t>
            </a:r>
            <a:r>
              <a:rPr lang="it-IT" dirty="0">
                <a:sym typeface="Wingdings" pitchFamily="2" charset="2"/>
              </a:rPr>
              <a:t> DSS file </a:t>
            </a:r>
            <a:r>
              <a:rPr lang="it-IT" dirty="0" err="1">
                <a:sym typeface="Wingdings" pitchFamily="2" charset="2"/>
              </a:rPr>
              <a:t>into</a:t>
            </a:r>
            <a:r>
              <a:rPr lang="it-IT" dirty="0">
                <a:sym typeface="Wingdings" pitchFamily="2" charset="2"/>
              </a:rPr>
              <a:t> </a:t>
            </a:r>
            <a:r>
              <a:rPr lang="it-IT" dirty="0" err="1">
                <a:sym typeface="Wingdings" pitchFamily="2" charset="2"/>
              </a:rPr>
              <a:t>which</a:t>
            </a:r>
            <a:r>
              <a:rPr lang="it-IT" dirty="0">
                <a:sym typeface="Wingdings" pitchFamily="2" charset="2"/>
              </a:rPr>
              <a:t> </a:t>
            </a:r>
            <a:r>
              <a:rPr lang="it-IT" dirty="0" err="1">
                <a:sym typeface="Wingdings" pitchFamily="2" charset="2"/>
              </a:rPr>
              <a:t>you</a:t>
            </a:r>
            <a:r>
              <a:rPr lang="it-IT" dirty="0">
                <a:sym typeface="Wingdings" pitchFamily="2" charset="2"/>
              </a:rPr>
              <a:t> </a:t>
            </a:r>
            <a:r>
              <a:rPr lang="it-IT" dirty="0" err="1">
                <a:sym typeface="Wingdings" pitchFamily="2" charset="2"/>
              </a:rPr>
              <a:t>want</a:t>
            </a:r>
            <a:r>
              <a:rPr lang="it-IT" dirty="0">
                <a:sym typeface="Wingdings" pitchFamily="2" charset="2"/>
              </a:rPr>
              <a:t> to copy the record</a:t>
            </a:r>
            <a:endParaRPr lang="it-IT" b="1" dirty="0">
              <a:sym typeface="Wingdings" pitchFamily="2" charset="2"/>
            </a:endParaRPr>
          </a:p>
        </p:txBody>
      </p:sp>
      <p:sp>
        <p:nvSpPr>
          <p:cNvPr id="11" name="Rettangolo 10"/>
          <p:cNvSpPr/>
          <p:nvPr/>
        </p:nvSpPr>
        <p:spPr>
          <a:xfrm>
            <a:off x="467544" y="1163370"/>
            <a:ext cx="8568952" cy="369332"/>
          </a:xfrm>
          <a:prstGeom prst="rect">
            <a:avLst/>
          </a:prstGeom>
        </p:spPr>
        <p:txBody>
          <a:bodyPr wrap="square">
            <a:spAutoFit/>
          </a:bodyPr>
          <a:lstStyle/>
          <a:p>
            <a:pPr lvl="0"/>
            <a:r>
              <a:rPr lang="it-IT" b="1" dirty="0">
                <a:sym typeface="Wingdings" pitchFamily="2" charset="2"/>
              </a:rPr>
              <a:t>Copy To</a:t>
            </a:r>
            <a:r>
              <a:rPr lang="it-IT" dirty="0">
                <a:sym typeface="Wingdings" pitchFamily="2" charset="2"/>
              </a:rPr>
              <a:t> copies the </a:t>
            </a:r>
            <a:r>
              <a:rPr lang="it-IT" dirty="0" err="1">
                <a:sym typeface="Wingdings" pitchFamily="2" charset="2"/>
              </a:rPr>
              <a:t>selected</a:t>
            </a:r>
            <a:r>
              <a:rPr lang="it-IT" dirty="0">
                <a:sym typeface="Wingdings" pitchFamily="2" charset="2"/>
              </a:rPr>
              <a:t> </a:t>
            </a:r>
            <a:r>
              <a:rPr lang="it-IT" dirty="0" err="1">
                <a:sym typeface="Wingdings" pitchFamily="2" charset="2"/>
              </a:rPr>
              <a:t>records</a:t>
            </a:r>
            <a:r>
              <a:rPr lang="it-IT" dirty="0">
                <a:sym typeface="Wingdings" pitchFamily="2" charset="2"/>
              </a:rPr>
              <a:t> in the </a:t>
            </a:r>
            <a:r>
              <a:rPr lang="it-IT" dirty="0" err="1">
                <a:sym typeface="Wingdings" pitchFamily="2" charset="2"/>
              </a:rPr>
              <a:t>current</a:t>
            </a:r>
            <a:r>
              <a:rPr lang="it-IT" dirty="0">
                <a:sym typeface="Wingdings" pitchFamily="2" charset="2"/>
              </a:rPr>
              <a:t> </a:t>
            </a:r>
            <a:r>
              <a:rPr lang="it-IT" dirty="0" err="1">
                <a:sym typeface="Wingdings" pitchFamily="2" charset="2"/>
              </a:rPr>
              <a:t>opened</a:t>
            </a:r>
            <a:r>
              <a:rPr lang="it-IT" dirty="0">
                <a:sym typeface="Wingdings" pitchFamily="2" charset="2"/>
              </a:rPr>
              <a:t> file </a:t>
            </a:r>
            <a:r>
              <a:rPr lang="it-IT" dirty="0" err="1">
                <a:sym typeface="Wingdings" pitchFamily="2" charset="2"/>
              </a:rPr>
              <a:t>into</a:t>
            </a:r>
            <a:r>
              <a:rPr lang="it-IT" dirty="0">
                <a:sym typeface="Wingdings" pitchFamily="2" charset="2"/>
              </a:rPr>
              <a:t> </a:t>
            </a:r>
            <a:r>
              <a:rPr lang="it-IT" dirty="0" err="1">
                <a:sym typeface="Wingdings" pitchFamily="2" charset="2"/>
              </a:rPr>
              <a:t>another</a:t>
            </a:r>
            <a:r>
              <a:rPr lang="it-IT" dirty="0">
                <a:sym typeface="Wingdings" pitchFamily="2" charset="2"/>
              </a:rPr>
              <a:t> </a:t>
            </a:r>
            <a:endParaRPr lang="en-US" dirty="0"/>
          </a:p>
        </p:txBody>
      </p:sp>
      <p:sp>
        <p:nvSpPr>
          <p:cNvPr id="8" name="CasellaDiTesto 7"/>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copying record into another DSS file</a:t>
            </a:r>
          </a:p>
        </p:txBody>
      </p:sp>
      <p:sp>
        <p:nvSpPr>
          <p:cNvPr id="10" name="CasellaDiTesto 9"/>
          <p:cNvSpPr txBox="1"/>
          <p:nvPr/>
        </p:nvSpPr>
        <p:spPr>
          <a:xfrm>
            <a:off x="395536" y="170080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it-IT" sz="2400" b="1" dirty="0">
                <a:solidFill>
                  <a:schemeClr val="bg1"/>
                </a:solidFill>
                <a:effectLst>
                  <a:outerShdw blurRad="38100" dist="38100" dir="2700000" algn="tl">
                    <a:srgbClr val="000000">
                      <a:alpha val="43137"/>
                    </a:srgbClr>
                  </a:outerShdw>
                </a:effectLst>
              </a:rPr>
              <a:t>Exercise 15</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9228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67544" y="1038595"/>
            <a:ext cx="8383476" cy="1754326"/>
          </a:xfrm>
          <a:prstGeom prst="rect">
            <a:avLst/>
          </a:prstGeom>
        </p:spPr>
        <p:txBody>
          <a:bodyPr wrap="square">
            <a:spAutoFit/>
          </a:bodyPr>
          <a:lstStyle/>
          <a:p>
            <a:pPr marL="342900" lvl="0" indent="-342900">
              <a:buFont typeface="Arial" pitchFamily="34" charset="0"/>
              <a:buChar char="•"/>
            </a:pPr>
            <a:r>
              <a:rPr lang="it-IT" b="1" dirty="0">
                <a:sym typeface="Wingdings" pitchFamily="2" charset="2"/>
              </a:rPr>
              <a:t>Merge file </a:t>
            </a:r>
            <a:r>
              <a:rPr lang="it-IT" b="1" dirty="0" err="1">
                <a:sym typeface="Wingdings" pitchFamily="2" charset="2"/>
              </a:rPr>
              <a:t>command</a:t>
            </a:r>
            <a:r>
              <a:rPr lang="it-IT" dirty="0">
                <a:sym typeface="Wingdings" pitchFamily="2" charset="2"/>
              </a:rPr>
              <a:t> copies </a:t>
            </a:r>
            <a:r>
              <a:rPr lang="it-IT" dirty="0" err="1">
                <a:sym typeface="Wingdings" pitchFamily="2" charset="2"/>
              </a:rPr>
              <a:t>all</a:t>
            </a:r>
            <a:r>
              <a:rPr lang="it-IT" dirty="0">
                <a:sym typeface="Wingdings" pitchFamily="2" charset="2"/>
              </a:rPr>
              <a:t> of the </a:t>
            </a:r>
            <a:r>
              <a:rPr lang="it-IT" dirty="0" err="1">
                <a:sym typeface="Wingdings" pitchFamily="2" charset="2"/>
              </a:rPr>
              <a:t>records</a:t>
            </a:r>
            <a:r>
              <a:rPr lang="it-IT" dirty="0">
                <a:sym typeface="Wingdings" pitchFamily="2" charset="2"/>
              </a:rPr>
              <a:t> in the </a:t>
            </a:r>
            <a:r>
              <a:rPr lang="it-IT" dirty="0" err="1">
                <a:sym typeface="Wingdings" pitchFamily="2" charset="2"/>
              </a:rPr>
              <a:t>current</a:t>
            </a:r>
            <a:r>
              <a:rPr lang="it-IT" dirty="0">
                <a:sym typeface="Wingdings" pitchFamily="2" charset="2"/>
              </a:rPr>
              <a:t> </a:t>
            </a:r>
            <a:r>
              <a:rPr lang="it-IT" dirty="0" err="1">
                <a:sym typeface="Wingdings" pitchFamily="2" charset="2"/>
              </a:rPr>
              <a:t>opened</a:t>
            </a:r>
            <a:r>
              <a:rPr lang="it-IT" dirty="0">
                <a:sym typeface="Wingdings" pitchFamily="2" charset="2"/>
              </a:rPr>
              <a:t> file </a:t>
            </a:r>
            <a:r>
              <a:rPr lang="it-IT" dirty="0" err="1">
                <a:sym typeface="Wingdings" pitchFamily="2" charset="2"/>
              </a:rPr>
              <a:t>into</a:t>
            </a:r>
            <a:r>
              <a:rPr lang="it-IT" dirty="0">
                <a:sym typeface="Wingdings" pitchFamily="2" charset="2"/>
              </a:rPr>
              <a:t> </a:t>
            </a:r>
            <a:r>
              <a:rPr lang="it-IT" dirty="0" err="1">
                <a:sym typeface="Wingdings" pitchFamily="2" charset="2"/>
              </a:rPr>
              <a:t>another</a:t>
            </a:r>
            <a:r>
              <a:rPr lang="it-IT" dirty="0">
                <a:sym typeface="Wingdings" pitchFamily="2" charset="2"/>
              </a:rPr>
              <a:t> file</a:t>
            </a:r>
          </a:p>
          <a:p>
            <a:pPr marL="342900" lvl="0" indent="-342900">
              <a:buFont typeface="Arial" pitchFamily="34" charset="0"/>
              <a:buChar char="•"/>
            </a:pPr>
            <a:r>
              <a:rPr lang="it-IT" dirty="0" err="1">
                <a:sym typeface="Wingdings" pitchFamily="2" charset="2"/>
              </a:rPr>
              <a:t>Overwrite</a:t>
            </a:r>
            <a:r>
              <a:rPr lang="it-IT" dirty="0">
                <a:sym typeface="Wingdings" pitchFamily="2" charset="2"/>
              </a:rPr>
              <a:t> </a:t>
            </a:r>
            <a:r>
              <a:rPr lang="it-IT" dirty="0" err="1">
                <a:sym typeface="Wingdings" pitchFamily="2" charset="2"/>
              </a:rPr>
              <a:t>any</a:t>
            </a:r>
            <a:r>
              <a:rPr lang="it-IT" dirty="0">
                <a:sym typeface="Wingdings" pitchFamily="2" charset="2"/>
              </a:rPr>
              <a:t> </a:t>
            </a:r>
            <a:r>
              <a:rPr lang="it-IT" dirty="0" err="1">
                <a:sym typeface="Wingdings" pitchFamily="2" charset="2"/>
              </a:rPr>
              <a:t>records</a:t>
            </a:r>
            <a:r>
              <a:rPr lang="it-IT" dirty="0">
                <a:sym typeface="Wingdings" pitchFamily="2" charset="2"/>
              </a:rPr>
              <a:t> with the </a:t>
            </a:r>
            <a:r>
              <a:rPr lang="it-IT" dirty="0" err="1">
                <a:sym typeface="Wingdings" pitchFamily="2" charset="2"/>
              </a:rPr>
              <a:t>same</a:t>
            </a:r>
            <a:r>
              <a:rPr lang="it-IT" dirty="0">
                <a:sym typeface="Wingdings" pitchFamily="2" charset="2"/>
              </a:rPr>
              <a:t> </a:t>
            </a:r>
            <a:r>
              <a:rPr lang="it-IT" dirty="0" err="1">
                <a:sym typeface="Wingdings" pitchFamily="2" charset="2"/>
              </a:rPr>
              <a:t>pathname</a:t>
            </a:r>
            <a:endParaRPr lang="it-IT" dirty="0">
              <a:sym typeface="Wingdings" pitchFamily="2" charset="2"/>
            </a:endParaRPr>
          </a:p>
          <a:p>
            <a:pPr lvl="0"/>
            <a:endParaRPr lang="it-IT" dirty="0">
              <a:sym typeface="Wingdings" pitchFamily="2" charset="2"/>
            </a:endParaRPr>
          </a:p>
          <a:p>
            <a:pPr lvl="0"/>
            <a:endParaRPr lang="en-US" dirty="0"/>
          </a:p>
          <a:p>
            <a:endParaRPr lang="it-IT" dirty="0">
              <a:sym typeface="Wingdings" pitchFamily="2" charset="2"/>
            </a:endParaRPr>
          </a:p>
        </p:txBody>
      </p:sp>
      <p:sp>
        <p:nvSpPr>
          <p:cNvPr id="4" name="Rettangolo 3"/>
          <p:cNvSpPr/>
          <p:nvPr/>
        </p:nvSpPr>
        <p:spPr>
          <a:xfrm>
            <a:off x="456560" y="2810370"/>
            <a:ext cx="3784965" cy="2308324"/>
          </a:xfrm>
          <a:prstGeom prst="rect">
            <a:avLst/>
          </a:prstGeom>
        </p:spPr>
        <p:txBody>
          <a:bodyPr wrap="square">
            <a:spAutoFit/>
          </a:bodyPr>
          <a:lstStyle/>
          <a:p>
            <a:pPr marL="342900" indent="-342900">
              <a:buFont typeface="Wingdings" pitchFamily="2" charset="2"/>
              <a:buChar char="§"/>
            </a:pPr>
            <a:r>
              <a:rPr lang="it-IT" dirty="0"/>
              <a:t>Open the file </a:t>
            </a:r>
            <a:r>
              <a:rPr lang="it-IT" b="1" dirty="0" err="1"/>
              <a:t>Copy.dss</a:t>
            </a:r>
            <a:r>
              <a:rPr lang="it-IT" dirty="0"/>
              <a:t>  with the </a:t>
            </a:r>
            <a:r>
              <a:rPr lang="it-IT" b="1" dirty="0"/>
              <a:t>open file</a:t>
            </a:r>
            <a:r>
              <a:rPr lang="it-IT" dirty="0"/>
              <a:t> </a:t>
            </a:r>
            <a:r>
              <a:rPr lang="it-IT" dirty="0" err="1"/>
              <a:t>button</a:t>
            </a:r>
            <a:r>
              <a:rPr lang="it-IT" dirty="0"/>
              <a:t>. The file </a:t>
            </a:r>
            <a:r>
              <a:rPr lang="it-IT" dirty="0" err="1"/>
              <a:t>now</a:t>
            </a:r>
            <a:r>
              <a:rPr lang="it-IT" dirty="0"/>
              <a:t> </a:t>
            </a:r>
            <a:r>
              <a:rPr lang="it-IT" dirty="0" err="1"/>
              <a:t>is</a:t>
            </a:r>
            <a:r>
              <a:rPr lang="it-IT" dirty="0"/>
              <a:t> open on the </a:t>
            </a:r>
            <a:r>
              <a:rPr lang="it-IT" dirty="0" err="1"/>
              <a:t>same</a:t>
            </a:r>
            <a:r>
              <a:rPr lang="it-IT" dirty="0"/>
              <a:t> </a:t>
            </a:r>
            <a:r>
              <a:rPr lang="it-IT" dirty="0" err="1"/>
              <a:t>main</a:t>
            </a:r>
            <a:r>
              <a:rPr lang="it-IT" dirty="0"/>
              <a:t> screen. </a:t>
            </a:r>
            <a:r>
              <a:rPr lang="it-IT" dirty="0" err="1"/>
              <a:t>You</a:t>
            </a:r>
            <a:r>
              <a:rPr lang="it-IT" dirty="0"/>
              <a:t> can </a:t>
            </a:r>
            <a:r>
              <a:rPr lang="it-IT" dirty="0" err="1"/>
              <a:t>switch</a:t>
            </a:r>
            <a:r>
              <a:rPr lang="it-IT" dirty="0"/>
              <a:t> </a:t>
            </a:r>
            <a:r>
              <a:rPr lang="it-IT" dirty="0" err="1"/>
              <a:t>between</a:t>
            </a:r>
            <a:r>
              <a:rPr lang="it-IT" dirty="0"/>
              <a:t> the </a:t>
            </a:r>
            <a:r>
              <a:rPr lang="it-IT" dirty="0" err="1"/>
              <a:t>two</a:t>
            </a:r>
            <a:r>
              <a:rPr lang="it-IT" dirty="0"/>
              <a:t> </a:t>
            </a:r>
            <a:r>
              <a:rPr lang="it-IT" dirty="0" err="1"/>
              <a:t>files</a:t>
            </a:r>
            <a:r>
              <a:rPr lang="it-IT" dirty="0"/>
              <a:t> from the </a:t>
            </a:r>
            <a:r>
              <a:rPr lang="it-IT" dirty="0" err="1"/>
              <a:t>main</a:t>
            </a:r>
            <a:r>
              <a:rPr lang="it-IT" dirty="0"/>
              <a:t> screen</a:t>
            </a:r>
          </a:p>
          <a:p>
            <a:pPr marL="342900" indent="-342900">
              <a:buFont typeface="Wingdings" pitchFamily="2" charset="2"/>
              <a:buChar char="§"/>
            </a:pPr>
            <a:endParaRPr lang="it-IT" dirty="0"/>
          </a:p>
          <a:p>
            <a:pPr marL="342900" indent="-342900">
              <a:buFont typeface="Wingdings" pitchFamily="2" charset="2"/>
              <a:buChar char="§"/>
            </a:pPr>
            <a:r>
              <a:rPr lang="it-IT" dirty="0"/>
              <a:t>Control the </a:t>
            </a:r>
            <a:r>
              <a:rPr lang="it-IT" dirty="0" err="1"/>
              <a:t>number</a:t>
            </a:r>
            <a:r>
              <a:rPr lang="it-IT" dirty="0"/>
              <a:t> of </a:t>
            </a:r>
            <a:r>
              <a:rPr lang="it-IT" dirty="0" err="1"/>
              <a:t>records</a:t>
            </a:r>
            <a:r>
              <a:rPr lang="it-IT" dirty="0"/>
              <a:t> of the file </a:t>
            </a:r>
            <a:r>
              <a:rPr lang="it-IT" dirty="0" err="1"/>
              <a:t>Copy.dss</a:t>
            </a:r>
            <a:r>
              <a:rPr lang="it-IT" dirty="0"/>
              <a:t> (2 </a:t>
            </a:r>
            <a:r>
              <a:rPr lang="it-IT" dirty="0" err="1"/>
              <a:t>records</a:t>
            </a:r>
            <a:r>
              <a:rPr lang="it-IT" dirty="0"/>
              <a:t>)</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 b="643"/>
          <a:stretch/>
        </p:blipFill>
        <p:spPr bwMode="auto">
          <a:xfrm>
            <a:off x="4427985" y="2017872"/>
            <a:ext cx="4104456" cy="38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e 4"/>
          <p:cNvSpPr/>
          <p:nvPr/>
        </p:nvSpPr>
        <p:spPr>
          <a:xfrm>
            <a:off x="4427984" y="2564904"/>
            <a:ext cx="576064" cy="432048"/>
          </a:xfrm>
          <a:prstGeom prst="ellipse">
            <a:avLst/>
          </a:prstGeom>
          <a:noFill/>
          <a:ln w="2857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e 9"/>
          <p:cNvSpPr/>
          <p:nvPr/>
        </p:nvSpPr>
        <p:spPr>
          <a:xfrm>
            <a:off x="4211960" y="3356992"/>
            <a:ext cx="2957246" cy="504056"/>
          </a:xfrm>
          <a:prstGeom prst="ellipse">
            <a:avLst/>
          </a:prstGeom>
          <a:noFill/>
          <a:ln w="2857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CasellaDiTesto 7"/>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merging DSS files</a:t>
            </a:r>
          </a:p>
        </p:txBody>
      </p:sp>
      <p:sp>
        <p:nvSpPr>
          <p:cNvPr id="11" name="CasellaDiTesto 10"/>
          <p:cNvSpPr txBox="1"/>
          <p:nvPr/>
        </p:nvSpPr>
        <p:spPr>
          <a:xfrm>
            <a:off x="467544" y="2103239"/>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16</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1113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09369" y="1556792"/>
            <a:ext cx="8211103" cy="1477328"/>
          </a:xfrm>
          <a:prstGeom prst="rect">
            <a:avLst/>
          </a:prstGeom>
        </p:spPr>
        <p:txBody>
          <a:bodyPr wrap="square">
            <a:spAutoFit/>
          </a:bodyPr>
          <a:lstStyle/>
          <a:p>
            <a:pPr marL="342900" indent="-342900">
              <a:buFont typeface="Wingdings" pitchFamily="2" charset="2"/>
              <a:buChar char="§"/>
            </a:pPr>
            <a:r>
              <a:rPr lang="it-IT" dirty="0"/>
              <a:t>Switch on the </a:t>
            </a:r>
            <a:r>
              <a:rPr lang="it-IT" b="1" dirty="0" err="1"/>
              <a:t>DSS_Training.dss</a:t>
            </a:r>
            <a:r>
              <a:rPr lang="it-IT" b="1" dirty="0"/>
              <a:t> </a:t>
            </a:r>
            <a:r>
              <a:rPr lang="it-IT" dirty="0"/>
              <a:t>file</a:t>
            </a:r>
            <a:endParaRPr lang="en-US" dirty="0"/>
          </a:p>
          <a:p>
            <a:pPr marL="342900" indent="-342900">
              <a:buFont typeface="Wingdings" pitchFamily="2" charset="2"/>
              <a:buChar char="§"/>
            </a:pPr>
            <a:r>
              <a:rPr lang="en-US" dirty="0"/>
              <a:t>From the </a:t>
            </a:r>
            <a:r>
              <a:rPr lang="en-US" b="1" dirty="0"/>
              <a:t>Edit menu </a:t>
            </a:r>
            <a:r>
              <a:rPr lang="en-US" dirty="0"/>
              <a:t>of the file, click </a:t>
            </a:r>
            <a:r>
              <a:rPr lang="en-US" b="1" dirty="0"/>
              <a:t>Merge Files</a:t>
            </a:r>
            <a:r>
              <a:rPr lang="en-US" dirty="0"/>
              <a:t>.</a:t>
            </a:r>
          </a:p>
          <a:p>
            <a:pPr marL="342900" indent="-342900">
              <a:buFont typeface="Wingdings" pitchFamily="2" charset="2"/>
              <a:buChar char="§"/>
            </a:pPr>
            <a:r>
              <a:rPr lang="en-US" dirty="0"/>
              <a:t>In the </a:t>
            </a:r>
            <a:r>
              <a:rPr lang="en-US" b="1" dirty="0"/>
              <a:t>File Name box </a:t>
            </a:r>
            <a:r>
              <a:rPr lang="en-US" dirty="0"/>
              <a:t>of the dialog box, select </a:t>
            </a:r>
            <a:r>
              <a:rPr lang="en-US" b="1" dirty="0" err="1"/>
              <a:t>Copy.dss</a:t>
            </a:r>
            <a:r>
              <a:rPr lang="en-US" dirty="0"/>
              <a:t>, into which you want to copy all of the records into and click Open.</a:t>
            </a:r>
          </a:p>
          <a:p>
            <a:pPr marL="342900" indent="-342900">
              <a:buFont typeface="Wingdings" pitchFamily="2" charset="2"/>
              <a:buChar char="§"/>
            </a:pPr>
            <a:r>
              <a:rPr lang="it-IT" dirty="0"/>
              <a:t>Switch on the </a:t>
            </a:r>
            <a:r>
              <a:rPr lang="it-IT" dirty="0" err="1"/>
              <a:t>Copy.dss</a:t>
            </a:r>
            <a:r>
              <a:rPr lang="it-IT" dirty="0"/>
              <a:t> file and control the </a:t>
            </a:r>
            <a:r>
              <a:rPr lang="it-IT" dirty="0" err="1"/>
              <a:t>number</a:t>
            </a:r>
            <a:r>
              <a:rPr lang="it-IT" dirty="0"/>
              <a:t> of </a:t>
            </a:r>
            <a:r>
              <a:rPr lang="it-IT" dirty="0" err="1"/>
              <a:t>records</a:t>
            </a:r>
            <a:endParaRPr lang="en-US" dirty="0"/>
          </a:p>
        </p:txBody>
      </p:sp>
      <p:pic>
        <p:nvPicPr>
          <p:cNvPr id="9" name="Immagine 8"/>
          <p:cNvPicPr/>
          <p:nvPr/>
        </p:nvPicPr>
        <p:blipFill>
          <a:blip r:embed="rId3">
            <a:extLst>
              <a:ext uri="{28A0092B-C50C-407E-A947-70E740481C1C}">
                <a14:useLocalDpi xmlns:a14="http://schemas.microsoft.com/office/drawing/2010/main" val="0"/>
              </a:ext>
            </a:extLst>
          </a:blip>
          <a:srcRect/>
          <a:stretch/>
        </p:blipFill>
        <p:spPr>
          <a:xfrm>
            <a:off x="2121266" y="3045991"/>
            <a:ext cx="5043022" cy="3148245"/>
          </a:xfrm>
          <a:prstGeom prst="rect">
            <a:avLst/>
          </a:prstGeom>
        </p:spPr>
      </p:pic>
      <p:sp>
        <p:nvSpPr>
          <p:cNvPr id="5" name="CasellaDiTesto 4"/>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merging DSS files</a:t>
            </a:r>
          </a:p>
        </p:txBody>
      </p:sp>
      <p:sp>
        <p:nvSpPr>
          <p:cNvPr id="7" name="CasellaDiTesto 6"/>
          <p:cNvSpPr txBox="1"/>
          <p:nvPr/>
        </p:nvSpPr>
        <p:spPr>
          <a:xfrm>
            <a:off x="532138"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16</a:t>
            </a:r>
            <a:endParaRPr lang="en-US" sz="2400" b="1" dirty="0">
              <a:solidFill>
                <a:schemeClr val="bg1"/>
              </a:solidFill>
              <a:effectLst>
                <a:outerShdw blurRad="38100" dist="38100" dir="2700000" algn="tl">
                  <a:srgbClr val="000000">
                    <a:alpha val="43137"/>
                  </a:srgbClr>
                </a:outerShdw>
              </a:effectLst>
            </a:endParaRPr>
          </a:p>
        </p:txBody>
      </p:sp>
      <p:sp>
        <p:nvSpPr>
          <p:cNvPr id="10" name="Ovale 9"/>
          <p:cNvSpPr/>
          <p:nvPr/>
        </p:nvSpPr>
        <p:spPr>
          <a:xfrm>
            <a:off x="2699792" y="5589240"/>
            <a:ext cx="3744416" cy="43204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4276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36129" y="1196752"/>
            <a:ext cx="7548239" cy="2031325"/>
          </a:xfrm>
          <a:prstGeom prst="rect">
            <a:avLst/>
          </a:prstGeom>
        </p:spPr>
        <p:txBody>
          <a:bodyPr wrap="square">
            <a:spAutoFit/>
          </a:bodyPr>
          <a:lstStyle/>
          <a:p>
            <a:pPr marL="285750" indent="-285750">
              <a:buFont typeface="Arial" pitchFamily="34" charset="0"/>
              <a:buChar char="•"/>
            </a:pPr>
            <a:r>
              <a:rPr lang="it-IT" b="1" dirty="0">
                <a:sym typeface="Wingdings" pitchFamily="2" charset="2"/>
              </a:rPr>
              <a:t>SQUEEZE </a:t>
            </a:r>
            <a:r>
              <a:rPr lang="it-IT" b="1" dirty="0" err="1">
                <a:sym typeface="Wingdings" pitchFamily="2" charset="2"/>
              </a:rPr>
              <a:t>command</a:t>
            </a:r>
            <a:r>
              <a:rPr lang="it-IT" b="1" dirty="0">
                <a:sym typeface="Wingdings" pitchFamily="2" charset="2"/>
              </a:rPr>
              <a:t> </a:t>
            </a:r>
            <a:r>
              <a:rPr lang="it-IT" dirty="0">
                <a:sym typeface="Wingdings" pitchFamily="2" charset="2"/>
              </a:rPr>
              <a:t> </a:t>
            </a:r>
            <a:r>
              <a:rPr lang="it-IT" dirty="0" err="1">
                <a:sym typeface="Wingdings" pitchFamily="2" charset="2"/>
              </a:rPr>
              <a:t>removes</a:t>
            </a:r>
            <a:r>
              <a:rPr lang="it-IT" dirty="0">
                <a:sym typeface="Wingdings" pitchFamily="2" charset="2"/>
              </a:rPr>
              <a:t> </a:t>
            </a:r>
            <a:r>
              <a:rPr lang="it-IT" dirty="0" err="1">
                <a:sym typeface="Wingdings" pitchFamily="2" charset="2"/>
              </a:rPr>
              <a:t>inactive</a:t>
            </a:r>
            <a:r>
              <a:rPr lang="it-IT" dirty="0">
                <a:sym typeface="Wingdings" pitchFamily="2" charset="2"/>
              </a:rPr>
              <a:t> </a:t>
            </a:r>
            <a:r>
              <a:rPr lang="it-IT" dirty="0" err="1">
                <a:sym typeface="Wingdings" pitchFamily="2" charset="2"/>
              </a:rPr>
              <a:t>space</a:t>
            </a:r>
            <a:r>
              <a:rPr lang="it-IT" dirty="0">
                <a:sym typeface="Wingdings" pitchFamily="2" charset="2"/>
              </a:rPr>
              <a:t> (</a:t>
            </a:r>
            <a:r>
              <a:rPr lang="it-IT" dirty="0" err="1">
                <a:sym typeface="Wingdings" pitchFamily="2" charset="2"/>
              </a:rPr>
              <a:t>accumulated</a:t>
            </a:r>
            <a:r>
              <a:rPr lang="it-IT" dirty="0">
                <a:sym typeface="Wingdings" pitchFamily="2" charset="2"/>
              </a:rPr>
              <a:t> </a:t>
            </a:r>
            <a:r>
              <a:rPr lang="it-IT" dirty="0" err="1">
                <a:sym typeface="Wingdings" pitchFamily="2" charset="2"/>
              </a:rPr>
              <a:t>after</a:t>
            </a:r>
            <a:r>
              <a:rPr lang="it-IT" dirty="0">
                <a:sym typeface="Wingdings" pitchFamily="2" charset="2"/>
              </a:rPr>
              <a:t> </a:t>
            </a:r>
            <a:r>
              <a:rPr lang="it-IT" dirty="0" err="1">
                <a:sym typeface="Wingdings" pitchFamily="2" charset="2"/>
              </a:rPr>
              <a:t>deleting</a:t>
            </a:r>
            <a:r>
              <a:rPr lang="it-IT" dirty="0">
                <a:sym typeface="Wingdings" pitchFamily="2" charset="2"/>
              </a:rPr>
              <a:t> or </a:t>
            </a:r>
            <a:r>
              <a:rPr lang="it-IT" dirty="0" err="1">
                <a:sym typeface="Wingdings" pitchFamily="2" charset="2"/>
              </a:rPr>
              <a:t>renaming</a:t>
            </a:r>
            <a:r>
              <a:rPr lang="it-IT" dirty="0">
                <a:sym typeface="Wingdings" pitchFamily="2" charset="2"/>
              </a:rPr>
              <a:t> </a:t>
            </a:r>
            <a:r>
              <a:rPr lang="it-IT" dirty="0" err="1">
                <a:sym typeface="Wingdings" pitchFamily="2" charset="2"/>
              </a:rPr>
              <a:t>records</a:t>
            </a:r>
            <a:r>
              <a:rPr lang="it-IT" dirty="0">
                <a:sym typeface="Wingdings" pitchFamily="2" charset="2"/>
              </a:rPr>
              <a:t>)</a:t>
            </a:r>
          </a:p>
          <a:p>
            <a:pPr marL="285750" indent="-285750">
              <a:buFont typeface="Arial" pitchFamily="34" charset="0"/>
              <a:buChar char="•"/>
            </a:pPr>
            <a:endParaRPr lang="it-IT" dirty="0">
              <a:sym typeface="Wingdings" pitchFamily="2" charset="2"/>
            </a:endParaRPr>
          </a:p>
          <a:p>
            <a:pPr marL="285750" indent="-285750">
              <a:buFont typeface="Arial" pitchFamily="34" charset="0"/>
              <a:buChar char="•"/>
            </a:pPr>
            <a:r>
              <a:rPr lang="it-IT" b="1" dirty="0">
                <a:sym typeface="Wingdings" pitchFamily="2" charset="2"/>
              </a:rPr>
              <a:t>SQUEEZE </a:t>
            </a:r>
            <a:r>
              <a:rPr lang="it-IT" b="1" dirty="0" err="1">
                <a:sym typeface="Wingdings" pitchFamily="2" charset="2"/>
              </a:rPr>
              <a:t>command</a:t>
            </a:r>
            <a:r>
              <a:rPr lang="it-IT" b="1" dirty="0">
                <a:sym typeface="Wingdings" pitchFamily="2" charset="2"/>
              </a:rPr>
              <a:t> </a:t>
            </a:r>
            <a:r>
              <a:rPr lang="it-IT" dirty="0">
                <a:sym typeface="Wingdings" pitchFamily="2" charset="2"/>
              </a:rPr>
              <a:t>re-</a:t>
            </a:r>
            <a:r>
              <a:rPr lang="it-IT" dirty="0" err="1">
                <a:sym typeface="Wingdings" pitchFamily="2" charset="2"/>
              </a:rPr>
              <a:t>adjust</a:t>
            </a:r>
            <a:r>
              <a:rPr lang="it-IT" dirty="0">
                <a:sym typeface="Wingdings" pitchFamily="2" charset="2"/>
              </a:rPr>
              <a:t> </a:t>
            </a:r>
            <a:r>
              <a:rPr lang="it-IT" dirty="0" err="1">
                <a:sym typeface="Wingdings" pitchFamily="2" charset="2"/>
              </a:rPr>
              <a:t>internal</a:t>
            </a:r>
            <a:r>
              <a:rPr lang="it-IT" dirty="0">
                <a:sym typeface="Wingdings" pitchFamily="2" charset="2"/>
              </a:rPr>
              <a:t> HEC-DSS </a:t>
            </a:r>
            <a:r>
              <a:rPr lang="it-IT" dirty="0" err="1">
                <a:sym typeface="Wingdings" pitchFamily="2" charset="2"/>
              </a:rPr>
              <a:t>table</a:t>
            </a:r>
            <a:r>
              <a:rPr lang="it-IT" dirty="0">
                <a:sym typeface="Wingdings" pitchFamily="2" charset="2"/>
              </a:rPr>
              <a:t> </a:t>
            </a:r>
            <a:r>
              <a:rPr lang="it-IT" dirty="0" err="1">
                <a:sym typeface="Wingdings" pitchFamily="2" charset="2"/>
              </a:rPr>
              <a:t>sizes</a:t>
            </a:r>
            <a:r>
              <a:rPr lang="it-IT" dirty="0">
                <a:sym typeface="Wingdings" pitchFamily="2" charset="2"/>
              </a:rPr>
              <a:t> to </a:t>
            </a:r>
            <a:r>
              <a:rPr lang="it-IT" dirty="0" err="1">
                <a:sym typeface="Wingdings" pitchFamily="2" charset="2"/>
              </a:rPr>
              <a:t>optimize</a:t>
            </a:r>
            <a:r>
              <a:rPr lang="it-IT" dirty="0">
                <a:sym typeface="Wingdings" pitchFamily="2" charset="2"/>
              </a:rPr>
              <a:t> </a:t>
            </a:r>
            <a:r>
              <a:rPr lang="it-IT" dirty="0" err="1">
                <a:sym typeface="Wingdings" pitchFamily="2" charset="2"/>
              </a:rPr>
              <a:t>access</a:t>
            </a:r>
            <a:r>
              <a:rPr lang="it-IT" dirty="0">
                <a:sym typeface="Wingdings" pitchFamily="2" charset="2"/>
              </a:rPr>
              <a:t> to the data</a:t>
            </a:r>
          </a:p>
          <a:p>
            <a:pPr marL="285750" indent="-285750">
              <a:buFont typeface="Arial" pitchFamily="34" charset="0"/>
              <a:buChar char="•"/>
            </a:pPr>
            <a:endParaRPr lang="it-IT" dirty="0">
              <a:sym typeface="Wingdings" pitchFamily="2" charset="2"/>
            </a:endParaRPr>
          </a:p>
          <a:p>
            <a:pPr marL="285750" indent="-285750">
              <a:buFont typeface="Arial" pitchFamily="34" charset="0"/>
              <a:buChar char="•"/>
            </a:pPr>
            <a:r>
              <a:rPr lang="it-IT" dirty="0">
                <a:sym typeface="Wingdings" pitchFamily="2" charset="2"/>
              </a:rPr>
              <a:t>Once a </a:t>
            </a:r>
            <a:r>
              <a:rPr lang="it-IT" dirty="0" err="1">
                <a:sym typeface="Wingdings" pitchFamily="2" charset="2"/>
              </a:rPr>
              <a:t>squeeze</a:t>
            </a:r>
            <a:r>
              <a:rPr lang="it-IT" dirty="0">
                <a:sym typeface="Wingdings" pitchFamily="2" charset="2"/>
              </a:rPr>
              <a:t> </a:t>
            </a:r>
            <a:r>
              <a:rPr lang="it-IT" dirty="0" err="1">
                <a:sym typeface="Wingdings" pitchFamily="2" charset="2"/>
              </a:rPr>
              <a:t>has</a:t>
            </a:r>
            <a:r>
              <a:rPr lang="it-IT" dirty="0">
                <a:sym typeface="Wingdings" pitchFamily="2" charset="2"/>
              </a:rPr>
              <a:t> </a:t>
            </a:r>
            <a:r>
              <a:rPr lang="it-IT" dirty="0" err="1">
                <a:sym typeface="Wingdings" pitchFamily="2" charset="2"/>
              </a:rPr>
              <a:t>been</a:t>
            </a:r>
            <a:r>
              <a:rPr lang="it-IT" dirty="0">
                <a:sym typeface="Wingdings" pitchFamily="2" charset="2"/>
              </a:rPr>
              <a:t> </a:t>
            </a:r>
            <a:r>
              <a:rPr lang="it-IT" dirty="0" err="1">
                <a:sym typeface="Wingdings" pitchFamily="2" charset="2"/>
              </a:rPr>
              <a:t>accomplished</a:t>
            </a:r>
            <a:r>
              <a:rPr lang="it-IT" dirty="0">
                <a:sym typeface="Wingdings" pitchFamily="2" charset="2"/>
              </a:rPr>
              <a:t>, </a:t>
            </a:r>
            <a:r>
              <a:rPr lang="it-IT" dirty="0" err="1">
                <a:sym typeface="Wingdings" pitchFamily="2" charset="2"/>
              </a:rPr>
              <a:t>deleted</a:t>
            </a:r>
            <a:r>
              <a:rPr lang="it-IT" dirty="0">
                <a:sym typeface="Wingdings" pitchFamily="2" charset="2"/>
              </a:rPr>
              <a:t> data </a:t>
            </a:r>
            <a:r>
              <a:rPr lang="it-IT" dirty="0" err="1">
                <a:sym typeface="Wingdings" pitchFamily="2" charset="2"/>
              </a:rPr>
              <a:t>cannot</a:t>
            </a:r>
            <a:r>
              <a:rPr lang="it-IT" dirty="0">
                <a:sym typeface="Wingdings" pitchFamily="2" charset="2"/>
              </a:rPr>
              <a:t> be </a:t>
            </a:r>
            <a:r>
              <a:rPr lang="it-IT" dirty="0" err="1">
                <a:sym typeface="Wingdings" pitchFamily="2" charset="2"/>
              </a:rPr>
              <a:t>recovered</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429000"/>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755576" y="4396462"/>
            <a:ext cx="2408801" cy="369332"/>
          </a:xfrm>
          <a:prstGeom prst="rect">
            <a:avLst/>
          </a:prstGeom>
          <a:noFill/>
        </p:spPr>
        <p:txBody>
          <a:bodyPr wrap="none" rtlCol="0">
            <a:spAutoFit/>
          </a:bodyPr>
          <a:lstStyle/>
          <a:p>
            <a:r>
              <a:rPr lang="it-IT" b="1" dirty="0"/>
              <a:t>Tools Menu </a:t>
            </a:r>
            <a:r>
              <a:rPr lang="it-IT" b="1" dirty="0">
                <a:sym typeface="Wingdings" pitchFamily="2" charset="2"/>
              </a:rPr>
              <a:t> </a:t>
            </a:r>
            <a:r>
              <a:rPr lang="it-IT" b="1" dirty="0" err="1">
                <a:sym typeface="Wingdings" pitchFamily="2" charset="2"/>
              </a:rPr>
              <a:t>Squeeze</a:t>
            </a:r>
            <a:endParaRPr lang="en-US" b="1" dirty="0"/>
          </a:p>
        </p:txBody>
      </p:sp>
      <p:sp>
        <p:nvSpPr>
          <p:cNvPr id="6" name="CasellaDiTesto 5"/>
          <p:cNvSpPr txBox="1"/>
          <p:nvPr/>
        </p:nvSpPr>
        <p:spPr>
          <a:xfrm>
            <a:off x="1086052" y="140213"/>
            <a:ext cx="7858180" cy="507831"/>
          </a:xfrm>
          <a:prstGeom prst="rect">
            <a:avLst/>
          </a:prstGeom>
          <a:noFill/>
        </p:spPr>
        <p:txBody>
          <a:bodyPr wrap="square" rtlCol="0">
            <a:spAutoFit/>
          </a:bodyPr>
          <a:lstStyle/>
          <a:p>
            <a:pPr eaLnBrk="0" hangingPunct="0">
              <a:lnSpc>
                <a:spcPct val="150000"/>
              </a:lnSpc>
            </a:pPr>
            <a:r>
              <a:rPr lang="en-GB" b="1" i="1" dirty="0">
                <a:latin typeface="Trebuchet MS" pitchFamily="34" charset="0"/>
              </a:rPr>
              <a:t>2.1  Utilities: squeezing HEC-DSS files</a:t>
            </a:r>
          </a:p>
        </p:txBody>
      </p:sp>
      <p:sp>
        <p:nvSpPr>
          <p:cNvPr id="9" name="Ovale 8"/>
          <p:cNvSpPr/>
          <p:nvPr/>
        </p:nvSpPr>
        <p:spPr>
          <a:xfrm>
            <a:off x="6330982" y="4869160"/>
            <a:ext cx="1604476" cy="432048"/>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8071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40435" y="2337306"/>
            <a:ext cx="1781257" cy="1569660"/>
          </a:xfrm>
          <a:prstGeom prst="rect">
            <a:avLst/>
          </a:prstGeom>
          <a:noFill/>
          <a:ln>
            <a:solidFill>
              <a:schemeClr val="tx1"/>
            </a:solidFill>
          </a:ln>
        </p:spPr>
        <p:txBody>
          <a:bodyPr wrap="none" rtlCol="0">
            <a:spAutoFit/>
          </a:bodyPr>
          <a:lstStyle/>
          <a:p>
            <a:r>
              <a:rPr lang="it-IT" sz="3200" dirty="0"/>
              <a:t>Printing</a:t>
            </a:r>
          </a:p>
          <a:p>
            <a:r>
              <a:rPr lang="it-IT" sz="3200" dirty="0" err="1"/>
              <a:t>Copying</a:t>
            </a:r>
            <a:endParaRPr lang="it-IT" sz="3200" dirty="0"/>
          </a:p>
          <a:p>
            <a:r>
              <a:rPr lang="it-IT" sz="3200" dirty="0" err="1"/>
              <a:t>Exporting</a:t>
            </a:r>
            <a:endParaRPr lang="en-US" sz="3200" dirty="0"/>
          </a:p>
        </p:txBody>
      </p:sp>
      <p:sp>
        <p:nvSpPr>
          <p:cNvPr id="7" name="CasellaDiTesto 6"/>
          <p:cNvSpPr txBox="1"/>
          <p:nvPr/>
        </p:nvSpPr>
        <p:spPr>
          <a:xfrm>
            <a:off x="3906597" y="2347969"/>
            <a:ext cx="1225015" cy="584775"/>
          </a:xfrm>
          <a:prstGeom prst="rect">
            <a:avLst/>
          </a:prstGeom>
          <a:noFill/>
          <a:ln>
            <a:solidFill>
              <a:schemeClr val="tx1"/>
            </a:solidFill>
          </a:ln>
        </p:spPr>
        <p:txBody>
          <a:bodyPr wrap="none" rtlCol="0">
            <a:spAutoFit/>
          </a:bodyPr>
          <a:lstStyle/>
          <a:p>
            <a:r>
              <a:rPr lang="it-IT" sz="3200" dirty="0" err="1"/>
              <a:t>Tables</a:t>
            </a:r>
            <a:endParaRPr lang="it-IT" sz="3200" dirty="0"/>
          </a:p>
        </p:txBody>
      </p:sp>
      <p:sp>
        <p:nvSpPr>
          <p:cNvPr id="8" name="CasellaDiTesto 7"/>
          <p:cNvSpPr txBox="1"/>
          <p:nvPr/>
        </p:nvSpPr>
        <p:spPr>
          <a:xfrm>
            <a:off x="6472056" y="2060848"/>
            <a:ext cx="1268296" cy="2554545"/>
          </a:xfrm>
          <a:prstGeom prst="rect">
            <a:avLst/>
          </a:prstGeom>
          <a:noFill/>
          <a:ln>
            <a:solidFill>
              <a:schemeClr val="accent1"/>
            </a:solidFill>
          </a:ln>
        </p:spPr>
        <p:txBody>
          <a:bodyPr wrap="none" rtlCol="0">
            <a:spAutoFit/>
          </a:bodyPr>
          <a:lstStyle/>
          <a:p>
            <a:pPr marL="457200" indent="-457200">
              <a:buFont typeface="Arial" pitchFamily="34" charset="0"/>
              <a:buChar char="•"/>
            </a:pPr>
            <a:r>
              <a:rPr lang="it-IT" sz="3200" dirty="0" err="1"/>
              <a:t>xls</a:t>
            </a:r>
            <a:endParaRPr lang="it-IT" sz="3200" dirty="0"/>
          </a:p>
          <a:p>
            <a:pPr marL="457200" indent="-457200">
              <a:buFont typeface="Arial" pitchFamily="34" charset="0"/>
              <a:buChar char="•"/>
            </a:pPr>
            <a:r>
              <a:rPr lang="it-IT" sz="3200" dirty="0"/>
              <a:t>doc</a:t>
            </a:r>
          </a:p>
          <a:p>
            <a:pPr marL="457200" indent="-457200">
              <a:buFont typeface="Arial" pitchFamily="34" charset="0"/>
              <a:buChar char="•"/>
            </a:pPr>
            <a:r>
              <a:rPr lang="it-IT" sz="3200" dirty="0" err="1"/>
              <a:t>png</a:t>
            </a:r>
            <a:endParaRPr lang="it-IT" sz="3200" dirty="0"/>
          </a:p>
          <a:p>
            <a:pPr marL="457200" indent="-457200">
              <a:buFont typeface="Arial" pitchFamily="34" charset="0"/>
              <a:buChar char="•"/>
            </a:pPr>
            <a:r>
              <a:rPr lang="it-IT" sz="3200" dirty="0" err="1"/>
              <a:t>jpg</a:t>
            </a:r>
            <a:endParaRPr lang="it-IT" sz="3200" dirty="0"/>
          </a:p>
          <a:p>
            <a:pPr marL="457200" indent="-457200">
              <a:buFont typeface="Arial" pitchFamily="34" charset="0"/>
              <a:buChar char="•"/>
            </a:pPr>
            <a:r>
              <a:rPr lang="it-IT" sz="3200" dirty="0"/>
              <a:t>…</a:t>
            </a:r>
            <a:endParaRPr lang="en-US" sz="3200" dirty="0"/>
          </a:p>
        </p:txBody>
      </p:sp>
      <p:sp>
        <p:nvSpPr>
          <p:cNvPr id="10" name="CasellaDiTesto 9"/>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4" name="Rettangolo 3"/>
          <p:cNvSpPr/>
          <p:nvPr/>
        </p:nvSpPr>
        <p:spPr>
          <a:xfrm>
            <a:off x="3845813" y="3193475"/>
            <a:ext cx="1368901" cy="584775"/>
          </a:xfrm>
          <a:prstGeom prst="rect">
            <a:avLst/>
          </a:prstGeom>
          <a:noFill/>
          <a:ln>
            <a:solidFill>
              <a:schemeClr val="tx1"/>
            </a:solidFill>
          </a:ln>
        </p:spPr>
        <p:txBody>
          <a:bodyPr wrap="none" rtlCol="0">
            <a:spAutoFit/>
          </a:bodyPr>
          <a:lstStyle/>
          <a:p>
            <a:r>
              <a:rPr lang="it-IT" sz="3200" dirty="0" err="1"/>
              <a:t>Graphs</a:t>
            </a:r>
            <a:endParaRPr lang="en-US" sz="3200" dirty="0"/>
          </a:p>
        </p:txBody>
      </p:sp>
      <p:sp>
        <p:nvSpPr>
          <p:cNvPr id="12" name="Freccia a destra 11"/>
          <p:cNvSpPr/>
          <p:nvPr/>
        </p:nvSpPr>
        <p:spPr>
          <a:xfrm>
            <a:off x="2811989" y="2568349"/>
            <a:ext cx="941266" cy="14401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Freccia a destra 12"/>
          <p:cNvSpPr/>
          <p:nvPr/>
        </p:nvSpPr>
        <p:spPr>
          <a:xfrm>
            <a:off x="2811989" y="3413855"/>
            <a:ext cx="941266" cy="14401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4" name="Freccia a destra 13"/>
          <p:cNvSpPr/>
          <p:nvPr/>
        </p:nvSpPr>
        <p:spPr>
          <a:xfrm>
            <a:off x="5347636" y="2555050"/>
            <a:ext cx="941266" cy="14401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Freccia a destra 14"/>
          <p:cNvSpPr/>
          <p:nvPr/>
        </p:nvSpPr>
        <p:spPr>
          <a:xfrm>
            <a:off x="5347636" y="3413853"/>
            <a:ext cx="941266" cy="14401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51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3721" y="1628800"/>
            <a:ext cx="3447925" cy="3970318"/>
          </a:xfrm>
          <a:prstGeom prst="rect">
            <a:avLst/>
          </a:prstGeom>
          <a:noFill/>
        </p:spPr>
        <p:txBody>
          <a:bodyPr wrap="square" rtlCol="0">
            <a:spAutoFit/>
          </a:bodyPr>
          <a:lstStyle/>
          <a:p>
            <a:r>
              <a:rPr lang="it-IT" b="1" dirty="0" err="1"/>
              <a:t>Print</a:t>
            </a:r>
            <a:r>
              <a:rPr lang="it-IT" dirty="0"/>
              <a:t> or </a:t>
            </a:r>
            <a:r>
              <a:rPr lang="it-IT" b="1" dirty="0" err="1"/>
              <a:t>Print</a:t>
            </a:r>
            <a:r>
              <a:rPr lang="it-IT" b="1" dirty="0"/>
              <a:t> Preview </a:t>
            </a:r>
            <a:r>
              <a:rPr lang="it-IT" dirty="0" err="1"/>
              <a:t>commands</a:t>
            </a:r>
            <a:r>
              <a:rPr lang="it-IT" dirty="0"/>
              <a:t> in the File menu</a:t>
            </a:r>
          </a:p>
          <a:p>
            <a:r>
              <a:rPr lang="it-IT" b="1" dirty="0" err="1"/>
              <a:t>Print</a:t>
            </a:r>
            <a:r>
              <a:rPr lang="it-IT" b="1" dirty="0"/>
              <a:t> </a:t>
            </a:r>
            <a:r>
              <a:rPr lang="it-IT" b="1" dirty="0" err="1"/>
              <a:t>properties</a:t>
            </a:r>
            <a:r>
              <a:rPr lang="it-IT" dirty="0"/>
              <a:t> </a:t>
            </a:r>
            <a:r>
              <a:rPr lang="it-IT" dirty="0" err="1"/>
              <a:t>Dialog</a:t>
            </a:r>
            <a:r>
              <a:rPr lang="it-IT" dirty="0"/>
              <a:t> Box  </a:t>
            </a:r>
            <a:r>
              <a:rPr lang="it-IT" dirty="0" err="1"/>
              <a:t>will</a:t>
            </a:r>
            <a:r>
              <a:rPr lang="it-IT" dirty="0"/>
              <a:t> open</a:t>
            </a:r>
          </a:p>
          <a:p>
            <a:endParaRPr lang="it-IT" dirty="0"/>
          </a:p>
          <a:p>
            <a:pPr marL="285750" indent="-285750">
              <a:buFont typeface="Arial" pitchFamily="34" charset="0"/>
              <a:buChar char="•"/>
            </a:pPr>
            <a:r>
              <a:rPr lang="it-IT" b="1" dirty="0"/>
              <a:t>Page: </a:t>
            </a:r>
            <a:r>
              <a:rPr lang="en-US" dirty="0"/>
              <a:t>Orientation, Scaling, and Selection</a:t>
            </a:r>
            <a:endParaRPr lang="it-IT" dirty="0"/>
          </a:p>
          <a:p>
            <a:pPr marL="285750" indent="-285750">
              <a:buFont typeface="Arial" pitchFamily="34" charset="0"/>
              <a:buChar char="•"/>
            </a:pPr>
            <a:endParaRPr lang="it-IT" dirty="0"/>
          </a:p>
          <a:p>
            <a:pPr marL="285750" indent="-285750">
              <a:buFont typeface="Arial" pitchFamily="34" charset="0"/>
              <a:buChar char="•"/>
            </a:pPr>
            <a:r>
              <a:rPr lang="it-IT" b="1" dirty="0" err="1"/>
              <a:t>Header</a:t>
            </a:r>
            <a:r>
              <a:rPr lang="it-IT" b="1" dirty="0"/>
              <a:t>/</a:t>
            </a:r>
            <a:r>
              <a:rPr lang="it-IT" b="1" dirty="0" err="1"/>
              <a:t>Footer</a:t>
            </a:r>
            <a:r>
              <a:rPr lang="it-IT" b="1" dirty="0"/>
              <a:t>: </a:t>
            </a:r>
            <a:r>
              <a:rPr lang="en-US" dirty="0"/>
              <a:t>you can type what you want to appear on your printed pages</a:t>
            </a:r>
            <a:endParaRPr lang="it-IT" dirty="0"/>
          </a:p>
          <a:p>
            <a:pPr marL="285750" indent="-285750">
              <a:buFont typeface="Arial" pitchFamily="34" charset="0"/>
              <a:buChar char="•"/>
            </a:pPr>
            <a:endParaRPr lang="it-IT" dirty="0"/>
          </a:p>
          <a:p>
            <a:pPr marL="285750" indent="-285750">
              <a:buFont typeface="Arial" pitchFamily="34" charset="0"/>
              <a:buChar char="•"/>
            </a:pPr>
            <a:r>
              <a:rPr lang="it-IT" b="1" dirty="0" err="1"/>
              <a:t>Table</a:t>
            </a:r>
            <a:r>
              <a:rPr lang="it-IT" b="1" dirty="0"/>
              <a:t> Title: </a:t>
            </a:r>
            <a:r>
              <a:rPr lang="it-IT" dirty="0" err="1"/>
              <a:t>you</a:t>
            </a:r>
            <a:r>
              <a:rPr lang="it-IT" dirty="0"/>
              <a:t> </a:t>
            </a:r>
            <a:r>
              <a:rPr lang="it-IT" dirty="0" err="1"/>
              <a:t>may</a:t>
            </a:r>
            <a:r>
              <a:rPr lang="it-IT" dirty="0"/>
              <a:t> </a:t>
            </a:r>
            <a:r>
              <a:rPr lang="it-IT" dirty="0" err="1"/>
              <a:t>edit</a:t>
            </a:r>
            <a:r>
              <a:rPr lang="it-IT" dirty="0"/>
              <a:t> the Title</a:t>
            </a:r>
            <a:endParaRPr lang="en-US" dirty="0"/>
          </a:p>
        </p:txBody>
      </p:sp>
      <p:pic>
        <p:nvPicPr>
          <p:cNvPr id="9" name="Immagine 8"/>
          <p:cNvPicPr/>
          <p:nvPr/>
        </p:nvPicPr>
        <p:blipFill>
          <a:blip r:embed="rId3"/>
          <a:stretch>
            <a:fillRect/>
          </a:stretch>
        </p:blipFill>
        <p:spPr>
          <a:xfrm>
            <a:off x="3835524" y="1628800"/>
            <a:ext cx="5135404" cy="3899441"/>
          </a:xfrm>
          <a:prstGeom prst="rect">
            <a:avLst/>
          </a:prstGeom>
        </p:spPr>
      </p:pic>
      <p:sp>
        <p:nvSpPr>
          <p:cNvPr id="5" name="CasellaDiTesto 4"/>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7" name="CasellaDiTesto 6"/>
          <p:cNvSpPr txBox="1"/>
          <p:nvPr/>
        </p:nvSpPr>
        <p:spPr>
          <a:xfrm>
            <a:off x="1475656" y="1052736"/>
            <a:ext cx="2009717" cy="369332"/>
          </a:xfrm>
          <a:prstGeom prst="rect">
            <a:avLst/>
          </a:prstGeom>
          <a:noFill/>
        </p:spPr>
        <p:txBody>
          <a:bodyPr wrap="none" rtlCol="0">
            <a:spAutoFit/>
          </a:bodyPr>
          <a:lstStyle/>
          <a:p>
            <a:r>
              <a:rPr lang="it-IT" b="1" dirty="0"/>
              <a:t>Printing </a:t>
            </a:r>
            <a:r>
              <a:rPr lang="it-IT" b="1" dirty="0" err="1"/>
              <a:t>catalog</a:t>
            </a:r>
            <a:r>
              <a:rPr lang="it-IT" b="1" dirty="0"/>
              <a:t> list</a:t>
            </a:r>
            <a:endParaRPr lang="en-US" b="1" dirty="0"/>
          </a:p>
        </p:txBody>
      </p:sp>
    </p:spTree>
    <p:extLst>
      <p:ext uri="{BB962C8B-B14F-4D97-AF65-F5344CB8AC3E}">
        <p14:creationId xmlns:p14="http://schemas.microsoft.com/office/powerpoint/2010/main" val="4057280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5056" y="1825922"/>
            <a:ext cx="6696744" cy="1754326"/>
          </a:xfrm>
          <a:prstGeom prst="rect">
            <a:avLst/>
          </a:prstGeom>
        </p:spPr>
        <p:txBody>
          <a:bodyPr wrap="square">
            <a:spAutoFit/>
          </a:bodyPr>
          <a:lstStyle/>
          <a:p>
            <a:r>
              <a:rPr lang="en-US" dirty="0"/>
              <a:t>Select records with </a:t>
            </a:r>
            <a:r>
              <a:rPr lang="en-US" b="1" dirty="0"/>
              <a:t>Part A=ATBARA </a:t>
            </a:r>
            <a:r>
              <a:rPr lang="en-US" dirty="0"/>
              <a:t>and</a:t>
            </a:r>
            <a:r>
              <a:rPr lang="en-US" b="1" dirty="0"/>
              <a:t> Part C=FLOW</a:t>
            </a:r>
          </a:p>
          <a:p>
            <a:endParaRPr lang="en-US" b="1" dirty="0"/>
          </a:p>
          <a:p>
            <a:pPr marL="285750" indent="-285750">
              <a:buFont typeface="Arial" panose="020B0604020202020204" pitchFamily="34" charset="0"/>
              <a:buChar char="•"/>
            </a:pPr>
            <a:r>
              <a:rPr lang="it-IT" dirty="0"/>
              <a:t>Press</a:t>
            </a:r>
            <a:r>
              <a:rPr lang="it-IT" b="1" dirty="0"/>
              <a:t> Print </a:t>
            </a:r>
            <a:r>
              <a:rPr lang="it-IT" dirty="0" err="1"/>
              <a:t>command</a:t>
            </a:r>
            <a:r>
              <a:rPr lang="it-IT" dirty="0"/>
              <a:t> in the File menu</a:t>
            </a:r>
          </a:p>
          <a:p>
            <a:pPr marL="285750" indent="-285750">
              <a:buFont typeface="Arial" panose="020B0604020202020204" pitchFamily="34" charset="0"/>
              <a:buChar char="•"/>
            </a:pPr>
            <a:r>
              <a:rPr lang="it-IT" dirty="0"/>
              <a:t>In the </a:t>
            </a:r>
            <a:r>
              <a:rPr lang="it-IT" b="1" dirty="0" err="1"/>
              <a:t>Table</a:t>
            </a:r>
            <a:r>
              <a:rPr lang="it-IT" b="1" dirty="0"/>
              <a:t> Title </a:t>
            </a:r>
            <a:r>
              <a:rPr lang="it-IT" dirty="0" err="1"/>
              <a:t>section</a:t>
            </a:r>
            <a:r>
              <a:rPr lang="it-IT" dirty="0"/>
              <a:t> </a:t>
            </a:r>
            <a:r>
              <a:rPr lang="it-IT" dirty="0" err="1"/>
              <a:t>write</a:t>
            </a:r>
            <a:r>
              <a:rPr lang="it-IT" dirty="0"/>
              <a:t> ATBARA HYDRO STATIONS</a:t>
            </a:r>
          </a:p>
          <a:p>
            <a:pPr marL="285750" indent="-285750">
              <a:buFont typeface="Arial" panose="020B0604020202020204" pitchFamily="34" charset="0"/>
              <a:buChar char="•"/>
            </a:pPr>
            <a:r>
              <a:rPr lang="it-IT" dirty="0"/>
              <a:t>Select the </a:t>
            </a:r>
            <a:r>
              <a:rPr lang="it-IT" dirty="0" err="1"/>
              <a:t>printer</a:t>
            </a:r>
            <a:r>
              <a:rPr lang="it-IT" dirty="0"/>
              <a:t> or the PDF file </a:t>
            </a:r>
            <a:r>
              <a:rPr lang="it-IT" dirty="0" err="1"/>
              <a:t>you</a:t>
            </a:r>
            <a:r>
              <a:rPr lang="it-IT" dirty="0"/>
              <a:t> </a:t>
            </a:r>
            <a:r>
              <a:rPr lang="it-IT" dirty="0" err="1"/>
              <a:t>want</a:t>
            </a:r>
            <a:r>
              <a:rPr lang="it-IT" dirty="0"/>
              <a:t> to create</a:t>
            </a:r>
            <a:endParaRPr lang="en-US" b="1" dirty="0"/>
          </a:p>
          <a:p>
            <a:endParaRPr lang="en-US" b="1" dirty="0"/>
          </a:p>
        </p:txBody>
      </p:sp>
      <p:sp>
        <p:nvSpPr>
          <p:cNvPr id="12" name="CasellaDiTesto 11"/>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14" name="CasellaDiTesto 13"/>
          <p:cNvSpPr txBox="1"/>
          <p:nvPr/>
        </p:nvSpPr>
        <p:spPr>
          <a:xfrm>
            <a:off x="2262373" y="1026894"/>
            <a:ext cx="2062616" cy="369332"/>
          </a:xfrm>
          <a:prstGeom prst="rect">
            <a:avLst/>
          </a:prstGeom>
          <a:noFill/>
        </p:spPr>
        <p:txBody>
          <a:bodyPr wrap="none" rtlCol="0">
            <a:spAutoFit/>
          </a:bodyPr>
          <a:lstStyle/>
          <a:p>
            <a:r>
              <a:rPr lang="it-IT" b="1" dirty="0"/>
              <a:t>Printing </a:t>
            </a:r>
            <a:r>
              <a:rPr lang="it-IT" b="1" dirty="0" err="1"/>
              <a:t>catalog</a:t>
            </a:r>
            <a:r>
              <a:rPr lang="it-IT" b="1" dirty="0"/>
              <a:t> list </a:t>
            </a:r>
            <a:endParaRPr lang="en-US" b="1" dirty="0"/>
          </a:p>
        </p:txBody>
      </p:sp>
      <p:sp>
        <p:nvSpPr>
          <p:cNvPr id="15" name="CasellaDiTesto 14"/>
          <p:cNvSpPr txBox="1"/>
          <p:nvPr/>
        </p:nvSpPr>
        <p:spPr>
          <a:xfrm>
            <a:off x="467544"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17</a:t>
            </a:r>
            <a:endParaRPr lang="en-US" sz="2400" b="1" dirty="0">
              <a:solidFill>
                <a:schemeClr val="bg1"/>
              </a:solidFill>
              <a:effectLst>
                <a:outerShdw blurRad="38100" dist="38100" dir="2700000" algn="tl">
                  <a:srgbClr val="000000">
                    <a:alpha val="43137"/>
                  </a:srgbClr>
                </a:outerShdw>
              </a:effectLst>
            </a:endParaRPr>
          </a:p>
        </p:txBody>
      </p:sp>
      <p:pic>
        <p:nvPicPr>
          <p:cNvPr id="17" name="Immagine 16">
            <a:extLst>
              <a:ext uri="{FF2B5EF4-FFF2-40B4-BE49-F238E27FC236}">
                <a16:creationId xmlns:a16="http://schemas.microsoft.com/office/drawing/2014/main" id="{F3963626-3505-2503-D53C-F496894BB7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7410" y="3613928"/>
            <a:ext cx="7369179" cy="1615272"/>
          </a:xfrm>
          <a:prstGeom prst="rect">
            <a:avLst/>
          </a:prstGeom>
        </p:spPr>
      </p:pic>
    </p:spTree>
    <p:extLst>
      <p:ext uri="{BB962C8B-B14F-4D97-AF65-F5344CB8AC3E}">
        <p14:creationId xmlns:p14="http://schemas.microsoft.com/office/powerpoint/2010/main" val="140819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422F-A2A4-0BCE-8936-FE874EB028C3}"/>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2B5A47F1-297C-2E18-607C-8CB6ECC3CD2B}"/>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8D1EAC23-3FAE-FF93-0BB2-BB4F9BB6A6F6}"/>
              </a:ext>
            </a:extLst>
          </p:cNvPr>
          <p:cNvSpPr txBox="1"/>
          <p:nvPr/>
        </p:nvSpPr>
        <p:spPr>
          <a:xfrm>
            <a:off x="467544" y="971436"/>
            <a:ext cx="1540806" cy="369332"/>
          </a:xfrm>
          <a:prstGeom prst="rect">
            <a:avLst/>
          </a:prstGeom>
          <a:noFill/>
        </p:spPr>
        <p:txBody>
          <a:bodyPr wrap="none" rtlCol="0">
            <a:spAutoFit/>
          </a:bodyPr>
          <a:lstStyle/>
          <a:p>
            <a:r>
              <a:rPr lang="it-IT" b="1" dirty="0"/>
              <a:t>The File Menu</a:t>
            </a:r>
            <a:endParaRPr lang="en-US" b="1" dirty="0"/>
          </a:p>
        </p:txBody>
      </p:sp>
      <p:sp>
        <p:nvSpPr>
          <p:cNvPr id="6" name="Rectangle 3">
            <a:extLst>
              <a:ext uri="{FF2B5EF4-FFF2-40B4-BE49-F238E27FC236}">
                <a16:creationId xmlns:a16="http://schemas.microsoft.com/office/drawing/2014/main" id="{63329E4A-A07E-FB55-1B29-52A43E95DCC0}"/>
              </a:ext>
            </a:extLst>
          </p:cNvPr>
          <p:cNvSpPr>
            <a:spLocks noGrp="1" noChangeArrowheads="1"/>
          </p:cNvSpPr>
          <p:nvPr>
            <p:ph idx="1"/>
          </p:nvPr>
        </p:nvSpPr>
        <p:spPr>
          <a:xfrm>
            <a:off x="448875" y="1710895"/>
            <a:ext cx="3505200" cy="4937760"/>
          </a:xfrm>
        </p:spPr>
        <p:txBody>
          <a:bodyPr>
            <a:normAutofit/>
          </a:bodyPr>
          <a:lstStyle/>
          <a:p>
            <a:r>
              <a:rPr lang="en-US" altLang="en-US" sz="1800" dirty="0"/>
              <a:t>New </a:t>
            </a:r>
            <a:r>
              <a:rPr lang="en-US" altLang="en-US" sz="1800" dirty="0" err="1"/>
              <a:t>Vers</a:t>
            </a:r>
            <a:r>
              <a:rPr lang="en-US" altLang="en-US" sz="1800" dirty="0"/>
              <a:t> 6…</a:t>
            </a:r>
          </a:p>
          <a:p>
            <a:r>
              <a:rPr lang="en-US" altLang="en-US" sz="1800" dirty="0"/>
              <a:t>New </a:t>
            </a:r>
            <a:r>
              <a:rPr lang="en-US" altLang="en-US" sz="1800" dirty="0" err="1"/>
              <a:t>Vers</a:t>
            </a:r>
            <a:r>
              <a:rPr lang="en-US" altLang="en-US" sz="1800" dirty="0"/>
              <a:t> 7…</a:t>
            </a:r>
          </a:p>
          <a:p>
            <a:r>
              <a:rPr lang="en-US" altLang="en-US" sz="1800" dirty="0"/>
              <a:t>Open…</a:t>
            </a:r>
          </a:p>
          <a:p>
            <a:r>
              <a:rPr lang="en-US" altLang="en-US" sz="1800" dirty="0"/>
              <a:t>Save As…</a:t>
            </a:r>
          </a:p>
          <a:p>
            <a:pPr>
              <a:spcAft>
                <a:spcPts val="1200"/>
              </a:spcAft>
            </a:pPr>
            <a:r>
              <a:rPr lang="en-US" altLang="en-US" sz="1800" dirty="0"/>
              <a:t>Close DSS File(s)</a:t>
            </a:r>
          </a:p>
          <a:p>
            <a:pPr>
              <a:spcAft>
                <a:spcPts val="1200"/>
              </a:spcAft>
            </a:pPr>
            <a:r>
              <a:rPr lang="en-US" altLang="en-US" sz="1800" dirty="0"/>
              <a:t>Print Catalog…</a:t>
            </a:r>
          </a:p>
          <a:p>
            <a:pPr>
              <a:spcAft>
                <a:spcPts val="1200"/>
              </a:spcAft>
            </a:pPr>
            <a:r>
              <a:rPr lang="en-US" altLang="en-US" sz="1800" dirty="0"/>
              <a:t>list of recently</a:t>
            </a:r>
            <a:br>
              <a:rPr lang="en-US" altLang="en-US" sz="1800" dirty="0"/>
            </a:br>
            <a:r>
              <a:rPr lang="en-US" altLang="en-US" sz="1800" dirty="0"/>
              <a:t>  opened files</a:t>
            </a:r>
          </a:p>
          <a:p>
            <a:r>
              <a:rPr lang="en-US" altLang="en-US" sz="1800" dirty="0"/>
              <a:t>Exit</a:t>
            </a:r>
          </a:p>
        </p:txBody>
      </p:sp>
      <p:pic>
        <p:nvPicPr>
          <p:cNvPr id="7" name="Picture 2">
            <a:extLst>
              <a:ext uri="{FF2B5EF4-FFF2-40B4-BE49-F238E27FC236}">
                <a16:creationId xmlns:a16="http://schemas.microsoft.com/office/drawing/2014/main" id="{F8B1D31C-1604-E9CF-8CD8-F77B0238014F}"/>
              </a:ext>
            </a:extLst>
          </p:cNvPr>
          <p:cNvPicPr>
            <a:picLocks noChangeAspect="1"/>
          </p:cNvPicPr>
          <p:nvPr/>
        </p:nvPicPr>
        <p:blipFill>
          <a:blip r:embed="rId3"/>
          <a:stretch>
            <a:fillRect/>
          </a:stretch>
        </p:blipFill>
        <p:spPr>
          <a:xfrm>
            <a:off x="3419872" y="1509952"/>
            <a:ext cx="4980952" cy="3838095"/>
          </a:xfrm>
          <a:prstGeom prst="rect">
            <a:avLst/>
          </a:prstGeom>
          <a:ln>
            <a:solidFill>
              <a:schemeClr val="accent1"/>
            </a:solidFill>
          </a:ln>
        </p:spPr>
      </p:pic>
    </p:spTree>
    <p:extLst>
      <p:ext uri="{BB962C8B-B14F-4D97-AF65-F5344CB8AC3E}">
        <p14:creationId xmlns:p14="http://schemas.microsoft.com/office/powerpoint/2010/main" val="2646117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41214" y="2129211"/>
            <a:ext cx="3888432" cy="1477328"/>
          </a:xfrm>
          <a:prstGeom prst="rect">
            <a:avLst/>
          </a:prstGeom>
          <a:noFill/>
        </p:spPr>
        <p:txBody>
          <a:bodyPr wrap="square" rtlCol="0">
            <a:spAutoFit/>
          </a:bodyPr>
          <a:lstStyle/>
          <a:p>
            <a:pPr marL="285750" indent="-285750">
              <a:buFont typeface="Arial" pitchFamily="34" charset="0"/>
              <a:buChar char="•"/>
            </a:pPr>
            <a:r>
              <a:rPr lang="it-IT" b="1" dirty="0"/>
              <a:t>Tabulate</a:t>
            </a:r>
            <a:r>
              <a:rPr lang="it-IT" dirty="0"/>
              <a:t> the </a:t>
            </a:r>
            <a:r>
              <a:rPr lang="it-IT" dirty="0" err="1"/>
              <a:t>selected</a:t>
            </a:r>
            <a:r>
              <a:rPr lang="it-IT" dirty="0"/>
              <a:t> record</a:t>
            </a:r>
          </a:p>
          <a:p>
            <a:pPr marL="285750" indent="-285750">
              <a:buFont typeface="Arial" pitchFamily="34" charset="0"/>
              <a:buChar char="•"/>
            </a:pPr>
            <a:r>
              <a:rPr lang="it-IT" dirty="0"/>
              <a:t>From the </a:t>
            </a:r>
            <a:r>
              <a:rPr lang="it-IT" b="1" dirty="0" err="1"/>
              <a:t>shortcut</a:t>
            </a:r>
            <a:r>
              <a:rPr lang="it-IT" dirty="0"/>
              <a:t> menu, click </a:t>
            </a:r>
            <a:r>
              <a:rPr lang="it-IT" b="1" dirty="0"/>
              <a:t>export. </a:t>
            </a:r>
            <a:r>
              <a:rPr lang="it-IT" dirty="0"/>
              <a:t>A </a:t>
            </a:r>
            <a:r>
              <a:rPr lang="it-IT" dirty="0" err="1"/>
              <a:t>dialog</a:t>
            </a:r>
            <a:r>
              <a:rPr lang="it-IT" dirty="0"/>
              <a:t> box </a:t>
            </a:r>
            <a:r>
              <a:rPr lang="it-IT" dirty="0" err="1"/>
              <a:t>will</a:t>
            </a:r>
            <a:r>
              <a:rPr lang="it-IT" dirty="0"/>
              <a:t> open:</a:t>
            </a:r>
          </a:p>
          <a:p>
            <a:endParaRPr lang="it-IT" b="1" dirty="0"/>
          </a:p>
          <a:p>
            <a:endParaRPr lang="en-US" b="1" dirty="0"/>
          </a:p>
        </p:txBody>
      </p:sp>
      <p:sp>
        <p:nvSpPr>
          <p:cNvPr id="4" name="Rettangolo 3"/>
          <p:cNvSpPr/>
          <p:nvPr/>
        </p:nvSpPr>
        <p:spPr>
          <a:xfrm>
            <a:off x="323528" y="1484784"/>
            <a:ext cx="8280920" cy="923330"/>
          </a:xfrm>
          <a:prstGeom prst="rect">
            <a:avLst/>
          </a:prstGeom>
        </p:spPr>
        <p:txBody>
          <a:bodyPr wrap="square">
            <a:spAutoFit/>
          </a:bodyPr>
          <a:lstStyle/>
          <a:p>
            <a:r>
              <a:rPr lang="en-US" dirty="0"/>
              <a:t>/ATBARA/ATBARA AT DS KHASHM EL GIRBA DAM 1/FLOW/31Dec1988 - 31Dec1991/1MON/ENDATA_2-EN_FLOW.XLS/ </a:t>
            </a:r>
          </a:p>
          <a:p>
            <a:r>
              <a:rPr lang="en-US" dirty="0"/>
              <a:t> </a:t>
            </a:r>
          </a:p>
        </p:txBody>
      </p:sp>
      <p:pic>
        <p:nvPicPr>
          <p:cNvPr id="6" name="Immagine 5"/>
          <p:cNvPicPr/>
          <p:nvPr/>
        </p:nvPicPr>
        <p:blipFill>
          <a:blip r:embed="rId3">
            <a:extLst>
              <a:ext uri="{28A0092B-C50C-407E-A947-70E740481C1C}">
                <a14:useLocalDpi xmlns:a14="http://schemas.microsoft.com/office/drawing/2010/main" val="0"/>
              </a:ext>
            </a:extLst>
          </a:blip>
          <a:srcRect/>
          <a:stretch>
            <a:fillRect/>
          </a:stretch>
        </p:blipFill>
        <p:spPr bwMode="auto">
          <a:xfrm>
            <a:off x="683568" y="3143364"/>
            <a:ext cx="2772308" cy="2461831"/>
          </a:xfrm>
          <a:prstGeom prst="rect">
            <a:avLst/>
          </a:prstGeom>
          <a:noFill/>
          <a:ln>
            <a:noFill/>
          </a:ln>
        </p:spPr>
      </p:pic>
      <p:pic>
        <p:nvPicPr>
          <p:cNvPr id="7" name="Immagine 6"/>
          <p:cNvPicPr/>
          <p:nvPr/>
        </p:nvPicPr>
        <p:blipFill>
          <a:blip r:embed="rId4"/>
          <a:stretch>
            <a:fillRect/>
          </a:stretch>
        </p:blipFill>
        <p:spPr>
          <a:xfrm>
            <a:off x="4463988" y="2826743"/>
            <a:ext cx="3506752" cy="2778452"/>
          </a:xfrm>
          <a:prstGeom prst="rect">
            <a:avLst/>
          </a:prstGeom>
        </p:spPr>
      </p:pic>
      <p:sp>
        <p:nvSpPr>
          <p:cNvPr id="8" name="CasellaDiTesto 7"/>
          <p:cNvSpPr txBox="1"/>
          <p:nvPr/>
        </p:nvSpPr>
        <p:spPr>
          <a:xfrm>
            <a:off x="4229646" y="2129211"/>
            <a:ext cx="4662834" cy="923330"/>
          </a:xfrm>
          <a:prstGeom prst="rect">
            <a:avLst/>
          </a:prstGeom>
          <a:noFill/>
        </p:spPr>
        <p:txBody>
          <a:bodyPr wrap="square" rtlCol="0">
            <a:spAutoFit/>
          </a:bodyPr>
          <a:lstStyle/>
          <a:p>
            <a:pPr marL="285750" indent="-285750">
              <a:buFont typeface="Arial" pitchFamily="34" charset="0"/>
              <a:buChar char="•"/>
            </a:pPr>
            <a:r>
              <a:rPr lang="it-IT" dirty="0" err="1"/>
              <a:t>Type</a:t>
            </a:r>
            <a:r>
              <a:rPr lang="it-IT" dirty="0"/>
              <a:t> </a:t>
            </a:r>
            <a:r>
              <a:rPr lang="it-IT" b="1" dirty="0"/>
              <a:t>Export-</a:t>
            </a:r>
            <a:r>
              <a:rPr lang="it-IT" b="1" dirty="0" err="1"/>
              <a:t>table</a:t>
            </a:r>
            <a:r>
              <a:rPr lang="it-IT" dirty="0"/>
              <a:t> (</a:t>
            </a:r>
            <a:r>
              <a:rPr lang="it-IT" dirty="0" err="1"/>
              <a:t>without</a:t>
            </a:r>
            <a:r>
              <a:rPr lang="it-IT" dirty="0"/>
              <a:t> </a:t>
            </a:r>
            <a:r>
              <a:rPr lang="it-IT" dirty="0" err="1"/>
              <a:t>extension</a:t>
            </a:r>
            <a:r>
              <a:rPr lang="it-IT" dirty="0"/>
              <a:t>) in the file </a:t>
            </a:r>
            <a:r>
              <a:rPr lang="it-IT" dirty="0" err="1"/>
              <a:t>name</a:t>
            </a:r>
            <a:r>
              <a:rPr lang="it-IT" dirty="0"/>
              <a:t> box</a:t>
            </a:r>
          </a:p>
          <a:p>
            <a:endParaRPr lang="en-US" dirty="0"/>
          </a:p>
        </p:txBody>
      </p:sp>
      <p:sp>
        <p:nvSpPr>
          <p:cNvPr id="10" name="Ovale 9"/>
          <p:cNvSpPr/>
          <p:nvPr/>
        </p:nvSpPr>
        <p:spPr>
          <a:xfrm>
            <a:off x="5148064" y="4941168"/>
            <a:ext cx="2016224" cy="37359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CasellaDiTesto 10"/>
          <p:cNvSpPr txBox="1"/>
          <p:nvPr/>
        </p:nvSpPr>
        <p:spPr>
          <a:xfrm>
            <a:off x="4229646" y="5678722"/>
            <a:ext cx="4662834" cy="646331"/>
          </a:xfrm>
          <a:prstGeom prst="rect">
            <a:avLst/>
          </a:prstGeom>
          <a:noFill/>
        </p:spPr>
        <p:txBody>
          <a:bodyPr wrap="square" rtlCol="0">
            <a:spAutoFit/>
          </a:bodyPr>
          <a:lstStyle/>
          <a:p>
            <a:pPr marL="285750" indent="-285750">
              <a:buFont typeface="Arial" pitchFamily="34" charset="0"/>
              <a:buChar char="•"/>
            </a:pPr>
            <a:r>
              <a:rPr lang="it-IT" dirty="0"/>
              <a:t>Open Export-</a:t>
            </a:r>
            <a:r>
              <a:rPr lang="it-IT" dirty="0" err="1"/>
              <a:t>table</a:t>
            </a:r>
            <a:r>
              <a:rPr lang="it-IT" dirty="0"/>
              <a:t> with </a:t>
            </a:r>
            <a:r>
              <a:rPr lang="it-IT" b="1" dirty="0"/>
              <a:t>Excel</a:t>
            </a:r>
            <a:r>
              <a:rPr lang="it-IT" dirty="0"/>
              <a:t> or </a:t>
            </a:r>
            <a:r>
              <a:rPr lang="it-IT" b="1" dirty="0"/>
              <a:t>Word</a:t>
            </a:r>
          </a:p>
          <a:p>
            <a:endParaRPr lang="en-US" b="1" dirty="0"/>
          </a:p>
        </p:txBody>
      </p:sp>
      <p:sp>
        <p:nvSpPr>
          <p:cNvPr id="12" name="CasellaDiTesto 11"/>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14" name="CasellaDiTesto 13"/>
          <p:cNvSpPr txBox="1"/>
          <p:nvPr/>
        </p:nvSpPr>
        <p:spPr>
          <a:xfrm>
            <a:off x="2262373" y="1026894"/>
            <a:ext cx="1764970" cy="369332"/>
          </a:xfrm>
          <a:prstGeom prst="rect">
            <a:avLst/>
          </a:prstGeom>
          <a:noFill/>
        </p:spPr>
        <p:txBody>
          <a:bodyPr wrap="none" rtlCol="0">
            <a:spAutoFit/>
          </a:bodyPr>
          <a:lstStyle/>
          <a:p>
            <a:r>
              <a:rPr lang="it-IT" b="1" dirty="0" err="1"/>
              <a:t>Exporting</a:t>
            </a:r>
            <a:r>
              <a:rPr lang="it-IT" b="1" dirty="0"/>
              <a:t> </a:t>
            </a:r>
            <a:r>
              <a:rPr lang="it-IT" b="1" dirty="0" err="1"/>
              <a:t>tables</a:t>
            </a:r>
            <a:endParaRPr lang="en-US" b="1" dirty="0"/>
          </a:p>
        </p:txBody>
      </p:sp>
      <p:sp>
        <p:nvSpPr>
          <p:cNvPr id="2" name="CasellaDiTesto 1">
            <a:extLst>
              <a:ext uri="{FF2B5EF4-FFF2-40B4-BE49-F238E27FC236}">
                <a16:creationId xmlns:a16="http://schemas.microsoft.com/office/drawing/2014/main" id="{DAD14A0A-82F5-5933-FA1D-33461DF54FA8}"/>
              </a:ext>
            </a:extLst>
          </p:cNvPr>
          <p:cNvSpPr txBox="1"/>
          <p:nvPr/>
        </p:nvSpPr>
        <p:spPr>
          <a:xfrm>
            <a:off x="467544"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18</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1574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39552" y="3141990"/>
            <a:ext cx="3888432" cy="923330"/>
          </a:xfrm>
          <a:prstGeom prst="rect">
            <a:avLst/>
          </a:prstGeom>
          <a:noFill/>
        </p:spPr>
        <p:txBody>
          <a:bodyPr wrap="square" rtlCol="0">
            <a:spAutoFit/>
          </a:bodyPr>
          <a:lstStyle/>
          <a:p>
            <a:pPr marL="285750" indent="-285750">
              <a:buFont typeface="Arial" pitchFamily="34" charset="0"/>
              <a:buChar char="•"/>
            </a:pPr>
            <a:r>
              <a:rPr lang="it-IT" b="1" dirty="0"/>
              <a:t>Tabulate</a:t>
            </a:r>
            <a:r>
              <a:rPr lang="it-IT" dirty="0"/>
              <a:t> the </a:t>
            </a:r>
            <a:r>
              <a:rPr lang="it-IT" dirty="0" err="1"/>
              <a:t>selected</a:t>
            </a:r>
            <a:r>
              <a:rPr lang="it-IT" dirty="0"/>
              <a:t> record</a:t>
            </a:r>
          </a:p>
          <a:p>
            <a:pPr marL="285750" indent="-285750">
              <a:buFont typeface="Arial" pitchFamily="34" charset="0"/>
              <a:buChar char="•"/>
            </a:pPr>
            <a:r>
              <a:rPr lang="it-IT" dirty="0"/>
              <a:t>From the </a:t>
            </a:r>
            <a:r>
              <a:rPr lang="it-IT" b="1" dirty="0" err="1"/>
              <a:t>Edit</a:t>
            </a:r>
            <a:r>
              <a:rPr lang="it-IT" dirty="0"/>
              <a:t> menu, click </a:t>
            </a:r>
            <a:r>
              <a:rPr lang="it-IT" b="1" dirty="0"/>
              <a:t>Copy. </a:t>
            </a:r>
          </a:p>
          <a:p>
            <a:pPr marL="285750" indent="-285750">
              <a:buFont typeface="Arial" pitchFamily="34" charset="0"/>
              <a:buChar char="•"/>
            </a:pPr>
            <a:r>
              <a:rPr lang="it-IT" b="1" dirty="0"/>
              <a:t>Paste</a:t>
            </a:r>
            <a:r>
              <a:rPr lang="it-IT" dirty="0"/>
              <a:t> the </a:t>
            </a:r>
            <a:r>
              <a:rPr lang="it-IT" dirty="0" err="1"/>
              <a:t>table</a:t>
            </a:r>
            <a:r>
              <a:rPr lang="it-IT" dirty="0"/>
              <a:t> </a:t>
            </a:r>
            <a:r>
              <a:rPr lang="it-IT" dirty="0" err="1"/>
              <a:t>into</a:t>
            </a:r>
            <a:r>
              <a:rPr lang="it-IT" dirty="0"/>
              <a:t> an </a:t>
            </a:r>
            <a:r>
              <a:rPr lang="it-IT" dirty="0" err="1"/>
              <a:t>excel</a:t>
            </a:r>
            <a:r>
              <a:rPr lang="it-IT" dirty="0"/>
              <a:t> file</a:t>
            </a:r>
            <a:endParaRPr lang="en-US" b="1" dirty="0"/>
          </a:p>
        </p:txBody>
      </p:sp>
      <p:sp>
        <p:nvSpPr>
          <p:cNvPr id="7" name="Rettangolo 6"/>
          <p:cNvSpPr/>
          <p:nvPr/>
        </p:nvSpPr>
        <p:spPr>
          <a:xfrm>
            <a:off x="251520" y="1654384"/>
            <a:ext cx="5679512" cy="1477328"/>
          </a:xfrm>
          <a:prstGeom prst="rect">
            <a:avLst/>
          </a:prstGeom>
        </p:spPr>
        <p:txBody>
          <a:bodyPr wrap="square">
            <a:spAutoFit/>
          </a:bodyPr>
          <a:lstStyle/>
          <a:p>
            <a:r>
              <a:rPr lang="it-IT" dirty="0"/>
              <a:t>Open</a:t>
            </a:r>
            <a:endParaRPr lang="en-US" dirty="0"/>
          </a:p>
          <a:p>
            <a:r>
              <a:rPr lang="en-US" dirty="0"/>
              <a:t>/ATBARA/ATBARA AT DS KHASHM EL GIRBA DAM 1/FLOW/31Dec1988 - 31Dec1991/1MON/ENDATA_2-EN_FLOW.XLS/ </a:t>
            </a:r>
          </a:p>
          <a:p>
            <a:r>
              <a:rPr lang="en-US" dirty="0"/>
              <a:t> </a:t>
            </a:r>
          </a:p>
        </p:txBody>
      </p:sp>
      <p:pic>
        <p:nvPicPr>
          <p:cNvPr id="8" name="Immagine 7"/>
          <p:cNvPicPr/>
          <p:nvPr/>
        </p:nvPicPr>
        <p:blipFill>
          <a:blip r:embed="rId3">
            <a:extLst>
              <a:ext uri="{28A0092B-C50C-407E-A947-70E740481C1C}">
                <a14:useLocalDpi xmlns:a14="http://schemas.microsoft.com/office/drawing/2010/main" val="0"/>
              </a:ext>
            </a:extLst>
          </a:blip>
          <a:srcRect/>
          <a:stretch>
            <a:fillRect/>
          </a:stretch>
        </p:blipFill>
        <p:spPr bwMode="auto">
          <a:xfrm>
            <a:off x="5402330" y="1654384"/>
            <a:ext cx="3524250" cy="4486275"/>
          </a:xfrm>
          <a:prstGeom prst="rect">
            <a:avLst/>
          </a:prstGeom>
          <a:noFill/>
          <a:ln>
            <a:noFill/>
          </a:ln>
        </p:spPr>
      </p:pic>
      <p:sp>
        <p:nvSpPr>
          <p:cNvPr id="9" name="CasellaDiTesto 8"/>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11" name="CasellaDiTesto 10"/>
          <p:cNvSpPr txBox="1"/>
          <p:nvPr/>
        </p:nvSpPr>
        <p:spPr>
          <a:xfrm>
            <a:off x="2262373" y="1026894"/>
            <a:ext cx="3154518" cy="369332"/>
          </a:xfrm>
          <a:prstGeom prst="rect">
            <a:avLst/>
          </a:prstGeom>
          <a:noFill/>
        </p:spPr>
        <p:txBody>
          <a:bodyPr wrap="none" rtlCol="0">
            <a:spAutoFit/>
          </a:bodyPr>
          <a:lstStyle/>
          <a:p>
            <a:r>
              <a:rPr lang="it-IT" b="1" dirty="0" err="1"/>
              <a:t>Copying</a:t>
            </a:r>
            <a:r>
              <a:rPr lang="it-IT" b="1" dirty="0"/>
              <a:t> </a:t>
            </a:r>
            <a:r>
              <a:rPr lang="it-IT" b="1" dirty="0" err="1"/>
              <a:t>tables</a:t>
            </a:r>
            <a:r>
              <a:rPr lang="it-IT" b="1" dirty="0"/>
              <a:t> to the clipboard</a:t>
            </a:r>
            <a:endParaRPr lang="en-US" b="1" dirty="0"/>
          </a:p>
        </p:txBody>
      </p:sp>
      <p:sp>
        <p:nvSpPr>
          <p:cNvPr id="2" name="CasellaDiTesto 1">
            <a:extLst>
              <a:ext uri="{FF2B5EF4-FFF2-40B4-BE49-F238E27FC236}">
                <a16:creationId xmlns:a16="http://schemas.microsoft.com/office/drawing/2014/main" id="{86C2D172-AB19-9CBA-E978-0B225CE9FD7E}"/>
              </a:ext>
            </a:extLst>
          </p:cNvPr>
          <p:cNvSpPr txBox="1"/>
          <p:nvPr/>
        </p:nvSpPr>
        <p:spPr>
          <a:xfrm>
            <a:off x="467544"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err="1">
                <a:solidFill>
                  <a:schemeClr val="bg1"/>
                </a:solidFill>
                <a:effectLst>
                  <a:outerShdw blurRad="38100" dist="38100" dir="2700000" algn="tl">
                    <a:srgbClr val="000000">
                      <a:alpha val="43137"/>
                    </a:srgbClr>
                  </a:outerShdw>
                </a:effectLst>
              </a:rPr>
              <a:t>Exercise</a:t>
            </a:r>
            <a:r>
              <a:rPr lang="it-IT" sz="2400" b="1" dirty="0">
                <a:solidFill>
                  <a:schemeClr val="bg1"/>
                </a:solidFill>
                <a:effectLst>
                  <a:outerShdw blurRad="38100" dist="38100" dir="2700000" algn="tl">
                    <a:srgbClr val="000000">
                      <a:alpha val="43137"/>
                    </a:srgbClr>
                  </a:outerShdw>
                </a:effectLst>
              </a:rPr>
              <a:t> 19</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2493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7115" y="2996952"/>
            <a:ext cx="3888432" cy="1477328"/>
          </a:xfrm>
          <a:prstGeom prst="rect">
            <a:avLst/>
          </a:prstGeom>
          <a:noFill/>
        </p:spPr>
        <p:txBody>
          <a:bodyPr wrap="square" rtlCol="0">
            <a:spAutoFit/>
          </a:bodyPr>
          <a:lstStyle/>
          <a:p>
            <a:pPr marL="285750" indent="-285750">
              <a:buFont typeface="Arial" pitchFamily="34" charset="0"/>
              <a:buChar char="•"/>
            </a:pPr>
            <a:r>
              <a:rPr lang="it-IT" b="1" dirty="0"/>
              <a:t>Select </a:t>
            </a:r>
            <a:r>
              <a:rPr lang="it-IT" dirty="0" err="1"/>
              <a:t>any</a:t>
            </a:r>
            <a:r>
              <a:rPr lang="it-IT" dirty="0"/>
              <a:t> record</a:t>
            </a:r>
          </a:p>
          <a:p>
            <a:pPr marL="285750" indent="-285750">
              <a:buFont typeface="Arial" pitchFamily="34" charset="0"/>
              <a:buChar char="•"/>
            </a:pPr>
            <a:r>
              <a:rPr lang="it-IT" dirty="0"/>
              <a:t>Click the </a:t>
            </a:r>
            <a:r>
              <a:rPr lang="it-IT" b="1" dirty="0"/>
              <a:t>Excel </a:t>
            </a:r>
            <a:r>
              <a:rPr lang="it-IT" b="1" dirty="0" err="1"/>
              <a:t>button</a:t>
            </a:r>
            <a:endParaRPr lang="it-IT" b="1" dirty="0"/>
          </a:p>
          <a:p>
            <a:pPr marL="285750" indent="-285750">
              <a:buFont typeface="Arial" pitchFamily="34" charset="0"/>
              <a:buChar char="•"/>
            </a:pPr>
            <a:r>
              <a:rPr lang="it-IT" dirty="0"/>
              <a:t>An </a:t>
            </a:r>
            <a:r>
              <a:rPr lang="it-IT" dirty="0" err="1"/>
              <a:t>excel</a:t>
            </a:r>
            <a:r>
              <a:rPr lang="it-IT" dirty="0"/>
              <a:t> file </a:t>
            </a:r>
            <a:r>
              <a:rPr lang="it-IT" dirty="0" err="1"/>
              <a:t>will</a:t>
            </a:r>
            <a:r>
              <a:rPr lang="it-IT" dirty="0"/>
              <a:t> open</a:t>
            </a:r>
          </a:p>
          <a:p>
            <a:endParaRPr lang="it-IT" b="1" dirty="0"/>
          </a:p>
          <a:p>
            <a:endParaRPr lang="en-US" b="1" dirty="0"/>
          </a:p>
        </p:txBody>
      </p:sp>
      <p:sp>
        <p:nvSpPr>
          <p:cNvPr id="9" name="CasellaDiTesto 8"/>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11" name="CasellaDiTesto 10"/>
          <p:cNvSpPr txBox="1"/>
          <p:nvPr/>
        </p:nvSpPr>
        <p:spPr>
          <a:xfrm>
            <a:off x="611560" y="1077951"/>
            <a:ext cx="1767600" cy="369332"/>
          </a:xfrm>
          <a:prstGeom prst="rect">
            <a:avLst/>
          </a:prstGeom>
          <a:noFill/>
        </p:spPr>
        <p:txBody>
          <a:bodyPr wrap="none" rtlCol="0">
            <a:spAutoFit/>
          </a:bodyPr>
          <a:lstStyle/>
          <a:p>
            <a:r>
              <a:rPr lang="it-IT" b="1" dirty="0"/>
              <a:t>Tabulate in </a:t>
            </a:r>
            <a:r>
              <a:rPr lang="it-IT" b="1" dirty="0" err="1"/>
              <a:t>excel</a:t>
            </a:r>
            <a:endParaRPr lang="en-US" b="1" dirty="0"/>
          </a:p>
        </p:txBody>
      </p:sp>
      <p:pic>
        <p:nvPicPr>
          <p:cNvPr id="13" name="Immagine 12"/>
          <p:cNvPicPr/>
          <p:nvPr/>
        </p:nvPicPr>
        <p:blipFill>
          <a:blip r:embed="rId3"/>
          <a:stretch>
            <a:fillRect/>
          </a:stretch>
        </p:blipFill>
        <p:spPr>
          <a:xfrm>
            <a:off x="2771800" y="1077951"/>
            <a:ext cx="432048" cy="479655"/>
          </a:xfrm>
          <a:prstGeom prst="rect">
            <a:avLst/>
          </a:prstGeom>
        </p:spPr>
      </p:pic>
      <p:pic>
        <p:nvPicPr>
          <p:cNvPr id="14" name="Immagine 13"/>
          <p:cNvPicPr/>
          <p:nvPr/>
        </p:nvPicPr>
        <p:blipFill>
          <a:blip r:embed="rId4"/>
          <a:stretch>
            <a:fillRect/>
          </a:stretch>
        </p:blipFill>
        <p:spPr>
          <a:xfrm>
            <a:off x="2936396" y="1945868"/>
            <a:ext cx="5760085" cy="3579495"/>
          </a:xfrm>
          <a:prstGeom prst="rect">
            <a:avLst/>
          </a:prstGeom>
        </p:spPr>
      </p:pic>
    </p:spTree>
    <p:extLst>
      <p:ext uri="{BB962C8B-B14F-4D97-AF65-F5344CB8AC3E}">
        <p14:creationId xmlns:p14="http://schemas.microsoft.com/office/powerpoint/2010/main" val="2298094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a:stretch>
            <a:fillRect/>
          </a:stretch>
        </p:blipFill>
        <p:spPr>
          <a:xfrm>
            <a:off x="3707904" y="1700808"/>
            <a:ext cx="5112568" cy="3888432"/>
          </a:xfrm>
          <a:prstGeom prst="rect">
            <a:avLst/>
          </a:prstGeom>
        </p:spPr>
      </p:pic>
      <p:sp>
        <p:nvSpPr>
          <p:cNvPr id="3" name="CasellaDiTesto 2"/>
          <p:cNvSpPr txBox="1"/>
          <p:nvPr/>
        </p:nvSpPr>
        <p:spPr>
          <a:xfrm>
            <a:off x="395536" y="1912764"/>
            <a:ext cx="3240360" cy="2862322"/>
          </a:xfrm>
          <a:prstGeom prst="rect">
            <a:avLst/>
          </a:prstGeom>
          <a:noFill/>
        </p:spPr>
        <p:txBody>
          <a:bodyPr wrap="square" rtlCol="0">
            <a:spAutoFit/>
          </a:bodyPr>
          <a:lstStyle/>
          <a:p>
            <a:pPr marL="285750" indent="-285750">
              <a:buFont typeface="Arial" pitchFamily="34" charset="0"/>
              <a:buChar char="•"/>
            </a:pPr>
            <a:r>
              <a:rPr lang="it-IT" dirty="0"/>
              <a:t>Select and plot </a:t>
            </a:r>
            <a:r>
              <a:rPr lang="it-IT" dirty="0" err="1"/>
              <a:t>one</a:t>
            </a:r>
            <a:r>
              <a:rPr lang="it-IT" dirty="0"/>
              <a:t> record</a:t>
            </a:r>
          </a:p>
          <a:p>
            <a:pPr marL="285750" indent="-285750">
              <a:buFont typeface="Arial" pitchFamily="34" charset="0"/>
              <a:buChar char="•"/>
            </a:pPr>
            <a:r>
              <a:rPr lang="en-US" dirty="0"/>
              <a:t>Select </a:t>
            </a:r>
            <a:r>
              <a:rPr lang="en-US" b="1" dirty="0"/>
              <a:t>Print Preview</a:t>
            </a:r>
            <a:r>
              <a:rPr lang="en-US" dirty="0"/>
              <a:t> in the File menu of the Graph window</a:t>
            </a:r>
          </a:p>
          <a:p>
            <a:pPr marL="285750" indent="-285750">
              <a:buFont typeface="Arial" pitchFamily="34" charset="0"/>
              <a:buChar char="•"/>
            </a:pPr>
            <a:r>
              <a:rPr lang="it-IT" dirty="0"/>
              <a:t>A window </a:t>
            </a:r>
            <a:r>
              <a:rPr lang="it-IT" dirty="0" err="1"/>
              <a:t>will</a:t>
            </a:r>
            <a:r>
              <a:rPr lang="it-IT" dirty="0"/>
              <a:t> open</a:t>
            </a:r>
          </a:p>
          <a:p>
            <a:pPr marL="285750" indent="-285750">
              <a:buFont typeface="Arial" pitchFamily="34" charset="0"/>
              <a:buChar char="•"/>
            </a:pPr>
            <a:r>
              <a:rPr lang="it-IT" dirty="0"/>
              <a:t>Press the Print </a:t>
            </a:r>
            <a:r>
              <a:rPr lang="it-IT" dirty="0" err="1"/>
              <a:t>button</a:t>
            </a:r>
            <a:r>
              <a:rPr lang="it-IT" dirty="0"/>
              <a:t> to </a:t>
            </a:r>
            <a:r>
              <a:rPr lang="it-IT" dirty="0" err="1"/>
              <a:t>print</a:t>
            </a:r>
            <a:r>
              <a:rPr lang="it-IT" dirty="0"/>
              <a:t> (Select the </a:t>
            </a:r>
            <a:r>
              <a:rPr lang="it-IT" dirty="0" err="1"/>
              <a:t>printer</a:t>
            </a:r>
            <a:r>
              <a:rPr lang="it-IT" dirty="0"/>
              <a:t> or the PDF file </a:t>
            </a:r>
            <a:r>
              <a:rPr lang="it-IT" dirty="0" err="1"/>
              <a:t>you</a:t>
            </a:r>
            <a:r>
              <a:rPr lang="it-IT" dirty="0"/>
              <a:t> </a:t>
            </a:r>
            <a:r>
              <a:rPr lang="it-IT" dirty="0" err="1"/>
              <a:t>want</a:t>
            </a:r>
            <a:r>
              <a:rPr lang="it-IT" dirty="0"/>
              <a:t> to create)</a:t>
            </a:r>
            <a:endParaRPr lang="en-US" b="1" dirty="0"/>
          </a:p>
          <a:p>
            <a:pPr marL="285750" indent="-285750">
              <a:buFont typeface="Arial" pitchFamily="34" charset="0"/>
              <a:buChar char="•"/>
            </a:pPr>
            <a:endParaRPr lang="en-US" dirty="0"/>
          </a:p>
        </p:txBody>
      </p:sp>
      <p:sp>
        <p:nvSpPr>
          <p:cNvPr id="5" name="Ovale 4"/>
          <p:cNvSpPr/>
          <p:nvPr/>
        </p:nvSpPr>
        <p:spPr>
          <a:xfrm>
            <a:off x="3707904" y="1660736"/>
            <a:ext cx="720080" cy="50405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CasellaDiTesto 5"/>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9" name="CasellaDiTesto 8"/>
          <p:cNvSpPr txBox="1"/>
          <p:nvPr/>
        </p:nvSpPr>
        <p:spPr>
          <a:xfrm>
            <a:off x="492349" y="1103903"/>
            <a:ext cx="1998496" cy="369332"/>
          </a:xfrm>
          <a:prstGeom prst="rect">
            <a:avLst/>
          </a:prstGeom>
          <a:noFill/>
        </p:spPr>
        <p:txBody>
          <a:bodyPr wrap="none" rtlCol="0">
            <a:spAutoFit/>
          </a:bodyPr>
          <a:lstStyle/>
          <a:p>
            <a:r>
              <a:rPr lang="it-IT" b="1" dirty="0"/>
              <a:t>Printing the </a:t>
            </a:r>
            <a:r>
              <a:rPr lang="it-IT" b="1" dirty="0" err="1"/>
              <a:t>graphs</a:t>
            </a:r>
            <a:endParaRPr lang="en-US" b="1" dirty="0"/>
          </a:p>
        </p:txBody>
      </p:sp>
    </p:spTree>
    <p:extLst>
      <p:ext uri="{BB962C8B-B14F-4D97-AF65-F5344CB8AC3E}">
        <p14:creationId xmlns:p14="http://schemas.microsoft.com/office/powerpoint/2010/main" val="1938243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4946" y="1951672"/>
            <a:ext cx="2808312" cy="1477328"/>
          </a:xfrm>
          <a:prstGeom prst="rect">
            <a:avLst/>
          </a:prstGeom>
          <a:noFill/>
        </p:spPr>
        <p:txBody>
          <a:bodyPr wrap="square" rtlCol="0">
            <a:spAutoFit/>
          </a:bodyPr>
          <a:lstStyle/>
          <a:p>
            <a:pPr marL="285750" indent="-285750">
              <a:buFont typeface="Arial" pitchFamily="34" charset="0"/>
              <a:buChar char="•"/>
            </a:pPr>
            <a:r>
              <a:rPr lang="it-IT" dirty="0"/>
              <a:t>Select and plot a record</a:t>
            </a:r>
          </a:p>
          <a:p>
            <a:pPr marL="285750" indent="-285750">
              <a:buFont typeface="Arial" pitchFamily="34" charset="0"/>
              <a:buChar char="•"/>
            </a:pPr>
            <a:r>
              <a:rPr lang="it-IT" b="1" dirty="0"/>
              <a:t>Save </a:t>
            </a:r>
            <a:r>
              <a:rPr lang="it-IT" b="1" dirty="0" err="1"/>
              <a:t>as</a:t>
            </a:r>
            <a:r>
              <a:rPr lang="it-IT" b="1" dirty="0"/>
              <a:t> </a:t>
            </a:r>
            <a:r>
              <a:rPr lang="it-IT" dirty="0"/>
              <a:t>in the </a:t>
            </a:r>
            <a:r>
              <a:rPr lang="it-IT" dirty="0" err="1"/>
              <a:t>plot’s</a:t>
            </a:r>
            <a:r>
              <a:rPr lang="it-IT" dirty="0"/>
              <a:t> File menu</a:t>
            </a:r>
          </a:p>
          <a:p>
            <a:pPr marL="285750" indent="-285750">
              <a:buFont typeface="Arial" pitchFamily="34" charset="0"/>
              <a:buChar char="•"/>
            </a:pPr>
            <a:r>
              <a:rPr lang="it-IT" dirty="0"/>
              <a:t>Save image </a:t>
            </a:r>
            <a:r>
              <a:rPr lang="it-IT" dirty="0" err="1"/>
              <a:t>as</a:t>
            </a:r>
            <a:r>
              <a:rPr lang="it-IT" dirty="0"/>
              <a:t> </a:t>
            </a:r>
            <a:r>
              <a:rPr lang="it-IT" dirty="0" err="1"/>
              <a:t>png</a:t>
            </a:r>
            <a:r>
              <a:rPr lang="it-IT" dirty="0"/>
              <a:t> in the workshop directory</a:t>
            </a:r>
            <a:endParaRPr lang="en-US" dirty="0"/>
          </a:p>
        </p:txBody>
      </p:sp>
      <p:pic>
        <p:nvPicPr>
          <p:cNvPr id="6" name="Immagine 5"/>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84784"/>
            <a:ext cx="5342260" cy="4461204"/>
          </a:xfrm>
          <a:prstGeom prst="rect">
            <a:avLst/>
          </a:prstGeom>
          <a:noFill/>
          <a:ln>
            <a:noFill/>
          </a:ln>
        </p:spPr>
      </p:pic>
      <p:sp>
        <p:nvSpPr>
          <p:cNvPr id="5" name="CasellaDiTesto 4"/>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2.2  Printing, copying, exporting data</a:t>
            </a:r>
          </a:p>
        </p:txBody>
      </p:sp>
      <p:sp>
        <p:nvSpPr>
          <p:cNvPr id="8" name="CasellaDiTesto 7"/>
          <p:cNvSpPr txBox="1"/>
          <p:nvPr/>
        </p:nvSpPr>
        <p:spPr>
          <a:xfrm>
            <a:off x="467544" y="966075"/>
            <a:ext cx="3204339" cy="369332"/>
          </a:xfrm>
          <a:prstGeom prst="rect">
            <a:avLst/>
          </a:prstGeom>
          <a:noFill/>
        </p:spPr>
        <p:txBody>
          <a:bodyPr wrap="none" rtlCol="0">
            <a:spAutoFit/>
          </a:bodyPr>
          <a:lstStyle/>
          <a:p>
            <a:r>
              <a:rPr lang="it-IT" b="1" dirty="0" err="1"/>
              <a:t>Saving</a:t>
            </a:r>
            <a:r>
              <a:rPr lang="it-IT" b="1" dirty="0"/>
              <a:t> a </a:t>
            </a:r>
            <a:r>
              <a:rPr lang="it-IT" b="1" dirty="0" err="1"/>
              <a:t>Graph</a:t>
            </a:r>
            <a:r>
              <a:rPr lang="it-IT" b="1" dirty="0"/>
              <a:t> </a:t>
            </a:r>
            <a:r>
              <a:rPr lang="it-IT" b="1" dirty="0" err="1"/>
              <a:t>as</a:t>
            </a:r>
            <a:r>
              <a:rPr lang="it-IT" b="1" dirty="0"/>
              <a:t> image format</a:t>
            </a:r>
            <a:endParaRPr lang="en-US" b="1" dirty="0"/>
          </a:p>
        </p:txBody>
      </p:sp>
    </p:spTree>
    <p:extLst>
      <p:ext uri="{BB962C8B-B14F-4D97-AF65-F5344CB8AC3E}">
        <p14:creationId xmlns:p14="http://schemas.microsoft.com/office/powerpoint/2010/main" val="6371253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0768"/>
            <a:ext cx="35242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538624" y="1842472"/>
            <a:ext cx="4320480" cy="1200329"/>
          </a:xfrm>
          <a:prstGeom prst="rect">
            <a:avLst/>
          </a:prstGeom>
          <a:noFill/>
        </p:spPr>
        <p:txBody>
          <a:bodyPr wrap="square" rtlCol="0">
            <a:spAutoFit/>
          </a:bodyPr>
          <a:lstStyle/>
          <a:p>
            <a:pPr marL="285750" indent="-285750">
              <a:buFont typeface="Arial" charset="0"/>
              <a:buChar char="•"/>
            </a:pPr>
            <a:r>
              <a:rPr lang="it-IT" dirty="0"/>
              <a:t>Select one record</a:t>
            </a:r>
          </a:p>
          <a:p>
            <a:pPr marL="285750" indent="-285750">
              <a:buFont typeface="Arial" charset="0"/>
              <a:buChar char="•"/>
            </a:pPr>
            <a:r>
              <a:rPr lang="it-IT" dirty="0"/>
              <a:t>Tabulate the record</a:t>
            </a:r>
          </a:p>
          <a:p>
            <a:pPr marL="285750" indent="-285750">
              <a:buFont typeface="Arial" charset="0"/>
              <a:buChar char="•"/>
            </a:pPr>
            <a:r>
              <a:rPr lang="it-IT" b="1" dirty="0" err="1"/>
              <a:t>Edit</a:t>
            </a:r>
            <a:r>
              <a:rPr lang="it-IT" b="1" dirty="0"/>
              <a:t> menu </a:t>
            </a:r>
            <a:r>
              <a:rPr lang="it-IT" dirty="0">
                <a:sym typeface="Wingdings" pitchFamily="2" charset="2"/>
              </a:rPr>
              <a:t> </a:t>
            </a:r>
            <a:r>
              <a:rPr lang="it-IT" b="1" dirty="0" err="1">
                <a:sym typeface="Wingdings" pitchFamily="2" charset="2"/>
              </a:rPr>
              <a:t>Allow</a:t>
            </a:r>
            <a:r>
              <a:rPr lang="it-IT" b="1" dirty="0">
                <a:sym typeface="Wingdings" pitchFamily="2" charset="2"/>
              </a:rPr>
              <a:t> Editing</a:t>
            </a:r>
          </a:p>
          <a:p>
            <a:pPr marL="285750" indent="-285750">
              <a:buFont typeface="Arial" charset="0"/>
              <a:buChar char="•"/>
            </a:pPr>
            <a:r>
              <a:rPr lang="it-IT" dirty="0">
                <a:sym typeface="Wingdings" pitchFamily="2" charset="2"/>
              </a:rPr>
              <a:t>Not </a:t>
            </a:r>
            <a:r>
              <a:rPr lang="it-IT" dirty="0" err="1">
                <a:sym typeface="Wingdings" pitchFamily="2" charset="2"/>
              </a:rPr>
              <a:t>editable</a:t>
            </a:r>
            <a:r>
              <a:rPr lang="it-IT" dirty="0">
                <a:sym typeface="Wingdings" pitchFamily="2" charset="2"/>
              </a:rPr>
              <a:t> </a:t>
            </a:r>
            <a:r>
              <a:rPr lang="it-IT" dirty="0" err="1">
                <a:sym typeface="Wingdings" pitchFamily="2" charset="2"/>
              </a:rPr>
              <a:t>cells</a:t>
            </a:r>
            <a:r>
              <a:rPr lang="it-IT" dirty="0">
                <a:sym typeface="Wingdings" pitchFamily="2" charset="2"/>
              </a:rPr>
              <a:t> </a:t>
            </a:r>
            <a:r>
              <a:rPr lang="it-IT" dirty="0" err="1">
                <a:sym typeface="Wingdings" pitchFamily="2" charset="2"/>
              </a:rPr>
              <a:t>change</a:t>
            </a:r>
            <a:r>
              <a:rPr lang="it-IT" dirty="0">
                <a:sym typeface="Wingdings" pitchFamily="2" charset="2"/>
              </a:rPr>
              <a:t> to </a:t>
            </a:r>
            <a:r>
              <a:rPr lang="it-IT" dirty="0" err="1">
                <a:sym typeface="Wingdings" pitchFamily="2" charset="2"/>
              </a:rPr>
              <a:t>grey</a:t>
            </a:r>
            <a:endParaRPr lang="en-US" dirty="0"/>
          </a:p>
        </p:txBody>
      </p:sp>
      <p:sp>
        <p:nvSpPr>
          <p:cNvPr id="5" name="CasellaDiTesto 4"/>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2.3  Editing tabular data</a:t>
            </a:r>
          </a:p>
        </p:txBody>
      </p:sp>
      <p:sp>
        <p:nvSpPr>
          <p:cNvPr id="2" name="CasellaDiTesto 1">
            <a:extLst>
              <a:ext uri="{FF2B5EF4-FFF2-40B4-BE49-F238E27FC236}">
                <a16:creationId xmlns:a16="http://schemas.microsoft.com/office/drawing/2014/main" id="{830747BC-B26B-50DA-17B6-C8D460B2D52C}"/>
              </a:ext>
            </a:extLst>
          </p:cNvPr>
          <p:cNvSpPr txBox="1"/>
          <p:nvPr/>
        </p:nvSpPr>
        <p:spPr>
          <a:xfrm>
            <a:off x="538624" y="1230374"/>
            <a:ext cx="2064604" cy="369332"/>
          </a:xfrm>
          <a:prstGeom prst="rect">
            <a:avLst/>
          </a:prstGeom>
          <a:noFill/>
        </p:spPr>
        <p:txBody>
          <a:bodyPr wrap="none" rtlCol="0">
            <a:spAutoFit/>
          </a:bodyPr>
          <a:lstStyle/>
          <a:p>
            <a:r>
              <a:rPr lang="it-IT" b="1" dirty="0"/>
              <a:t>Editing tabular data</a:t>
            </a:r>
            <a:endParaRPr lang="en-US" b="1" dirty="0"/>
          </a:p>
        </p:txBody>
      </p:sp>
    </p:spTree>
    <p:extLst>
      <p:ext uri="{BB962C8B-B14F-4D97-AF65-F5344CB8AC3E}">
        <p14:creationId xmlns:p14="http://schemas.microsoft.com/office/powerpoint/2010/main" val="3131543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6725" y="1185794"/>
            <a:ext cx="3978424" cy="3477875"/>
          </a:xfrm>
          <a:prstGeom prst="rect">
            <a:avLst/>
          </a:prstGeom>
          <a:noFill/>
        </p:spPr>
        <p:txBody>
          <a:bodyPr wrap="square" rtlCol="0">
            <a:spAutoFit/>
          </a:bodyPr>
          <a:lstStyle/>
          <a:p>
            <a:pPr marL="285750" indent="-285750">
              <a:buFont typeface="Arial" charset="0"/>
              <a:buChar char="•"/>
            </a:pPr>
            <a:endParaRPr lang="it-IT" sz="2000" dirty="0">
              <a:sym typeface="Wingdings" pitchFamily="2" charset="2"/>
            </a:endParaRPr>
          </a:p>
          <a:p>
            <a:r>
              <a:rPr lang="it-IT" sz="2000" dirty="0" err="1">
                <a:sym typeface="Wingdings" pitchFamily="2" charset="2"/>
              </a:rPr>
              <a:t>You</a:t>
            </a:r>
            <a:r>
              <a:rPr lang="it-IT" sz="2000" dirty="0">
                <a:sym typeface="Wingdings" pitchFamily="2" charset="2"/>
              </a:rPr>
              <a:t> can:</a:t>
            </a:r>
          </a:p>
          <a:p>
            <a:pPr marL="285750" indent="-285750">
              <a:buFont typeface="Arial" charset="0"/>
              <a:buChar char="•"/>
            </a:pPr>
            <a:r>
              <a:rPr lang="it-IT" sz="2000" dirty="0" err="1">
                <a:sym typeface="Wingdings" pitchFamily="2" charset="2"/>
              </a:rPr>
              <a:t>Cut</a:t>
            </a:r>
            <a:r>
              <a:rPr lang="it-IT" sz="2000" dirty="0">
                <a:sym typeface="Wingdings" pitchFamily="2" charset="2"/>
              </a:rPr>
              <a:t>, Copy and Paste </a:t>
            </a:r>
            <a:r>
              <a:rPr lang="it-IT" sz="2000" dirty="0" err="1">
                <a:sym typeface="Wingdings" pitchFamily="2" charset="2"/>
              </a:rPr>
              <a:t>selected</a:t>
            </a:r>
            <a:r>
              <a:rPr lang="it-IT" sz="2000" dirty="0">
                <a:sym typeface="Wingdings" pitchFamily="2" charset="2"/>
              </a:rPr>
              <a:t> </a:t>
            </a:r>
            <a:r>
              <a:rPr lang="it-IT" sz="2000" dirty="0" err="1">
                <a:sym typeface="Wingdings" pitchFamily="2" charset="2"/>
              </a:rPr>
              <a:t>cells</a:t>
            </a:r>
            <a:r>
              <a:rPr lang="it-IT" sz="2000" dirty="0">
                <a:sym typeface="Wingdings" pitchFamily="2" charset="2"/>
              </a:rPr>
              <a:t> from </a:t>
            </a:r>
            <a:r>
              <a:rPr lang="it-IT" sz="2000" dirty="0" err="1">
                <a:sym typeface="Wingdings" pitchFamily="2" charset="2"/>
              </a:rPr>
              <a:t>either</a:t>
            </a:r>
            <a:r>
              <a:rPr lang="it-IT" sz="2000" dirty="0">
                <a:sym typeface="Wingdings" pitchFamily="2" charset="2"/>
              </a:rPr>
              <a:t> the Edit menu or the </a:t>
            </a:r>
            <a:r>
              <a:rPr lang="it-IT" sz="2000" b="1" dirty="0" err="1">
                <a:sym typeface="Wingdings" pitchFamily="2" charset="2"/>
              </a:rPr>
              <a:t>shortcut</a:t>
            </a:r>
            <a:r>
              <a:rPr lang="it-IT" sz="2000" b="1" dirty="0">
                <a:sym typeface="Wingdings" pitchFamily="2" charset="2"/>
              </a:rPr>
              <a:t> menu</a:t>
            </a:r>
          </a:p>
          <a:p>
            <a:pPr marL="285750" indent="-285750">
              <a:buFont typeface="Arial" charset="0"/>
              <a:buChar char="•"/>
            </a:pPr>
            <a:r>
              <a:rPr lang="it-IT" sz="2000" dirty="0">
                <a:sym typeface="Wingdings" pitchFamily="2" charset="2"/>
              </a:rPr>
              <a:t>Clear </a:t>
            </a:r>
            <a:r>
              <a:rPr lang="it-IT" sz="2000" dirty="0" err="1">
                <a:sym typeface="Wingdings" pitchFamily="2" charset="2"/>
              </a:rPr>
              <a:t>values</a:t>
            </a:r>
            <a:endParaRPr lang="it-IT" sz="2000" dirty="0">
              <a:sym typeface="Wingdings" pitchFamily="2" charset="2"/>
            </a:endParaRPr>
          </a:p>
          <a:p>
            <a:pPr marL="285750" indent="-285750">
              <a:buFont typeface="Arial" charset="0"/>
              <a:buChar char="•"/>
            </a:pPr>
            <a:r>
              <a:rPr lang="it-IT" sz="2000" dirty="0" err="1">
                <a:sym typeface="Wingdings" pitchFamily="2" charset="2"/>
              </a:rPr>
              <a:t>Modify</a:t>
            </a:r>
            <a:r>
              <a:rPr lang="it-IT" sz="2000" dirty="0">
                <a:sym typeface="Wingdings" pitchFamily="2" charset="2"/>
              </a:rPr>
              <a:t> </a:t>
            </a:r>
            <a:r>
              <a:rPr lang="it-IT" sz="2000" dirty="0" err="1">
                <a:sym typeface="Wingdings" pitchFamily="2" charset="2"/>
              </a:rPr>
              <a:t>values</a:t>
            </a:r>
            <a:endParaRPr lang="it-IT" sz="2000" dirty="0">
              <a:sym typeface="Wingdings" pitchFamily="2" charset="2"/>
            </a:endParaRPr>
          </a:p>
          <a:p>
            <a:pPr marL="285750" indent="-285750">
              <a:buFont typeface="Arial" charset="0"/>
              <a:buChar char="•"/>
            </a:pPr>
            <a:r>
              <a:rPr lang="it-IT" sz="2000" dirty="0" err="1">
                <a:sym typeface="Wingdings" pitchFamily="2" charset="2"/>
              </a:rPr>
              <a:t>Insert</a:t>
            </a:r>
            <a:r>
              <a:rPr lang="it-IT" sz="2000" dirty="0">
                <a:sym typeface="Wingdings" pitchFamily="2" charset="2"/>
              </a:rPr>
              <a:t> new </a:t>
            </a:r>
            <a:r>
              <a:rPr lang="it-IT" sz="2000" dirty="0" err="1">
                <a:sym typeface="Wingdings" pitchFamily="2" charset="2"/>
              </a:rPr>
              <a:t>values</a:t>
            </a:r>
            <a:r>
              <a:rPr lang="it-IT" sz="2000" dirty="0">
                <a:sym typeface="Wingdings" pitchFamily="2" charset="2"/>
              </a:rPr>
              <a:t> (</a:t>
            </a:r>
            <a:r>
              <a:rPr lang="it-IT" sz="2000" dirty="0" err="1">
                <a:sym typeface="Wingdings" pitchFamily="2" charset="2"/>
              </a:rPr>
              <a:t>manually</a:t>
            </a:r>
            <a:r>
              <a:rPr lang="it-IT" sz="2000" dirty="0">
                <a:sym typeface="Wingdings" pitchFamily="2" charset="2"/>
              </a:rPr>
              <a:t> or </a:t>
            </a:r>
            <a:r>
              <a:rPr lang="it-IT" sz="2000" dirty="0" err="1">
                <a:sym typeface="Wingdings" pitchFamily="2" charset="2"/>
              </a:rPr>
              <a:t>pasted</a:t>
            </a:r>
            <a:r>
              <a:rPr lang="it-IT" sz="2000" dirty="0">
                <a:sym typeface="Wingdings" pitchFamily="2" charset="2"/>
              </a:rPr>
              <a:t> from an </a:t>
            </a:r>
            <a:r>
              <a:rPr lang="it-IT" sz="2000" dirty="0" err="1">
                <a:sym typeface="Wingdings" pitchFamily="2" charset="2"/>
              </a:rPr>
              <a:t>external</a:t>
            </a:r>
            <a:r>
              <a:rPr lang="it-IT" sz="2000" dirty="0">
                <a:sym typeface="Wingdings" pitchFamily="2" charset="2"/>
              </a:rPr>
              <a:t> file)</a:t>
            </a:r>
          </a:p>
          <a:p>
            <a:pPr marL="285750" indent="-285750">
              <a:buFont typeface="Arial" charset="0"/>
              <a:buChar char="•"/>
            </a:pPr>
            <a:endParaRPr lang="it-IT" sz="2000" dirty="0">
              <a:sym typeface="Wingdings" pitchFamily="2" charset="2"/>
            </a:endParaRPr>
          </a:p>
          <a:p>
            <a:pPr marL="285750" indent="-285750">
              <a:buFont typeface="Arial" charset="0"/>
              <a:buChar char="•"/>
            </a:pPr>
            <a:endParaRPr lang="en-US" sz="2000" dirty="0"/>
          </a:p>
        </p:txBody>
      </p:sp>
      <p:sp>
        <p:nvSpPr>
          <p:cNvPr id="10" name="CasellaDiTesto 9"/>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2.3  Editing tabular data</a:t>
            </a:r>
          </a:p>
        </p:txBody>
      </p:sp>
      <p:pic>
        <p:nvPicPr>
          <p:cNvPr id="5" name="Immagine 4">
            <a:extLst>
              <a:ext uri="{FF2B5EF4-FFF2-40B4-BE49-F238E27FC236}">
                <a16:creationId xmlns:a16="http://schemas.microsoft.com/office/drawing/2014/main" id="{BF85C5F2-4719-2060-C6E3-41D589E6629F}"/>
              </a:ext>
            </a:extLst>
          </p:cNvPr>
          <p:cNvPicPr>
            <a:picLocks noChangeAspect="1"/>
          </p:cNvPicPr>
          <p:nvPr/>
        </p:nvPicPr>
        <p:blipFill>
          <a:blip r:embed="rId3"/>
          <a:stretch>
            <a:fillRect/>
          </a:stretch>
        </p:blipFill>
        <p:spPr>
          <a:xfrm>
            <a:off x="5076056" y="1052736"/>
            <a:ext cx="3529211" cy="5140912"/>
          </a:xfrm>
          <a:prstGeom prst="rect">
            <a:avLst/>
          </a:prstGeom>
        </p:spPr>
      </p:pic>
    </p:spTree>
    <p:extLst>
      <p:ext uri="{BB962C8B-B14F-4D97-AF65-F5344CB8AC3E}">
        <p14:creationId xmlns:p14="http://schemas.microsoft.com/office/powerpoint/2010/main" val="2559275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67319" y="1595136"/>
            <a:ext cx="4176464" cy="2554545"/>
          </a:xfrm>
          <a:prstGeom prst="rect">
            <a:avLst/>
          </a:prstGeom>
          <a:noFill/>
        </p:spPr>
        <p:txBody>
          <a:bodyPr wrap="square" rtlCol="0">
            <a:spAutoFit/>
          </a:bodyPr>
          <a:lstStyle/>
          <a:p>
            <a:r>
              <a:rPr lang="it-IT" sz="2000" dirty="0" err="1">
                <a:sym typeface="Wingdings" pitchFamily="2" charset="2"/>
              </a:rPr>
              <a:t>You</a:t>
            </a:r>
            <a:r>
              <a:rPr lang="it-IT" sz="2000" dirty="0">
                <a:sym typeface="Wingdings" pitchFamily="2" charset="2"/>
              </a:rPr>
              <a:t> can:</a:t>
            </a:r>
          </a:p>
          <a:p>
            <a:pPr marL="285750" indent="-285750">
              <a:buFont typeface="Arial" charset="0"/>
              <a:buChar char="•"/>
            </a:pPr>
            <a:r>
              <a:rPr lang="it-IT" sz="2000" dirty="0" err="1">
                <a:sym typeface="Wingdings" pitchFamily="2" charset="2"/>
              </a:rPr>
              <a:t>Insert</a:t>
            </a:r>
            <a:r>
              <a:rPr lang="it-IT" sz="2000" dirty="0">
                <a:sym typeface="Wingdings" pitchFamily="2" charset="2"/>
              </a:rPr>
              <a:t>, </a:t>
            </a:r>
            <a:r>
              <a:rPr lang="it-IT" sz="2000" dirty="0" err="1">
                <a:sym typeface="Wingdings" pitchFamily="2" charset="2"/>
              </a:rPr>
              <a:t>append</a:t>
            </a:r>
            <a:r>
              <a:rPr lang="it-IT" sz="2000" dirty="0">
                <a:sym typeface="Wingdings" pitchFamily="2" charset="2"/>
              </a:rPr>
              <a:t> and delete </a:t>
            </a:r>
            <a:r>
              <a:rPr lang="it-IT" sz="2000" dirty="0" err="1">
                <a:sym typeface="Wingdings" pitchFamily="2" charset="2"/>
              </a:rPr>
              <a:t>rows</a:t>
            </a:r>
            <a:endParaRPr lang="it-IT" sz="2000" dirty="0">
              <a:sym typeface="Wingdings" pitchFamily="2" charset="2"/>
            </a:endParaRPr>
          </a:p>
          <a:p>
            <a:pPr marL="285750" indent="-285750">
              <a:buFont typeface="Arial" charset="0"/>
              <a:buChar char="•"/>
            </a:pPr>
            <a:endParaRPr lang="it-IT" sz="2000" dirty="0">
              <a:sym typeface="Wingdings" pitchFamily="2" charset="2"/>
            </a:endParaRPr>
          </a:p>
          <a:p>
            <a:pPr marL="285750" indent="-285750">
              <a:buFont typeface="Arial" charset="0"/>
              <a:buChar char="•"/>
            </a:pPr>
            <a:r>
              <a:rPr lang="it-IT" sz="2000" dirty="0">
                <a:sym typeface="Wingdings" pitchFamily="2" charset="2"/>
              </a:rPr>
              <a:t>Sum </a:t>
            </a:r>
            <a:r>
              <a:rPr lang="it-IT" sz="2000" dirty="0" err="1">
                <a:sym typeface="Wingdings" pitchFamily="2" charset="2"/>
              </a:rPr>
              <a:t>selected</a:t>
            </a:r>
            <a:r>
              <a:rPr lang="it-IT" sz="2000" dirty="0">
                <a:sym typeface="Wingdings" pitchFamily="2" charset="2"/>
              </a:rPr>
              <a:t> </a:t>
            </a:r>
            <a:r>
              <a:rPr lang="it-IT" sz="2000" dirty="0" err="1">
                <a:sym typeface="Wingdings" pitchFamily="2" charset="2"/>
              </a:rPr>
              <a:t>cells</a:t>
            </a:r>
            <a:endParaRPr lang="it-IT" sz="2000" dirty="0">
              <a:sym typeface="Wingdings" pitchFamily="2" charset="2"/>
            </a:endParaRPr>
          </a:p>
          <a:p>
            <a:pPr marL="285750" indent="-285750">
              <a:buFont typeface="Arial" charset="0"/>
              <a:buChar char="•"/>
            </a:pPr>
            <a:r>
              <a:rPr lang="it-IT" sz="2000" dirty="0">
                <a:sym typeface="Wingdings" pitchFamily="2" charset="2"/>
              </a:rPr>
              <a:t>Sum </a:t>
            </a:r>
            <a:r>
              <a:rPr lang="it-IT" sz="2000" dirty="0" err="1">
                <a:sym typeface="Wingdings" pitchFamily="2" charset="2"/>
              </a:rPr>
              <a:t>entire</a:t>
            </a:r>
            <a:r>
              <a:rPr lang="it-IT" sz="2000" dirty="0">
                <a:sym typeface="Wingdings" pitchFamily="2" charset="2"/>
              </a:rPr>
              <a:t> </a:t>
            </a:r>
            <a:r>
              <a:rPr lang="it-IT" sz="2000" dirty="0" err="1">
                <a:sym typeface="Wingdings" pitchFamily="2" charset="2"/>
              </a:rPr>
              <a:t>column</a:t>
            </a:r>
            <a:endParaRPr lang="it-IT" sz="2000" dirty="0">
              <a:sym typeface="Wingdings" pitchFamily="2" charset="2"/>
            </a:endParaRPr>
          </a:p>
          <a:p>
            <a:pPr marL="285750" indent="-285750">
              <a:buFont typeface="Arial" charset="0"/>
              <a:buChar char="•"/>
            </a:pPr>
            <a:endParaRPr lang="it-IT" sz="2000" dirty="0">
              <a:sym typeface="Wingdings" pitchFamily="2" charset="2"/>
            </a:endParaRPr>
          </a:p>
          <a:p>
            <a:pPr marL="285750" indent="-285750">
              <a:buFont typeface="Arial" charset="0"/>
              <a:buChar char="•"/>
            </a:pPr>
            <a:endParaRPr lang="it-IT" sz="2000" dirty="0">
              <a:sym typeface="Wingdings" pitchFamily="2" charset="2"/>
            </a:endParaRPr>
          </a:p>
          <a:p>
            <a:pPr marL="285750" indent="-285750">
              <a:buFont typeface="Arial" charset="0"/>
              <a:buChar char="•"/>
            </a:pPr>
            <a:endParaRPr lang="en-US" sz="2000" dirty="0"/>
          </a:p>
        </p:txBody>
      </p:sp>
      <p:sp>
        <p:nvSpPr>
          <p:cNvPr id="10" name="CasellaDiTesto 9"/>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2.3  Editing tabular data</a:t>
            </a:r>
          </a:p>
        </p:txBody>
      </p:sp>
      <p:pic>
        <p:nvPicPr>
          <p:cNvPr id="5" name="Immagine 4">
            <a:extLst>
              <a:ext uri="{FF2B5EF4-FFF2-40B4-BE49-F238E27FC236}">
                <a16:creationId xmlns:a16="http://schemas.microsoft.com/office/drawing/2014/main" id="{B0C4617D-5783-B7BD-28C9-20896F4E157D}"/>
              </a:ext>
            </a:extLst>
          </p:cNvPr>
          <p:cNvPicPr>
            <a:picLocks noChangeAspect="1"/>
          </p:cNvPicPr>
          <p:nvPr/>
        </p:nvPicPr>
        <p:blipFill>
          <a:blip r:embed="rId3"/>
          <a:stretch>
            <a:fillRect/>
          </a:stretch>
        </p:blipFill>
        <p:spPr>
          <a:xfrm>
            <a:off x="5786446" y="1149371"/>
            <a:ext cx="2613887" cy="4740051"/>
          </a:xfrm>
          <a:prstGeom prst="rect">
            <a:avLst/>
          </a:prstGeom>
        </p:spPr>
      </p:pic>
      <p:pic>
        <p:nvPicPr>
          <p:cNvPr id="8" name="Immagine 7">
            <a:extLst>
              <a:ext uri="{FF2B5EF4-FFF2-40B4-BE49-F238E27FC236}">
                <a16:creationId xmlns:a16="http://schemas.microsoft.com/office/drawing/2014/main" id="{07D932D5-EEA9-BDB8-105F-D1AA4BA448CB}"/>
              </a:ext>
            </a:extLst>
          </p:cNvPr>
          <p:cNvPicPr>
            <a:picLocks noChangeAspect="1"/>
          </p:cNvPicPr>
          <p:nvPr/>
        </p:nvPicPr>
        <p:blipFill>
          <a:blip r:embed="rId4"/>
          <a:stretch>
            <a:fillRect/>
          </a:stretch>
        </p:blipFill>
        <p:spPr>
          <a:xfrm>
            <a:off x="1907704" y="3789040"/>
            <a:ext cx="3576817" cy="2075755"/>
          </a:xfrm>
          <a:prstGeom prst="rect">
            <a:avLst/>
          </a:prstGeom>
        </p:spPr>
      </p:pic>
      <p:sp>
        <p:nvSpPr>
          <p:cNvPr id="17" name="Ovale 16">
            <a:extLst>
              <a:ext uri="{FF2B5EF4-FFF2-40B4-BE49-F238E27FC236}">
                <a16:creationId xmlns:a16="http://schemas.microsoft.com/office/drawing/2014/main" id="{FE22CA2D-7515-EAD0-2808-A48D83631086}"/>
              </a:ext>
            </a:extLst>
          </p:cNvPr>
          <p:cNvSpPr/>
          <p:nvPr/>
        </p:nvSpPr>
        <p:spPr>
          <a:xfrm>
            <a:off x="6012160" y="2919306"/>
            <a:ext cx="1152128" cy="36567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CBAC5E4F-B96D-8AA7-EDD7-D612B989C5CD}"/>
              </a:ext>
            </a:extLst>
          </p:cNvPr>
          <p:cNvCxnSpPr>
            <a:cxnSpLocks/>
          </p:cNvCxnSpPr>
          <p:nvPr/>
        </p:nvCxnSpPr>
        <p:spPr>
          <a:xfrm flipH="1">
            <a:off x="4726120" y="3178056"/>
            <a:ext cx="1316545" cy="827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02725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6725" y="1185794"/>
            <a:ext cx="3978424" cy="707886"/>
          </a:xfrm>
          <a:prstGeom prst="rect">
            <a:avLst/>
          </a:prstGeom>
          <a:noFill/>
        </p:spPr>
        <p:txBody>
          <a:bodyPr wrap="square" rtlCol="0">
            <a:spAutoFit/>
          </a:bodyPr>
          <a:lstStyle/>
          <a:p>
            <a:r>
              <a:rPr lang="it-IT" sz="2000" b="1" dirty="0">
                <a:sym typeface="Wingdings" pitchFamily="2" charset="2"/>
              </a:rPr>
              <a:t>Edit in </a:t>
            </a:r>
            <a:r>
              <a:rPr lang="it-IT" sz="2000" b="1" dirty="0" err="1">
                <a:sym typeface="Wingdings" pitchFamily="2" charset="2"/>
              </a:rPr>
              <a:t>excel</a:t>
            </a:r>
            <a:endParaRPr lang="it-IT" sz="2000" b="1" dirty="0">
              <a:sym typeface="Wingdings" pitchFamily="2" charset="2"/>
            </a:endParaRPr>
          </a:p>
          <a:p>
            <a:endParaRPr lang="it-IT" sz="2000" dirty="0">
              <a:sym typeface="Wingdings" pitchFamily="2" charset="2"/>
            </a:endParaRPr>
          </a:p>
        </p:txBody>
      </p:sp>
      <p:sp>
        <p:nvSpPr>
          <p:cNvPr id="10" name="CasellaDiTesto 9"/>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2.3  Editing tabular data</a:t>
            </a:r>
          </a:p>
        </p:txBody>
      </p:sp>
      <p:pic>
        <p:nvPicPr>
          <p:cNvPr id="3" name="Immagine 2">
            <a:extLst>
              <a:ext uri="{FF2B5EF4-FFF2-40B4-BE49-F238E27FC236}">
                <a16:creationId xmlns:a16="http://schemas.microsoft.com/office/drawing/2014/main" id="{C19D82E2-5865-A823-C60A-A0E3CCAB5157}"/>
              </a:ext>
            </a:extLst>
          </p:cNvPr>
          <p:cNvPicPr>
            <a:picLocks noChangeAspect="1"/>
          </p:cNvPicPr>
          <p:nvPr/>
        </p:nvPicPr>
        <p:blipFill>
          <a:blip r:embed="rId3"/>
          <a:stretch>
            <a:fillRect/>
          </a:stretch>
        </p:blipFill>
        <p:spPr>
          <a:xfrm>
            <a:off x="4234318" y="1185794"/>
            <a:ext cx="4702668" cy="4791656"/>
          </a:xfrm>
          <a:prstGeom prst="rect">
            <a:avLst/>
          </a:prstGeom>
        </p:spPr>
      </p:pic>
      <p:sp>
        <p:nvSpPr>
          <p:cNvPr id="6" name="CasellaDiTesto 5">
            <a:extLst>
              <a:ext uri="{FF2B5EF4-FFF2-40B4-BE49-F238E27FC236}">
                <a16:creationId xmlns:a16="http://schemas.microsoft.com/office/drawing/2014/main" id="{60E89D2C-FF0E-EC03-2C1D-71053A26335B}"/>
              </a:ext>
            </a:extLst>
          </p:cNvPr>
          <p:cNvSpPr txBox="1"/>
          <p:nvPr/>
        </p:nvSpPr>
        <p:spPr>
          <a:xfrm>
            <a:off x="538624" y="1842472"/>
            <a:ext cx="3097272" cy="2308324"/>
          </a:xfrm>
          <a:prstGeom prst="rect">
            <a:avLst/>
          </a:prstGeom>
          <a:noFill/>
        </p:spPr>
        <p:txBody>
          <a:bodyPr wrap="square" rtlCol="0">
            <a:spAutoFit/>
          </a:bodyPr>
          <a:lstStyle/>
          <a:p>
            <a:pPr marL="285750" indent="-285750">
              <a:buFont typeface="Arial" charset="0"/>
              <a:buChar char="•"/>
            </a:pPr>
            <a:r>
              <a:rPr lang="it-IT" dirty="0"/>
              <a:t>Select one or more </a:t>
            </a:r>
            <a:r>
              <a:rPr lang="it-IT" dirty="0" err="1"/>
              <a:t>records</a:t>
            </a:r>
            <a:endParaRPr lang="it-IT" dirty="0"/>
          </a:p>
          <a:p>
            <a:pPr marL="285750" indent="-285750">
              <a:buFont typeface="Arial" charset="0"/>
              <a:buChar char="•"/>
            </a:pPr>
            <a:r>
              <a:rPr lang="it-IT" b="1" dirty="0"/>
              <a:t>Edit menu </a:t>
            </a:r>
            <a:r>
              <a:rPr lang="it-IT" dirty="0">
                <a:sym typeface="Wingdings" pitchFamily="2" charset="2"/>
              </a:rPr>
              <a:t> </a:t>
            </a:r>
            <a:r>
              <a:rPr lang="it-IT" b="1" dirty="0">
                <a:sym typeface="Wingdings" pitchFamily="2" charset="2"/>
              </a:rPr>
              <a:t>Edit in Excel</a:t>
            </a:r>
          </a:p>
          <a:p>
            <a:pPr marL="285750" indent="-285750">
              <a:buFont typeface="Arial" charset="0"/>
              <a:buChar char="•"/>
            </a:pPr>
            <a:r>
              <a:rPr lang="it-IT" dirty="0">
                <a:sym typeface="Wingdings" pitchFamily="2" charset="2"/>
              </a:rPr>
              <a:t>An </a:t>
            </a:r>
            <a:r>
              <a:rPr lang="it-IT" dirty="0" err="1">
                <a:sym typeface="Wingdings" pitchFamily="2" charset="2"/>
              </a:rPr>
              <a:t>excel</a:t>
            </a:r>
            <a:r>
              <a:rPr lang="it-IT" dirty="0">
                <a:sym typeface="Wingdings" pitchFamily="2" charset="2"/>
              </a:rPr>
              <a:t> file </a:t>
            </a:r>
            <a:r>
              <a:rPr lang="it-IT" dirty="0" err="1">
                <a:sym typeface="Wingdings" pitchFamily="2" charset="2"/>
              </a:rPr>
              <a:t>opens</a:t>
            </a:r>
            <a:r>
              <a:rPr lang="it-IT" dirty="0">
                <a:sym typeface="Wingdings" pitchFamily="2" charset="2"/>
              </a:rPr>
              <a:t> and </a:t>
            </a:r>
            <a:r>
              <a:rPr lang="it-IT" dirty="0" err="1">
                <a:sym typeface="Wingdings" pitchFamily="2" charset="2"/>
              </a:rPr>
              <a:t>you</a:t>
            </a:r>
            <a:r>
              <a:rPr lang="it-IT" dirty="0">
                <a:sym typeface="Wingdings" pitchFamily="2" charset="2"/>
              </a:rPr>
              <a:t> can </a:t>
            </a:r>
            <a:r>
              <a:rPr lang="it-IT" dirty="0" err="1">
                <a:sym typeface="Wingdings" pitchFamily="2" charset="2"/>
              </a:rPr>
              <a:t>modify</a:t>
            </a:r>
            <a:r>
              <a:rPr lang="it-IT" dirty="0">
                <a:sym typeface="Wingdings" pitchFamily="2" charset="2"/>
              </a:rPr>
              <a:t> the </a:t>
            </a:r>
            <a:r>
              <a:rPr lang="it-IT" dirty="0" err="1">
                <a:sym typeface="Wingdings" pitchFamily="2" charset="2"/>
              </a:rPr>
              <a:t>values</a:t>
            </a:r>
            <a:endParaRPr lang="it-IT" dirty="0">
              <a:sym typeface="Wingdings" pitchFamily="2" charset="2"/>
            </a:endParaRPr>
          </a:p>
          <a:p>
            <a:pPr marL="285750" indent="-285750">
              <a:buFont typeface="Arial" charset="0"/>
              <a:buChar char="•"/>
            </a:pPr>
            <a:endParaRPr lang="it-IT" dirty="0">
              <a:sym typeface="Wingdings" pitchFamily="2" charset="2"/>
            </a:endParaRPr>
          </a:p>
          <a:p>
            <a:pPr marL="285750" indent="-285750">
              <a:buFont typeface="Arial" charset="0"/>
              <a:buChar char="•"/>
            </a:pPr>
            <a:endParaRPr lang="it-IT" dirty="0">
              <a:sym typeface="Wingdings" pitchFamily="2" charset="2"/>
            </a:endParaRPr>
          </a:p>
          <a:p>
            <a:pPr marL="285750" indent="-285750">
              <a:buFont typeface="Arial" charset="0"/>
              <a:buChar char="•"/>
            </a:pPr>
            <a:endParaRPr lang="it-IT" dirty="0">
              <a:sym typeface="Wingdings" pitchFamily="2" charset="2"/>
            </a:endParaRPr>
          </a:p>
          <a:p>
            <a:pPr marL="285750" indent="-285750">
              <a:buFont typeface="Arial" charset="0"/>
              <a:buChar char="•"/>
            </a:pPr>
            <a:endParaRPr lang="en-US" dirty="0"/>
          </a:p>
        </p:txBody>
      </p:sp>
      <p:pic>
        <p:nvPicPr>
          <p:cNvPr id="8" name="Immagine 7">
            <a:extLst>
              <a:ext uri="{FF2B5EF4-FFF2-40B4-BE49-F238E27FC236}">
                <a16:creationId xmlns:a16="http://schemas.microsoft.com/office/drawing/2014/main" id="{7085476E-2196-7102-CD92-62DDCF5F357E}"/>
              </a:ext>
            </a:extLst>
          </p:cNvPr>
          <p:cNvPicPr>
            <a:picLocks noChangeAspect="1"/>
          </p:cNvPicPr>
          <p:nvPr/>
        </p:nvPicPr>
        <p:blipFill>
          <a:blip r:embed="rId4"/>
          <a:srcRect t="2284" b="34554"/>
          <a:stretch/>
        </p:blipFill>
        <p:spPr>
          <a:xfrm>
            <a:off x="466725" y="3438300"/>
            <a:ext cx="3433739" cy="2222948"/>
          </a:xfrm>
          <a:prstGeom prst="rect">
            <a:avLst/>
          </a:prstGeom>
        </p:spPr>
      </p:pic>
      <p:sp>
        <p:nvSpPr>
          <p:cNvPr id="9" name="Ovale 8">
            <a:extLst>
              <a:ext uri="{FF2B5EF4-FFF2-40B4-BE49-F238E27FC236}">
                <a16:creationId xmlns:a16="http://schemas.microsoft.com/office/drawing/2014/main" id="{5E00DCB9-B93E-AA13-E909-3D172F071837}"/>
              </a:ext>
            </a:extLst>
          </p:cNvPr>
          <p:cNvSpPr/>
          <p:nvPr/>
        </p:nvSpPr>
        <p:spPr>
          <a:xfrm>
            <a:off x="4355976" y="3284984"/>
            <a:ext cx="1341297" cy="31322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Connettore 2 11">
            <a:extLst>
              <a:ext uri="{FF2B5EF4-FFF2-40B4-BE49-F238E27FC236}">
                <a16:creationId xmlns:a16="http://schemas.microsoft.com/office/drawing/2014/main" id="{A37BF3C4-F433-4B4E-8E06-E3D58CA8DECA}"/>
              </a:ext>
            </a:extLst>
          </p:cNvPr>
          <p:cNvCxnSpPr>
            <a:cxnSpLocks/>
            <a:stCxn id="9" idx="3"/>
          </p:cNvCxnSpPr>
          <p:nvPr/>
        </p:nvCxnSpPr>
        <p:spPr>
          <a:xfrm flipH="1">
            <a:off x="3867520" y="3552336"/>
            <a:ext cx="684884" cy="2794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9875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0837" y="1988840"/>
            <a:ext cx="6552728" cy="2585323"/>
          </a:xfrm>
          <a:prstGeom prst="rect">
            <a:avLst/>
          </a:prstGeom>
          <a:noFill/>
        </p:spPr>
        <p:txBody>
          <a:bodyPr wrap="square" rtlCol="0">
            <a:spAutoFit/>
          </a:bodyPr>
          <a:lstStyle/>
          <a:p>
            <a:pPr marL="285750" indent="-285750">
              <a:buFont typeface="Arial" charset="0"/>
              <a:buChar char="•"/>
            </a:pPr>
            <a:endParaRPr lang="it-IT" dirty="0">
              <a:sym typeface="Wingdings" pitchFamily="2" charset="2"/>
            </a:endParaRPr>
          </a:p>
          <a:p>
            <a:r>
              <a:rPr lang="it-IT" dirty="0">
                <a:sym typeface="Wingdings" pitchFamily="2" charset="2"/>
              </a:rPr>
              <a:t> Editing time </a:t>
            </a:r>
            <a:r>
              <a:rPr lang="it-IT" dirty="0" err="1">
                <a:sym typeface="Wingdings" pitchFamily="2" charset="2"/>
              </a:rPr>
              <a:t>series</a:t>
            </a:r>
            <a:r>
              <a:rPr lang="it-IT" dirty="0">
                <a:sym typeface="Wingdings" pitchFamily="2" charset="2"/>
              </a:rPr>
              <a:t> in a </a:t>
            </a:r>
            <a:r>
              <a:rPr lang="it-IT" dirty="0" err="1">
                <a:sym typeface="Wingdings" pitchFamily="2" charset="2"/>
              </a:rPr>
              <a:t>combined</a:t>
            </a:r>
            <a:r>
              <a:rPr lang="it-IT" dirty="0">
                <a:sym typeface="Wingdings" pitchFamily="2" charset="2"/>
              </a:rPr>
              <a:t> plot/</a:t>
            </a:r>
            <a:r>
              <a:rPr lang="it-IT" dirty="0" err="1">
                <a:sym typeface="Wingdings" pitchFamily="2" charset="2"/>
              </a:rPr>
              <a:t>table</a:t>
            </a:r>
            <a:endParaRPr lang="it-IT" dirty="0">
              <a:sym typeface="Wingdings" pitchFamily="2" charset="2"/>
            </a:endParaRPr>
          </a:p>
          <a:p>
            <a:endParaRPr lang="it-IT" dirty="0">
              <a:sym typeface="Wingdings" pitchFamily="2" charset="2"/>
            </a:endParaRPr>
          </a:p>
          <a:p>
            <a:r>
              <a:rPr lang="it-IT" b="1" dirty="0" err="1">
                <a:sym typeface="Wingdings" pitchFamily="2" charset="2"/>
              </a:rPr>
              <a:t>Graphical</a:t>
            </a:r>
            <a:r>
              <a:rPr lang="it-IT" b="1" dirty="0">
                <a:sym typeface="Wingdings" pitchFamily="2" charset="2"/>
              </a:rPr>
              <a:t> editor </a:t>
            </a:r>
            <a:r>
              <a:rPr lang="it-IT" b="1" dirty="0" err="1">
                <a:sym typeface="Wingdings" pitchFamily="2" charset="2"/>
              </a:rPr>
              <a:t>button</a:t>
            </a:r>
            <a:r>
              <a:rPr lang="it-IT" b="1" dirty="0">
                <a:sym typeface="Wingdings" pitchFamily="2" charset="2"/>
              </a:rPr>
              <a:t> </a:t>
            </a:r>
            <a:r>
              <a:rPr lang="it-IT" dirty="0">
                <a:sym typeface="Wingdings" pitchFamily="2" charset="2"/>
              </a:rPr>
              <a:t>or </a:t>
            </a:r>
            <a:r>
              <a:rPr lang="it-IT" b="1" dirty="0" err="1">
                <a:sym typeface="Wingdings" pitchFamily="2" charset="2"/>
              </a:rPr>
              <a:t>edit</a:t>
            </a:r>
            <a:r>
              <a:rPr lang="it-IT" b="1" dirty="0">
                <a:sym typeface="Wingdings" pitchFamily="2" charset="2"/>
              </a:rPr>
              <a:t> menu </a:t>
            </a:r>
            <a:r>
              <a:rPr lang="it-IT" b="1" dirty="0" err="1">
                <a:sym typeface="Wingdings" pitchFamily="2" charset="2"/>
              </a:rPr>
              <a:t>Graphical</a:t>
            </a:r>
            <a:r>
              <a:rPr lang="it-IT" b="1" dirty="0">
                <a:sym typeface="Wingdings" pitchFamily="2" charset="2"/>
              </a:rPr>
              <a:t> </a:t>
            </a:r>
            <a:r>
              <a:rPr lang="it-IT" b="1" dirty="0" err="1">
                <a:sym typeface="Wingdings" pitchFamily="2" charset="2"/>
              </a:rPr>
              <a:t>Edit</a:t>
            </a:r>
            <a:endParaRPr lang="it-IT" b="1" dirty="0">
              <a:sym typeface="Wingdings" pitchFamily="2" charset="2"/>
            </a:endParaRPr>
          </a:p>
          <a:p>
            <a:endParaRPr lang="it-IT" b="1" dirty="0">
              <a:sym typeface="Wingdings" pitchFamily="2" charset="2"/>
            </a:endParaRPr>
          </a:p>
          <a:p>
            <a:r>
              <a:rPr lang="en-US" dirty="0"/>
              <a:t>Editable plot of the data on the top of the window and a scrollable table of the data on the bottom of the window</a:t>
            </a:r>
            <a:endParaRPr lang="it-IT" b="1" dirty="0">
              <a:sym typeface="Wingdings" pitchFamily="2" charset="2"/>
            </a:endParaRPr>
          </a:p>
          <a:p>
            <a:endParaRPr lang="it-IT" dirty="0">
              <a:sym typeface="Wingdings" pitchFamily="2" charset="2"/>
            </a:endParaRPr>
          </a:p>
          <a:p>
            <a:pPr marL="285750" indent="-285750">
              <a:buFont typeface="Arial" charset="0"/>
              <a:buChar cha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76586"/>
            <a:ext cx="574923" cy="57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
        <p:nvSpPr>
          <p:cNvPr id="7" name="CasellaDiTesto 6"/>
          <p:cNvSpPr txBox="1"/>
          <p:nvPr/>
        </p:nvSpPr>
        <p:spPr>
          <a:xfrm>
            <a:off x="1259632" y="1279381"/>
            <a:ext cx="2561792" cy="369332"/>
          </a:xfrm>
          <a:prstGeom prst="rect">
            <a:avLst/>
          </a:prstGeom>
          <a:noFill/>
        </p:spPr>
        <p:txBody>
          <a:bodyPr wrap="none" rtlCol="0">
            <a:spAutoFit/>
          </a:bodyPr>
          <a:lstStyle/>
          <a:p>
            <a:r>
              <a:rPr lang="it-IT" b="1" dirty="0" err="1"/>
              <a:t>Graphical</a:t>
            </a:r>
            <a:r>
              <a:rPr lang="it-IT" b="1" dirty="0"/>
              <a:t> editing </a:t>
            </a:r>
            <a:r>
              <a:rPr lang="it-IT" b="1" dirty="0" err="1"/>
              <a:t>button</a:t>
            </a:r>
            <a:r>
              <a:rPr lang="it-IT" b="1" dirty="0"/>
              <a:t> </a:t>
            </a:r>
            <a:endParaRPr lang="en-US" b="1" dirty="0"/>
          </a:p>
        </p:txBody>
      </p:sp>
    </p:spTree>
    <p:extLst>
      <p:ext uri="{BB962C8B-B14F-4D97-AF65-F5344CB8AC3E}">
        <p14:creationId xmlns:p14="http://schemas.microsoft.com/office/powerpoint/2010/main" val="120953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827B3-1A1F-0D70-183A-38920C92B610}"/>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64C5474F-0574-7AD4-AA6B-D108AF3ED181}"/>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7D44389B-6EB7-89D3-F31B-589E32C3281E}"/>
              </a:ext>
            </a:extLst>
          </p:cNvPr>
          <p:cNvSpPr txBox="1"/>
          <p:nvPr/>
        </p:nvSpPr>
        <p:spPr>
          <a:xfrm>
            <a:off x="467544" y="971436"/>
            <a:ext cx="1575881" cy="369332"/>
          </a:xfrm>
          <a:prstGeom prst="rect">
            <a:avLst/>
          </a:prstGeom>
          <a:noFill/>
        </p:spPr>
        <p:txBody>
          <a:bodyPr wrap="none" rtlCol="0">
            <a:spAutoFit/>
          </a:bodyPr>
          <a:lstStyle/>
          <a:p>
            <a:r>
              <a:rPr lang="it-IT" b="1" dirty="0"/>
              <a:t>The Edit Menu</a:t>
            </a:r>
            <a:endParaRPr lang="en-US" b="1" dirty="0"/>
          </a:p>
        </p:txBody>
      </p:sp>
      <p:sp>
        <p:nvSpPr>
          <p:cNvPr id="6" name="Rectangle 3">
            <a:extLst>
              <a:ext uri="{FF2B5EF4-FFF2-40B4-BE49-F238E27FC236}">
                <a16:creationId xmlns:a16="http://schemas.microsoft.com/office/drawing/2014/main" id="{637A93D8-C7F3-EB65-B398-0829EB9285E3}"/>
              </a:ext>
            </a:extLst>
          </p:cNvPr>
          <p:cNvSpPr>
            <a:spLocks noGrp="1" noChangeArrowheads="1"/>
          </p:cNvSpPr>
          <p:nvPr>
            <p:ph idx="1"/>
          </p:nvPr>
        </p:nvSpPr>
        <p:spPr>
          <a:xfrm>
            <a:off x="448875" y="1710895"/>
            <a:ext cx="3505200" cy="4937760"/>
          </a:xfrm>
        </p:spPr>
        <p:txBody>
          <a:bodyPr>
            <a:normAutofit/>
          </a:bodyPr>
          <a:lstStyle/>
          <a:p>
            <a:r>
              <a:rPr lang="en-US" altLang="en-US" sz="1800" dirty="0"/>
              <a:t>Tabular Edit…</a:t>
            </a:r>
          </a:p>
          <a:p>
            <a:pPr>
              <a:spcAft>
                <a:spcPts val="1200"/>
              </a:spcAft>
            </a:pPr>
            <a:r>
              <a:rPr lang="en-US" altLang="en-US" sz="1800" dirty="0"/>
              <a:t>Graphical Edit…</a:t>
            </a:r>
          </a:p>
          <a:p>
            <a:pPr>
              <a:spcAft>
                <a:spcPts val="1200"/>
              </a:spcAft>
            </a:pPr>
            <a:r>
              <a:rPr lang="en-US" altLang="en-US" sz="1800" dirty="0"/>
              <a:t>Select All</a:t>
            </a:r>
          </a:p>
          <a:p>
            <a:r>
              <a:rPr lang="en-US" altLang="en-US" sz="1800" dirty="0"/>
              <a:t>Rename Records</a:t>
            </a:r>
          </a:p>
          <a:p>
            <a:r>
              <a:rPr lang="en-US" altLang="en-US" sz="1800" dirty="0"/>
              <a:t>Delete Records</a:t>
            </a:r>
          </a:p>
          <a:p>
            <a:r>
              <a:rPr lang="en-US" altLang="en-US" sz="1800" dirty="0"/>
              <a:t>Undelete</a:t>
            </a:r>
          </a:p>
          <a:p>
            <a:r>
              <a:rPr lang="en-US" altLang="en-US" sz="1800" dirty="0"/>
              <a:t>Duplicate </a:t>
            </a:r>
          </a:p>
          <a:p>
            <a:r>
              <a:rPr lang="en-US" altLang="en-US" sz="1800" dirty="0"/>
              <a:t>Copy to </a:t>
            </a:r>
          </a:p>
          <a:p>
            <a:pPr>
              <a:spcAft>
                <a:spcPts val="1200"/>
              </a:spcAft>
            </a:pPr>
            <a:r>
              <a:rPr lang="en-US" altLang="en-US" sz="1800" dirty="0"/>
              <a:t>Merge (copy) </a:t>
            </a:r>
            <a:r>
              <a:rPr lang="en-US" altLang="en-US" sz="1800" i="1" dirty="0"/>
              <a:t>current-file</a:t>
            </a:r>
            <a:r>
              <a:rPr lang="en-US" altLang="en-US" sz="1800" dirty="0"/>
              <a:t> into…</a:t>
            </a:r>
          </a:p>
          <a:p>
            <a:r>
              <a:rPr lang="en-US" altLang="en-US" sz="1800" dirty="0">
                <a:solidFill>
                  <a:schemeClr val="accent1">
                    <a:lumMod val="50000"/>
                  </a:schemeClr>
                </a:solidFill>
              </a:rPr>
              <a:t>Edit in Excel</a:t>
            </a:r>
          </a:p>
        </p:txBody>
      </p:sp>
      <p:pic>
        <p:nvPicPr>
          <p:cNvPr id="2" name="Picture 3">
            <a:extLst>
              <a:ext uri="{FF2B5EF4-FFF2-40B4-BE49-F238E27FC236}">
                <a16:creationId xmlns:a16="http://schemas.microsoft.com/office/drawing/2014/main" id="{251AB2C7-45C5-220F-F4D7-1244A5A9CCAC}"/>
              </a:ext>
            </a:extLst>
          </p:cNvPr>
          <p:cNvPicPr>
            <a:picLocks noChangeAspect="1"/>
          </p:cNvPicPr>
          <p:nvPr/>
        </p:nvPicPr>
        <p:blipFill>
          <a:blip r:embed="rId3"/>
          <a:stretch>
            <a:fillRect/>
          </a:stretch>
        </p:blipFill>
        <p:spPr>
          <a:xfrm>
            <a:off x="4211960" y="1556792"/>
            <a:ext cx="4168137" cy="3648531"/>
          </a:xfrm>
          <a:prstGeom prst="rect">
            <a:avLst/>
          </a:prstGeom>
          <a:ln>
            <a:solidFill>
              <a:schemeClr val="accent1"/>
            </a:solidFill>
          </a:ln>
        </p:spPr>
      </p:pic>
    </p:spTree>
    <p:extLst>
      <p:ext uri="{BB962C8B-B14F-4D97-AF65-F5344CB8AC3E}">
        <p14:creationId xmlns:p14="http://schemas.microsoft.com/office/powerpoint/2010/main" val="1207368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055" y="1027144"/>
            <a:ext cx="5126435" cy="512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ttore 2 6"/>
          <p:cNvCxnSpPr/>
          <p:nvPr/>
        </p:nvCxnSpPr>
        <p:spPr>
          <a:xfrm flipV="1">
            <a:off x="1402001" y="2986849"/>
            <a:ext cx="2172234" cy="12197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CasellaDiTesto 7"/>
          <p:cNvSpPr txBox="1"/>
          <p:nvPr/>
        </p:nvSpPr>
        <p:spPr>
          <a:xfrm>
            <a:off x="255205" y="3145976"/>
            <a:ext cx="1693840" cy="523220"/>
          </a:xfrm>
          <a:prstGeom prst="rect">
            <a:avLst/>
          </a:prstGeom>
          <a:noFill/>
        </p:spPr>
        <p:txBody>
          <a:bodyPr wrap="square" rtlCol="0">
            <a:spAutoFit/>
          </a:bodyPr>
          <a:lstStyle/>
          <a:p>
            <a:r>
              <a:rPr lang="en-US" sz="1400" b="1" dirty="0"/>
              <a:t>Selected value/row </a:t>
            </a:r>
          </a:p>
          <a:p>
            <a:r>
              <a:rPr lang="en-US" sz="1400" b="1" dirty="0"/>
              <a:t>red</a:t>
            </a:r>
            <a:r>
              <a:rPr lang="it-IT" sz="1400" b="1" dirty="0"/>
              <a:t> line</a:t>
            </a:r>
            <a:endParaRPr lang="en-US" sz="1400" b="1" dirty="0"/>
          </a:p>
        </p:txBody>
      </p:sp>
      <p:sp>
        <p:nvSpPr>
          <p:cNvPr id="9" name="CasellaDiTesto 8"/>
          <p:cNvSpPr txBox="1"/>
          <p:nvPr/>
        </p:nvSpPr>
        <p:spPr>
          <a:xfrm>
            <a:off x="305170" y="3880628"/>
            <a:ext cx="1298399" cy="523220"/>
          </a:xfrm>
          <a:prstGeom prst="rect">
            <a:avLst/>
          </a:prstGeom>
          <a:noFill/>
        </p:spPr>
        <p:txBody>
          <a:bodyPr wrap="square" rtlCol="0">
            <a:spAutoFit/>
          </a:bodyPr>
          <a:lstStyle/>
          <a:p>
            <a:r>
              <a:rPr lang="en-US" sz="1400" b="1" dirty="0"/>
              <a:t>Viewable rows</a:t>
            </a:r>
          </a:p>
          <a:p>
            <a:r>
              <a:rPr lang="it-IT" sz="1400" b="1" dirty="0"/>
              <a:t>green area</a:t>
            </a:r>
            <a:endParaRPr lang="en-US" sz="1400" b="1" dirty="0"/>
          </a:p>
        </p:txBody>
      </p:sp>
      <p:cxnSp>
        <p:nvCxnSpPr>
          <p:cNvPr id="10" name="Connettore 2 9"/>
          <p:cNvCxnSpPr/>
          <p:nvPr/>
        </p:nvCxnSpPr>
        <p:spPr>
          <a:xfrm flipV="1">
            <a:off x="1480306" y="2386541"/>
            <a:ext cx="2453969" cy="12006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CasellaDiTesto 10"/>
          <p:cNvSpPr txBox="1"/>
          <p:nvPr/>
        </p:nvSpPr>
        <p:spPr>
          <a:xfrm>
            <a:off x="7324188" y="1500854"/>
            <a:ext cx="811042" cy="307777"/>
          </a:xfrm>
          <a:prstGeom prst="rect">
            <a:avLst/>
          </a:prstGeom>
          <a:noFill/>
        </p:spPr>
        <p:txBody>
          <a:bodyPr wrap="square" rtlCol="0">
            <a:spAutoFit/>
          </a:bodyPr>
          <a:lstStyle/>
          <a:p>
            <a:r>
              <a:rPr lang="it-IT" sz="1400" b="1" dirty="0"/>
              <a:t>Data set</a:t>
            </a:r>
            <a:endParaRPr lang="en-US" sz="1400" b="1" dirty="0"/>
          </a:p>
        </p:txBody>
      </p:sp>
      <p:cxnSp>
        <p:nvCxnSpPr>
          <p:cNvPr id="12" name="Connettore 2 11"/>
          <p:cNvCxnSpPr>
            <a:stCxn id="11" idx="1"/>
          </p:cNvCxnSpPr>
          <p:nvPr/>
        </p:nvCxnSpPr>
        <p:spPr>
          <a:xfrm flipH="1" flipV="1">
            <a:off x="6721252" y="1638702"/>
            <a:ext cx="602936" cy="160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CasellaDiTesto 12"/>
          <p:cNvSpPr txBox="1"/>
          <p:nvPr/>
        </p:nvSpPr>
        <p:spPr>
          <a:xfrm>
            <a:off x="7324188" y="4104305"/>
            <a:ext cx="1421037" cy="523220"/>
          </a:xfrm>
          <a:prstGeom prst="rect">
            <a:avLst/>
          </a:prstGeom>
          <a:noFill/>
        </p:spPr>
        <p:txBody>
          <a:bodyPr wrap="square" rtlCol="0">
            <a:spAutoFit/>
          </a:bodyPr>
          <a:lstStyle/>
          <a:p>
            <a:r>
              <a:rPr lang="it-IT" sz="1400" b="1" dirty="0"/>
              <a:t>Estimate / allow</a:t>
            </a:r>
          </a:p>
          <a:p>
            <a:r>
              <a:rPr lang="it-IT" sz="1400" b="1" dirty="0"/>
              <a:t>Point editing</a:t>
            </a:r>
            <a:endParaRPr lang="en-US" sz="1400" b="1" dirty="0"/>
          </a:p>
        </p:txBody>
      </p:sp>
      <p:cxnSp>
        <p:nvCxnSpPr>
          <p:cNvPr id="14" name="Connettore 2 13"/>
          <p:cNvCxnSpPr>
            <a:stCxn id="13" idx="1"/>
          </p:cNvCxnSpPr>
          <p:nvPr/>
        </p:nvCxnSpPr>
        <p:spPr>
          <a:xfrm flipH="1">
            <a:off x="6889967" y="4365915"/>
            <a:ext cx="434221" cy="1279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CasellaDiTesto 14"/>
          <p:cNvSpPr txBox="1"/>
          <p:nvPr/>
        </p:nvSpPr>
        <p:spPr>
          <a:xfrm>
            <a:off x="7193248" y="4722086"/>
            <a:ext cx="1752746" cy="307777"/>
          </a:xfrm>
          <a:prstGeom prst="rect">
            <a:avLst/>
          </a:prstGeom>
          <a:noFill/>
        </p:spPr>
        <p:txBody>
          <a:bodyPr wrap="square" rtlCol="0">
            <a:spAutoFit/>
          </a:bodyPr>
          <a:lstStyle/>
          <a:p>
            <a:r>
              <a:rPr lang="it-IT" sz="1400" b="1" dirty="0"/>
              <a:t>Accept edited values</a:t>
            </a:r>
            <a:endParaRPr lang="en-US" sz="1400" b="1" dirty="0"/>
          </a:p>
        </p:txBody>
      </p:sp>
      <p:sp>
        <p:nvSpPr>
          <p:cNvPr id="17" name="CasellaDiTesto 16"/>
          <p:cNvSpPr txBox="1"/>
          <p:nvPr/>
        </p:nvSpPr>
        <p:spPr>
          <a:xfrm>
            <a:off x="7238773" y="5184174"/>
            <a:ext cx="1871601" cy="523220"/>
          </a:xfrm>
          <a:prstGeom prst="rect">
            <a:avLst/>
          </a:prstGeom>
          <a:noFill/>
        </p:spPr>
        <p:txBody>
          <a:bodyPr wrap="square" rtlCol="0">
            <a:spAutoFit/>
          </a:bodyPr>
          <a:lstStyle/>
          <a:p>
            <a:r>
              <a:rPr lang="it-IT" sz="1400" b="1" dirty="0"/>
              <a:t>Add/delete </a:t>
            </a:r>
          </a:p>
          <a:p>
            <a:r>
              <a:rPr lang="it-IT" sz="1400" b="1" dirty="0"/>
              <a:t>Irregular interval rows</a:t>
            </a:r>
            <a:endParaRPr lang="en-US" sz="1400" b="1" dirty="0"/>
          </a:p>
        </p:txBody>
      </p:sp>
      <p:sp>
        <p:nvSpPr>
          <p:cNvPr id="20" name="CasellaDiTesto 19"/>
          <p:cNvSpPr txBox="1"/>
          <p:nvPr/>
        </p:nvSpPr>
        <p:spPr>
          <a:xfrm>
            <a:off x="3436770" y="4514361"/>
            <a:ext cx="811042" cy="523220"/>
          </a:xfrm>
          <a:prstGeom prst="rect">
            <a:avLst/>
          </a:prstGeom>
          <a:solidFill>
            <a:schemeClr val="bg1">
              <a:alpha val="36000"/>
            </a:schemeClr>
          </a:solidFill>
        </p:spPr>
        <p:txBody>
          <a:bodyPr wrap="square" rtlCol="0">
            <a:spAutoFit/>
          </a:bodyPr>
          <a:lstStyle>
            <a:defPPr>
              <a:defRPr lang="it-IT"/>
            </a:defPPr>
            <a:lvl1pPr>
              <a:defRPr sz="1400" b="1"/>
            </a:lvl1pPr>
          </a:lstStyle>
          <a:p>
            <a:r>
              <a:rPr lang="it-IT" dirty="0"/>
              <a:t>Original</a:t>
            </a:r>
          </a:p>
          <a:p>
            <a:r>
              <a:rPr lang="it-IT" dirty="0"/>
              <a:t>Data set</a:t>
            </a:r>
            <a:endParaRPr lang="en-US" dirty="0"/>
          </a:p>
        </p:txBody>
      </p:sp>
      <p:sp>
        <p:nvSpPr>
          <p:cNvPr id="22" name="CasellaDiTesto 21"/>
          <p:cNvSpPr txBox="1"/>
          <p:nvPr/>
        </p:nvSpPr>
        <p:spPr>
          <a:xfrm>
            <a:off x="4252658" y="4775971"/>
            <a:ext cx="1033487" cy="523220"/>
          </a:xfrm>
          <a:prstGeom prst="rect">
            <a:avLst/>
          </a:prstGeom>
          <a:solidFill>
            <a:schemeClr val="bg1">
              <a:alpha val="36000"/>
            </a:schemeClr>
          </a:solidFill>
        </p:spPr>
        <p:txBody>
          <a:bodyPr wrap="square" rtlCol="0">
            <a:spAutoFit/>
          </a:bodyPr>
          <a:lstStyle/>
          <a:p>
            <a:r>
              <a:rPr lang="it-IT" sz="1400" b="1" dirty="0" err="1"/>
              <a:t>Estimated</a:t>
            </a:r>
            <a:endParaRPr lang="it-IT" sz="1400" b="1" dirty="0"/>
          </a:p>
          <a:p>
            <a:r>
              <a:rPr lang="it-IT" sz="1400" b="1" dirty="0"/>
              <a:t>Data set</a:t>
            </a:r>
            <a:endParaRPr lang="en-US" sz="1400" b="1" dirty="0"/>
          </a:p>
        </p:txBody>
      </p:sp>
      <p:sp>
        <p:nvSpPr>
          <p:cNvPr id="24" name="CasellaDiTesto 23"/>
          <p:cNvSpPr txBox="1"/>
          <p:nvPr/>
        </p:nvSpPr>
        <p:spPr>
          <a:xfrm>
            <a:off x="5110054" y="5161355"/>
            <a:ext cx="811042" cy="523220"/>
          </a:xfrm>
          <a:prstGeom prst="rect">
            <a:avLst/>
          </a:prstGeom>
          <a:solidFill>
            <a:schemeClr val="bg1">
              <a:alpha val="37000"/>
            </a:schemeClr>
          </a:solidFill>
        </p:spPr>
        <p:txBody>
          <a:bodyPr wrap="square" rtlCol="0">
            <a:spAutoFit/>
          </a:bodyPr>
          <a:lstStyle/>
          <a:p>
            <a:r>
              <a:rPr lang="it-IT" sz="1400" b="1" dirty="0"/>
              <a:t>Revised</a:t>
            </a:r>
          </a:p>
          <a:p>
            <a:r>
              <a:rPr lang="it-IT" sz="1400" b="1" dirty="0"/>
              <a:t>Data set</a:t>
            </a:r>
            <a:endParaRPr lang="en-US" sz="1400" b="1" dirty="0"/>
          </a:p>
        </p:txBody>
      </p:sp>
      <p:sp>
        <p:nvSpPr>
          <p:cNvPr id="25" name="CasellaDiTesto 24"/>
          <p:cNvSpPr txBox="1"/>
          <p:nvPr/>
        </p:nvSpPr>
        <p:spPr>
          <a:xfrm>
            <a:off x="280464" y="1500855"/>
            <a:ext cx="1458653" cy="307777"/>
          </a:xfrm>
          <a:prstGeom prst="rect">
            <a:avLst/>
          </a:prstGeom>
          <a:noFill/>
        </p:spPr>
        <p:txBody>
          <a:bodyPr wrap="square" rtlCol="0">
            <a:spAutoFit/>
          </a:bodyPr>
          <a:lstStyle/>
          <a:p>
            <a:r>
              <a:rPr lang="it-IT" sz="1400" b="1" dirty="0"/>
              <a:t>Select </a:t>
            </a:r>
            <a:r>
              <a:rPr lang="it-IT" sz="1400" b="1" dirty="0" err="1"/>
              <a:t>point</a:t>
            </a:r>
            <a:r>
              <a:rPr lang="it-IT" sz="1400" b="1" dirty="0"/>
              <a:t> </a:t>
            </a:r>
            <a:r>
              <a:rPr lang="it-IT" sz="1400" b="1" dirty="0" err="1"/>
              <a:t>tool</a:t>
            </a:r>
            <a:endParaRPr lang="en-US" sz="1400" b="1" dirty="0"/>
          </a:p>
        </p:txBody>
      </p:sp>
      <p:cxnSp>
        <p:nvCxnSpPr>
          <p:cNvPr id="26" name="Connettore 2 25"/>
          <p:cNvCxnSpPr/>
          <p:nvPr/>
        </p:nvCxnSpPr>
        <p:spPr>
          <a:xfrm>
            <a:off x="1364348" y="1808632"/>
            <a:ext cx="5860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CasellaDiTesto 26"/>
          <p:cNvSpPr txBox="1"/>
          <p:nvPr/>
        </p:nvSpPr>
        <p:spPr>
          <a:xfrm>
            <a:off x="539274" y="2078764"/>
            <a:ext cx="941032" cy="307777"/>
          </a:xfrm>
          <a:prstGeom prst="rect">
            <a:avLst/>
          </a:prstGeom>
          <a:noFill/>
        </p:spPr>
        <p:txBody>
          <a:bodyPr wrap="square" rtlCol="0">
            <a:spAutoFit/>
          </a:bodyPr>
          <a:lstStyle/>
          <a:p>
            <a:r>
              <a:rPr lang="it-IT" sz="1400" b="1" dirty="0"/>
              <a:t>edit point</a:t>
            </a:r>
            <a:endParaRPr lang="en-US" sz="1400" b="1" dirty="0"/>
          </a:p>
        </p:txBody>
      </p:sp>
      <p:sp>
        <p:nvSpPr>
          <p:cNvPr id="28" name="CasellaDiTesto 27"/>
          <p:cNvSpPr txBox="1"/>
          <p:nvPr/>
        </p:nvSpPr>
        <p:spPr>
          <a:xfrm>
            <a:off x="457492" y="2645277"/>
            <a:ext cx="944509" cy="307777"/>
          </a:xfrm>
          <a:prstGeom prst="rect">
            <a:avLst/>
          </a:prstGeom>
          <a:noFill/>
        </p:spPr>
        <p:txBody>
          <a:bodyPr wrap="square" rtlCol="0">
            <a:spAutoFit/>
          </a:bodyPr>
          <a:lstStyle/>
          <a:p>
            <a:r>
              <a:rPr lang="it-IT" sz="1400" b="1" dirty="0"/>
              <a:t>edit curve</a:t>
            </a:r>
            <a:endParaRPr lang="en-US" sz="1400" b="1" dirty="0"/>
          </a:p>
        </p:txBody>
      </p:sp>
      <p:cxnSp>
        <p:nvCxnSpPr>
          <p:cNvPr id="29" name="Connettore 2 28"/>
          <p:cNvCxnSpPr>
            <a:stCxn id="27" idx="3"/>
          </p:cNvCxnSpPr>
          <p:nvPr/>
        </p:nvCxnSpPr>
        <p:spPr>
          <a:xfrm flipV="1">
            <a:off x="1480306" y="2232652"/>
            <a:ext cx="470103"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stCxn id="28" idx="3"/>
          </p:cNvCxnSpPr>
          <p:nvPr/>
        </p:nvCxnSpPr>
        <p:spPr>
          <a:xfrm flipV="1">
            <a:off x="1402001" y="2403411"/>
            <a:ext cx="548408" cy="3957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Connettore 2 61"/>
          <p:cNvCxnSpPr>
            <a:stCxn id="15" idx="1"/>
          </p:cNvCxnSpPr>
          <p:nvPr/>
        </p:nvCxnSpPr>
        <p:spPr>
          <a:xfrm flipH="1">
            <a:off x="6889968" y="4875975"/>
            <a:ext cx="303280" cy="1538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4" name="Connettore 2 63"/>
          <p:cNvCxnSpPr>
            <a:stCxn id="17" idx="1"/>
          </p:cNvCxnSpPr>
          <p:nvPr/>
        </p:nvCxnSpPr>
        <p:spPr>
          <a:xfrm flipH="1">
            <a:off x="6889967" y="5445784"/>
            <a:ext cx="3488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asellaDiTesto 30"/>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Tree>
    <p:extLst>
      <p:ext uri="{BB962C8B-B14F-4D97-AF65-F5344CB8AC3E}">
        <p14:creationId xmlns:p14="http://schemas.microsoft.com/office/powerpoint/2010/main" val="34565159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BADEB51-9A36-0798-860B-4990870E79FA}"/>
              </a:ext>
            </a:extLst>
          </p:cNvPr>
          <p:cNvPicPr>
            <a:picLocks noChangeAspect="1"/>
          </p:cNvPicPr>
          <p:nvPr/>
        </p:nvPicPr>
        <p:blipFill>
          <a:blip r:embed="rId3"/>
          <a:stretch>
            <a:fillRect/>
          </a:stretch>
        </p:blipFill>
        <p:spPr>
          <a:xfrm>
            <a:off x="305660" y="980728"/>
            <a:ext cx="5161792" cy="5214665"/>
          </a:xfrm>
          <a:prstGeom prst="rect">
            <a:avLst/>
          </a:prstGeom>
        </p:spPr>
      </p:pic>
      <p:sp>
        <p:nvSpPr>
          <p:cNvPr id="12" name="Ovale 11"/>
          <p:cNvSpPr/>
          <p:nvPr/>
        </p:nvSpPr>
        <p:spPr>
          <a:xfrm>
            <a:off x="4371749" y="4005064"/>
            <a:ext cx="1167573" cy="66700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CasellaDiTesto 19"/>
          <p:cNvSpPr txBox="1"/>
          <p:nvPr/>
        </p:nvSpPr>
        <p:spPr>
          <a:xfrm>
            <a:off x="6039697" y="1325902"/>
            <a:ext cx="2798643" cy="4524315"/>
          </a:xfrm>
          <a:prstGeom prst="rect">
            <a:avLst/>
          </a:prstGeom>
          <a:noFill/>
        </p:spPr>
        <p:txBody>
          <a:bodyPr wrap="square" rtlCol="0">
            <a:spAutoFit/>
          </a:bodyPr>
          <a:lstStyle/>
          <a:p>
            <a:r>
              <a:rPr lang="it-IT" b="1" dirty="0"/>
              <a:t>Estimate:</a:t>
            </a:r>
          </a:p>
          <a:p>
            <a:r>
              <a:rPr lang="en-US" dirty="0"/>
              <a:t>Generates a linear interpolation for selected rows for missing data or copies the original data into the editable field </a:t>
            </a:r>
          </a:p>
          <a:p>
            <a:endParaRPr lang="en-US" dirty="0"/>
          </a:p>
          <a:p>
            <a:r>
              <a:rPr lang="it-IT" b="1" dirty="0"/>
              <a:t>Estimate </a:t>
            </a:r>
            <a:r>
              <a:rPr lang="it-IT" b="1" dirty="0" err="1"/>
              <a:t>Missing</a:t>
            </a:r>
            <a:r>
              <a:rPr lang="it-IT" b="1" dirty="0"/>
              <a:t>:</a:t>
            </a:r>
          </a:p>
          <a:p>
            <a:r>
              <a:rPr lang="it-IT" dirty="0"/>
              <a:t>Linear </a:t>
            </a:r>
            <a:r>
              <a:rPr lang="it-IT" dirty="0" err="1"/>
              <a:t>interpolation</a:t>
            </a:r>
            <a:r>
              <a:rPr lang="it-IT" dirty="0"/>
              <a:t> of </a:t>
            </a:r>
            <a:r>
              <a:rPr lang="it-IT" dirty="0" err="1"/>
              <a:t>missing</a:t>
            </a:r>
            <a:r>
              <a:rPr lang="it-IT" dirty="0"/>
              <a:t> </a:t>
            </a:r>
            <a:r>
              <a:rPr lang="it-IT" dirty="0" err="1"/>
              <a:t>values</a:t>
            </a:r>
            <a:r>
              <a:rPr lang="it-IT" dirty="0"/>
              <a:t>  for </a:t>
            </a:r>
            <a:r>
              <a:rPr lang="it-IT" dirty="0" err="1"/>
              <a:t>all</a:t>
            </a:r>
            <a:r>
              <a:rPr lang="it-IT" dirty="0"/>
              <a:t> </a:t>
            </a:r>
            <a:r>
              <a:rPr lang="it-IT" dirty="0" err="1"/>
              <a:t>rows</a:t>
            </a:r>
            <a:r>
              <a:rPr lang="it-IT" dirty="0"/>
              <a:t> in the </a:t>
            </a:r>
            <a:r>
              <a:rPr lang="it-IT" dirty="0" err="1"/>
              <a:t>table</a:t>
            </a:r>
            <a:endParaRPr lang="en-US" dirty="0"/>
          </a:p>
          <a:p>
            <a:endParaRPr lang="en-US" dirty="0"/>
          </a:p>
          <a:p>
            <a:r>
              <a:rPr lang="en-US" b="1" dirty="0"/>
              <a:t>Estimate All:</a:t>
            </a:r>
          </a:p>
          <a:p>
            <a:r>
              <a:rPr lang="en-US" dirty="0"/>
              <a:t>Same as Estimate button but for all rows in the table</a:t>
            </a:r>
            <a:endParaRPr lang="it-IT" dirty="0"/>
          </a:p>
          <a:p>
            <a:endParaRPr lang="it-IT" b="1" dirty="0"/>
          </a:p>
        </p:txBody>
      </p:sp>
      <p:cxnSp>
        <p:nvCxnSpPr>
          <p:cNvPr id="22" name="Connettore 2 21"/>
          <p:cNvCxnSpPr>
            <a:cxnSpLocks/>
          </p:cNvCxnSpPr>
          <p:nvPr/>
        </p:nvCxnSpPr>
        <p:spPr>
          <a:xfrm flipV="1">
            <a:off x="5467452" y="3801878"/>
            <a:ext cx="419196" cy="3472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CasellaDiTesto 18"/>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
        <p:nvSpPr>
          <p:cNvPr id="15" name="Ovale 14">
            <a:extLst>
              <a:ext uri="{FF2B5EF4-FFF2-40B4-BE49-F238E27FC236}">
                <a16:creationId xmlns:a16="http://schemas.microsoft.com/office/drawing/2014/main" id="{428EEC33-8456-C7BE-3AE7-0843C10AD3C9}"/>
              </a:ext>
            </a:extLst>
          </p:cNvPr>
          <p:cNvSpPr/>
          <p:nvPr/>
        </p:nvSpPr>
        <p:spPr>
          <a:xfrm>
            <a:off x="2987824" y="3026570"/>
            <a:ext cx="1493319" cy="402430"/>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Parentesi quadra aperta 1">
            <a:extLst>
              <a:ext uri="{FF2B5EF4-FFF2-40B4-BE49-F238E27FC236}">
                <a16:creationId xmlns:a16="http://schemas.microsoft.com/office/drawing/2014/main" id="{8A3C6528-B311-7E3B-A623-DBBA5A97C5ED}"/>
              </a:ext>
            </a:extLst>
          </p:cNvPr>
          <p:cNvSpPr/>
          <p:nvPr/>
        </p:nvSpPr>
        <p:spPr>
          <a:xfrm>
            <a:off x="5937904" y="1325902"/>
            <a:ext cx="173663" cy="4407354"/>
          </a:xfrm>
          <a:prstGeom prst="lef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9082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1916832"/>
            <a:ext cx="7984157" cy="2862322"/>
          </a:xfrm>
          <a:prstGeom prst="rect">
            <a:avLst/>
          </a:prstGeom>
          <a:noFill/>
        </p:spPr>
        <p:txBody>
          <a:bodyPr wrap="square" rtlCol="0">
            <a:spAutoFit/>
          </a:bodyPr>
          <a:lstStyle/>
          <a:p>
            <a:pPr marL="285750" indent="-285750">
              <a:buFont typeface="Arial" pitchFamily="34" charset="0"/>
              <a:buChar char="•"/>
            </a:pPr>
            <a:r>
              <a:rPr lang="it-IT" dirty="0"/>
              <a:t>Select one record</a:t>
            </a:r>
          </a:p>
          <a:p>
            <a:pPr marL="285750" indent="-285750">
              <a:buFont typeface="Arial" pitchFamily="34" charset="0"/>
              <a:buChar char="•"/>
            </a:pPr>
            <a:r>
              <a:rPr lang="it-IT" dirty="0"/>
              <a:t>And click on the Graphic editor </a:t>
            </a:r>
            <a:r>
              <a:rPr lang="it-IT" dirty="0" err="1"/>
              <a:t>button</a:t>
            </a:r>
            <a:endParaRPr lang="it-IT" dirty="0"/>
          </a:p>
          <a:p>
            <a:pPr marL="285750" indent="-285750">
              <a:buFont typeface="Arial" pitchFamily="34" charset="0"/>
              <a:buChar char="•"/>
            </a:pPr>
            <a:r>
              <a:rPr lang="it-IT" dirty="0"/>
              <a:t>Press the </a:t>
            </a:r>
            <a:r>
              <a:rPr lang="it-IT" b="1" dirty="0"/>
              <a:t>single </a:t>
            </a:r>
            <a:r>
              <a:rPr lang="it-IT" b="1" dirty="0" err="1"/>
              <a:t>point</a:t>
            </a:r>
            <a:r>
              <a:rPr lang="it-IT" b="1" dirty="0"/>
              <a:t> </a:t>
            </a:r>
            <a:r>
              <a:rPr lang="it-IT" b="1" dirty="0" err="1"/>
              <a:t>edit</a:t>
            </a:r>
            <a:r>
              <a:rPr lang="it-IT" b="1" dirty="0"/>
              <a:t> </a:t>
            </a:r>
            <a:r>
              <a:rPr lang="it-IT" b="1" dirty="0" err="1"/>
              <a:t>tool</a:t>
            </a:r>
            <a:endParaRPr lang="it-IT" b="1" dirty="0"/>
          </a:p>
          <a:p>
            <a:pPr marL="285750" indent="-285750">
              <a:buFont typeface="Arial" pitchFamily="34" charset="0"/>
              <a:buChar char="•"/>
            </a:pPr>
            <a:r>
              <a:rPr lang="it-IT" dirty="0" err="1"/>
              <a:t>Find</a:t>
            </a:r>
            <a:r>
              <a:rPr lang="it-IT" dirty="0"/>
              <a:t> the </a:t>
            </a:r>
            <a:r>
              <a:rPr lang="it-IT" dirty="0" err="1"/>
              <a:t>wrong</a:t>
            </a:r>
            <a:r>
              <a:rPr lang="it-IT" dirty="0"/>
              <a:t> </a:t>
            </a:r>
            <a:r>
              <a:rPr lang="it-IT" dirty="0" err="1"/>
              <a:t>point</a:t>
            </a:r>
            <a:r>
              <a:rPr lang="it-IT" dirty="0"/>
              <a:t> and estimate a right position. Double click on the </a:t>
            </a:r>
            <a:r>
              <a:rPr lang="it-IT" dirty="0" err="1"/>
              <a:t>that</a:t>
            </a:r>
            <a:r>
              <a:rPr lang="it-IT" dirty="0"/>
              <a:t> position</a:t>
            </a:r>
          </a:p>
          <a:p>
            <a:pPr marL="285750" indent="-285750">
              <a:buFont typeface="Arial" pitchFamily="34" charset="0"/>
              <a:buChar char="•"/>
            </a:pPr>
            <a:r>
              <a:rPr lang="it-IT" dirty="0"/>
              <a:t>Press the </a:t>
            </a:r>
            <a:r>
              <a:rPr lang="it-IT" b="1" dirty="0"/>
              <a:t>curve </a:t>
            </a:r>
            <a:r>
              <a:rPr lang="it-IT" b="1" dirty="0" err="1"/>
              <a:t>edit</a:t>
            </a:r>
            <a:r>
              <a:rPr lang="it-IT" b="1" dirty="0"/>
              <a:t> </a:t>
            </a:r>
            <a:r>
              <a:rPr lang="it-IT" b="1" dirty="0" err="1"/>
              <a:t>tool</a:t>
            </a:r>
            <a:endParaRPr lang="it-IT" b="1" dirty="0"/>
          </a:p>
          <a:p>
            <a:pPr marL="285750" indent="-285750">
              <a:buFont typeface="Arial" pitchFamily="34" charset="0"/>
              <a:buChar char="•"/>
            </a:pPr>
            <a:r>
              <a:rPr lang="it-IT" dirty="0" err="1"/>
              <a:t>Draw</a:t>
            </a:r>
            <a:r>
              <a:rPr lang="it-IT" dirty="0"/>
              <a:t> a curve in the </a:t>
            </a:r>
            <a:r>
              <a:rPr lang="it-IT" dirty="0" err="1"/>
              <a:t>graph</a:t>
            </a:r>
            <a:r>
              <a:rPr lang="it-IT" dirty="0"/>
              <a:t> (right click to stop)</a:t>
            </a:r>
          </a:p>
          <a:p>
            <a:pPr marL="285750" indent="-285750">
              <a:buFont typeface="Arial" pitchFamily="34" charset="0"/>
              <a:buChar char="•"/>
            </a:pPr>
            <a:r>
              <a:rPr lang="it-IT" dirty="0"/>
              <a:t>The </a:t>
            </a:r>
            <a:r>
              <a:rPr lang="it-IT" dirty="0" err="1"/>
              <a:t>values</a:t>
            </a:r>
            <a:r>
              <a:rPr lang="it-IT" dirty="0"/>
              <a:t> in the </a:t>
            </a:r>
            <a:r>
              <a:rPr lang="it-IT" dirty="0" err="1"/>
              <a:t>table</a:t>
            </a:r>
            <a:r>
              <a:rPr lang="it-IT" dirty="0"/>
              <a:t> </a:t>
            </a:r>
            <a:r>
              <a:rPr lang="it-IT" dirty="0" err="1"/>
              <a:t>change</a:t>
            </a:r>
            <a:r>
              <a:rPr lang="it-IT" dirty="0"/>
              <a:t> </a:t>
            </a:r>
            <a:r>
              <a:rPr lang="it-IT" dirty="0" err="1"/>
              <a:t>when</a:t>
            </a:r>
            <a:r>
              <a:rPr lang="it-IT" dirty="0"/>
              <a:t> </a:t>
            </a:r>
            <a:r>
              <a:rPr lang="it-IT" dirty="0" err="1"/>
              <a:t>you</a:t>
            </a:r>
            <a:r>
              <a:rPr lang="it-IT" dirty="0"/>
              <a:t> </a:t>
            </a:r>
            <a:r>
              <a:rPr lang="it-IT" dirty="0" err="1"/>
              <a:t>draw</a:t>
            </a:r>
            <a:r>
              <a:rPr lang="it-IT" dirty="0"/>
              <a:t> the new </a:t>
            </a:r>
            <a:r>
              <a:rPr lang="it-IT" dirty="0" err="1"/>
              <a:t>point</a:t>
            </a:r>
            <a:r>
              <a:rPr lang="it-IT" dirty="0"/>
              <a:t> or the curve</a:t>
            </a:r>
          </a:p>
          <a:p>
            <a:pPr marL="285750" indent="-285750">
              <a:buFont typeface="Arial" pitchFamily="34" charset="0"/>
              <a:buChar char="•"/>
            </a:pPr>
            <a:r>
              <a:rPr lang="it-IT" dirty="0" err="1"/>
              <a:t>Accept</a:t>
            </a:r>
            <a:r>
              <a:rPr lang="it-IT" dirty="0"/>
              <a:t>  </a:t>
            </a:r>
            <a:r>
              <a:rPr lang="it-IT" dirty="0" err="1"/>
              <a:t>all</a:t>
            </a:r>
            <a:r>
              <a:rPr lang="it-IT" dirty="0"/>
              <a:t> </a:t>
            </a:r>
            <a:r>
              <a:rPr lang="it-IT" dirty="0" err="1"/>
              <a:t>edit</a:t>
            </a:r>
            <a:endParaRPr lang="it-IT" dirty="0"/>
          </a:p>
          <a:p>
            <a:pPr marL="285750" indent="-285750">
              <a:buFont typeface="Arial" pitchFamily="34" charset="0"/>
              <a:buChar char="•"/>
            </a:pPr>
            <a:r>
              <a:rPr lang="it-IT" dirty="0"/>
              <a:t>Save or </a:t>
            </a:r>
            <a:r>
              <a:rPr lang="it-IT" dirty="0" err="1"/>
              <a:t>save</a:t>
            </a:r>
            <a:r>
              <a:rPr lang="it-IT" dirty="0"/>
              <a:t> </a:t>
            </a:r>
            <a:r>
              <a:rPr lang="it-IT" dirty="0" err="1"/>
              <a:t>as</a:t>
            </a:r>
            <a:endParaRPr lang="en-US" b="1" dirty="0"/>
          </a:p>
        </p:txBody>
      </p:sp>
      <p:pic>
        <p:nvPicPr>
          <p:cNvPr id="31" name="Immagine 30"/>
          <p:cNvPicPr/>
          <p:nvPr/>
        </p:nvPicPr>
        <p:blipFill>
          <a:blip r:embed="rId3">
            <a:extLst>
              <a:ext uri="{28A0092B-C50C-407E-A947-70E740481C1C}">
                <a14:useLocalDpi xmlns:a14="http://schemas.microsoft.com/office/drawing/2010/main" val="0"/>
              </a:ext>
            </a:extLst>
          </a:blip>
          <a:srcRect/>
          <a:stretch>
            <a:fillRect/>
          </a:stretch>
        </p:blipFill>
        <p:spPr bwMode="auto">
          <a:xfrm>
            <a:off x="4087293" y="2492896"/>
            <a:ext cx="484707" cy="328394"/>
          </a:xfrm>
          <a:prstGeom prst="rect">
            <a:avLst/>
          </a:prstGeom>
          <a:noFill/>
          <a:ln>
            <a:noFill/>
          </a:ln>
        </p:spPr>
      </p:pic>
      <p:pic>
        <p:nvPicPr>
          <p:cNvPr id="32" name="Immagine 31"/>
          <p:cNvPicPr/>
          <p:nvPr/>
        </p:nvPicPr>
        <p:blipFill>
          <a:blip r:embed="rId4"/>
          <a:stretch>
            <a:fillRect/>
          </a:stretch>
        </p:blipFill>
        <p:spPr>
          <a:xfrm>
            <a:off x="3491880" y="3325733"/>
            <a:ext cx="412699" cy="321517"/>
          </a:xfrm>
          <a:prstGeom prst="rect">
            <a:avLst/>
          </a:prstGeom>
        </p:spPr>
      </p:pic>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
        <p:nvSpPr>
          <p:cNvPr id="10" name="CasellaDiTesto 9"/>
          <p:cNvSpPr txBox="1"/>
          <p:nvPr/>
        </p:nvSpPr>
        <p:spPr>
          <a:xfrm>
            <a:off x="604146"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20</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9260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a:blip r:embed="rId3"/>
          <a:stretch>
            <a:fillRect/>
          </a:stretch>
        </p:blipFill>
        <p:spPr>
          <a:xfrm>
            <a:off x="1664143" y="908720"/>
            <a:ext cx="5760085" cy="5210810"/>
          </a:xfrm>
          <a:prstGeom prst="rect">
            <a:avLst/>
          </a:prstGeom>
        </p:spPr>
      </p:pic>
      <p:sp>
        <p:nvSpPr>
          <p:cNvPr id="4" name="Ovale 3"/>
          <p:cNvSpPr/>
          <p:nvPr/>
        </p:nvSpPr>
        <p:spPr>
          <a:xfrm>
            <a:off x="4624020" y="2395609"/>
            <a:ext cx="287461" cy="36004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e 8"/>
          <p:cNvSpPr/>
          <p:nvPr/>
        </p:nvSpPr>
        <p:spPr>
          <a:xfrm>
            <a:off x="2987823" y="2191121"/>
            <a:ext cx="1368152" cy="38450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e 9"/>
          <p:cNvSpPr/>
          <p:nvPr/>
        </p:nvSpPr>
        <p:spPr>
          <a:xfrm>
            <a:off x="1664143" y="2035569"/>
            <a:ext cx="459584" cy="54006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e 10"/>
          <p:cNvSpPr/>
          <p:nvPr/>
        </p:nvSpPr>
        <p:spPr>
          <a:xfrm>
            <a:off x="4227405" y="3907777"/>
            <a:ext cx="1368152" cy="187220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e 11"/>
          <p:cNvSpPr/>
          <p:nvPr/>
        </p:nvSpPr>
        <p:spPr>
          <a:xfrm>
            <a:off x="6194577" y="4405898"/>
            <a:ext cx="1368152" cy="38450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asellaDiTesto 4"/>
          <p:cNvSpPr txBox="1"/>
          <p:nvPr/>
        </p:nvSpPr>
        <p:spPr>
          <a:xfrm>
            <a:off x="7596336" y="1891553"/>
            <a:ext cx="1440160" cy="646331"/>
          </a:xfrm>
          <a:prstGeom prst="rect">
            <a:avLst/>
          </a:prstGeom>
          <a:noFill/>
        </p:spPr>
        <p:txBody>
          <a:bodyPr wrap="square" rtlCol="0">
            <a:spAutoFit/>
          </a:bodyPr>
          <a:lstStyle/>
          <a:p>
            <a:r>
              <a:rPr lang="it-IT" b="1" dirty="0"/>
              <a:t>New single </a:t>
            </a:r>
            <a:r>
              <a:rPr lang="it-IT" b="1" dirty="0" err="1"/>
              <a:t>point</a:t>
            </a:r>
            <a:r>
              <a:rPr lang="it-IT" b="1" dirty="0"/>
              <a:t> </a:t>
            </a:r>
            <a:r>
              <a:rPr lang="it-IT" b="1" dirty="0" err="1"/>
              <a:t>value</a:t>
            </a:r>
            <a:endParaRPr lang="en-US" b="1" dirty="0"/>
          </a:p>
        </p:txBody>
      </p:sp>
      <p:cxnSp>
        <p:nvCxnSpPr>
          <p:cNvPr id="8" name="Connettore 2 7"/>
          <p:cNvCxnSpPr>
            <a:stCxn id="5" idx="1"/>
          </p:cNvCxnSpPr>
          <p:nvPr/>
        </p:nvCxnSpPr>
        <p:spPr>
          <a:xfrm flipH="1">
            <a:off x="5076055" y="2214719"/>
            <a:ext cx="2520281" cy="3609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Connettore 2 17"/>
          <p:cNvCxnSpPr/>
          <p:nvPr/>
        </p:nvCxnSpPr>
        <p:spPr>
          <a:xfrm flipH="1">
            <a:off x="4003273" y="1243481"/>
            <a:ext cx="3593062" cy="9476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CasellaDiTesto 19"/>
          <p:cNvSpPr txBox="1"/>
          <p:nvPr/>
        </p:nvSpPr>
        <p:spPr>
          <a:xfrm>
            <a:off x="7596335" y="1070970"/>
            <a:ext cx="1440160" cy="646331"/>
          </a:xfrm>
          <a:prstGeom prst="rect">
            <a:avLst/>
          </a:prstGeom>
          <a:noFill/>
        </p:spPr>
        <p:txBody>
          <a:bodyPr wrap="square" rtlCol="0">
            <a:spAutoFit/>
          </a:bodyPr>
          <a:lstStyle/>
          <a:p>
            <a:r>
              <a:rPr lang="it-IT" b="1" dirty="0"/>
              <a:t>New curve </a:t>
            </a:r>
            <a:r>
              <a:rPr lang="it-IT" b="1" dirty="0" err="1"/>
              <a:t>values</a:t>
            </a:r>
            <a:endParaRPr lang="en-US" b="1" dirty="0"/>
          </a:p>
        </p:txBody>
      </p:sp>
      <p:sp>
        <p:nvSpPr>
          <p:cNvPr id="21" name="CasellaDiTesto 20"/>
          <p:cNvSpPr txBox="1"/>
          <p:nvPr/>
        </p:nvSpPr>
        <p:spPr>
          <a:xfrm>
            <a:off x="53181" y="1640957"/>
            <a:ext cx="1440160" cy="923330"/>
          </a:xfrm>
          <a:prstGeom prst="rect">
            <a:avLst/>
          </a:prstGeom>
          <a:noFill/>
        </p:spPr>
        <p:txBody>
          <a:bodyPr wrap="square" rtlCol="0">
            <a:spAutoFit/>
          </a:bodyPr>
          <a:lstStyle/>
          <a:p>
            <a:r>
              <a:rPr lang="it-IT" b="1" dirty="0"/>
              <a:t>Single </a:t>
            </a:r>
            <a:r>
              <a:rPr lang="it-IT" b="1" dirty="0" err="1"/>
              <a:t>point</a:t>
            </a:r>
            <a:r>
              <a:rPr lang="it-IT" b="1" dirty="0"/>
              <a:t> and curve </a:t>
            </a:r>
            <a:r>
              <a:rPr lang="it-IT" b="1" dirty="0" err="1"/>
              <a:t>edit</a:t>
            </a:r>
            <a:r>
              <a:rPr lang="it-IT" b="1" dirty="0"/>
              <a:t> </a:t>
            </a:r>
            <a:r>
              <a:rPr lang="it-IT" b="1" dirty="0" err="1"/>
              <a:t>tools</a:t>
            </a:r>
            <a:endParaRPr lang="en-US" b="1" dirty="0"/>
          </a:p>
        </p:txBody>
      </p:sp>
      <p:cxnSp>
        <p:nvCxnSpPr>
          <p:cNvPr id="22" name="Connettore 2 21"/>
          <p:cNvCxnSpPr>
            <a:endCxn id="10" idx="2"/>
          </p:cNvCxnSpPr>
          <p:nvPr/>
        </p:nvCxnSpPr>
        <p:spPr>
          <a:xfrm>
            <a:off x="1331639" y="2214719"/>
            <a:ext cx="332504" cy="908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CasellaDiTesto 24"/>
          <p:cNvSpPr txBox="1"/>
          <p:nvPr/>
        </p:nvSpPr>
        <p:spPr>
          <a:xfrm>
            <a:off x="58000" y="3728297"/>
            <a:ext cx="1440160" cy="369332"/>
          </a:xfrm>
          <a:prstGeom prst="rect">
            <a:avLst/>
          </a:prstGeom>
          <a:noFill/>
        </p:spPr>
        <p:txBody>
          <a:bodyPr wrap="square" rtlCol="0">
            <a:spAutoFit/>
          </a:bodyPr>
          <a:lstStyle/>
          <a:p>
            <a:r>
              <a:rPr lang="it-IT" b="1" dirty="0"/>
              <a:t>New </a:t>
            </a:r>
            <a:r>
              <a:rPr lang="it-IT" b="1" dirty="0" err="1"/>
              <a:t>values</a:t>
            </a:r>
            <a:endParaRPr lang="en-US" b="1" dirty="0"/>
          </a:p>
        </p:txBody>
      </p:sp>
      <p:cxnSp>
        <p:nvCxnSpPr>
          <p:cNvPr id="26" name="Connettore 2 25"/>
          <p:cNvCxnSpPr/>
          <p:nvPr/>
        </p:nvCxnSpPr>
        <p:spPr>
          <a:xfrm>
            <a:off x="1331639" y="3912963"/>
            <a:ext cx="2895766" cy="10749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CasellaDiTesto 32"/>
          <p:cNvSpPr txBox="1"/>
          <p:nvPr/>
        </p:nvSpPr>
        <p:spPr>
          <a:xfrm>
            <a:off x="7701230" y="4328461"/>
            <a:ext cx="1440160" cy="646331"/>
          </a:xfrm>
          <a:prstGeom prst="rect">
            <a:avLst/>
          </a:prstGeom>
          <a:noFill/>
        </p:spPr>
        <p:txBody>
          <a:bodyPr wrap="square" rtlCol="0">
            <a:spAutoFit/>
          </a:bodyPr>
          <a:lstStyle/>
          <a:p>
            <a:r>
              <a:rPr lang="it-IT" b="1" dirty="0" err="1"/>
              <a:t>Accept</a:t>
            </a:r>
            <a:r>
              <a:rPr lang="it-IT" b="1" dirty="0"/>
              <a:t> new </a:t>
            </a:r>
            <a:r>
              <a:rPr lang="it-IT" b="1" dirty="0" err="1"/>
              <a:t>values</a:t>
            </a:r>
            <a:endParaRPr lang="en-US" b="1" dirty="0"/>
          </a:p>
        </p:txBody>
      </p:sp>
      <p:sp>
        <p:nvSpPr>
          <p:cNvPr id="19" name="CasellaDiTesto 18"/>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Tree>
    <p:extLst>
      <p:ext uri="{BB962C8B-B14F-4D97-AF65-F5344CB8AC3E}">
        <p14:creationId xmlns:p14="http://schemas.microsoft.com/office/powerpoint/2010/main" val="3836612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BADEB51-9A36-0798-860B-4990870E79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660" y="983943"/>
            <a:ext cx="5161792" cy="5208234"/>
          </a:xfrm>
          <a:prstGeom prst="rect">
            <a:avLst/>
          </a:prstGeom>
        </p:spPr>
      </p:pic>
      <p:sp>
        <p:nvSpPr>
          <p:cNvPr id="19" name="CasellaDiTesto 18"/>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2.4  Graphical editing</a:t>
            </a:r>
          </a:p>
        </p:txBody>
      </p:sp>
      <p:sp>
        <p:nvSpPr>
          <p:cNvPr id="15" name="Ovale 14">
            <a:extLst>
              <a:ext uri="{FF2B5EF4-FFF2-40B4-BE49-F238E27FC236}">
                <a16:creationId xmlns:a16="http://schemas.microsoft.com/office/drawing/2014/main" id="{428EEC33-8456-C7BE-3AE7-0843C10AD3C9}"/>
              </a:ext>
            </a:extLst>
          </p:cNvPr>
          <p:cNvSpPr/>
          <p:nvPr/>
        </p:nvSpPr>
        <p:spPr>
          <a:xfrm>
            <a:off x="106934" y="1340768"/>
            <a:ext cx="5513567" cy="794241"/>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asellaDiTesto 3">
            <a:extLst>
              <a:ext uri="{FF2B5EF4-FFF2-40B4-BE49-F238E27FC236}">
                <a16:creationId xmlns:a16="http://schemas.microsoft.com/office/drawing/2014/main" id="{F6A4F092-3AC8-8BCB-2880-479BC889A4D6}"/>
              </a:ext>
            </a:extLst>
          </p:cNvPr>
          <p:cNvSpPr txBox="1"/>
          <p:nvPr/>
        </p:nvSpPr>
        <p:spPr>
          <a:xfrm>
            <a:off x="5786446" y="1697395"/>
            <a:ext cx="2962018" cy="1200329"/>
          </a:xfrm>
          <a:prstGeom prst="rect">
            <a:avLst/>
          </a:prstGeom>
          <a:noFill/>
        </p:spPr>
        <p:txBody>
          <a:bodyPr wrap="square" rtlCol="0">
            <a:spAutoFit/>
          </a:bodyPr>
          <a:lstStyle/>
          <a:p>
            <a:r>
              <a:rPr lang="en-US" dirty="0"/>
              <a:t>You can select more than one record and modify one per time using the others as comparison data</a:t>
            </a:r>
          </a:p>
        </p:txBody>
      </p:sp>
    </p:spTree>
    <p:extLst>
      <p:ext uri="{BB962C8B-B14F-4D97-AF65-F5344CB8AC3E}">
        <p14:creationId xmlns:p14="http://schemas.microsoft.com/office/powerpoint/2010/main" val="12499686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1772816"/>
            <a:ext cx="8056165" cy="1754326"/>
          </a:xfrm>
          <a:prstGeom prst="rect">
            <a:avLst/>
          </a:prstGeom>
          <a:noFill/>
        </p:spPr>
        <p:txBody>
          <a:bodyPr wrap="square" rtlCol="0">
            <a:spAutoFit/>
          </a:bodyPr>
          <a:lstStyle/>
          <a:p>
            <a:r>
              <a:rPr lang="en-US" dirty="0"/>
              <a:t>The Math functions are available from the </a:t>
            </a:r>
            <a:r>
              <a:rPr lang="en-US" b="1" dirty="0"/>
              <a:t>Tools</a:t>
            </a:r>
            <a:r>
              <a:rPr lang="en-US" dirty="0"/>
              <a:t> menu or Math Functions Toolbar button and are organized into six categories: </a:t>
            </a:r>
            <a:r>
              <a:rPr lang="en-US" b="1" dirty="0"/>
              <a:t>Arithmetic, General, Time Functions, Hydrologic, Smoothing, and Statistics</a:t>
            </a:r>
            <a:r>
              <a:rPr lang="en-US" dirty="0"/>
              <a:t>. </a:t>
            </a:r>
          </a:p>
          <a:p>
            <a:r>
              <a:rPr lang="en-US" dirty="0"/>
              <a:t>Each category is a tab on the Math Functions screen</a:t>
            </a:r>
            <a:endParaRPr lang="it-IT" dirty="0"/>
          </a:p>
          <a:p>
            <a:pPr marL="285750" indent="-285750">
              <a:buFont typeface="Arial" pitchFamily="34" charset="0"/>
              <a:buChar char="•"/>
            </a:pPr>
            <a:endParaRPr lang="it-IT" dirty="0"/>
          </a:p>
          <a:p>
            <a:pPr marL="285750" indent="-285750">
              <a:buFont typeface="Arial" pitchFamily="34" charset="0"/>
              <a:buChar char="•"/>
            </a:pPr>
            <a:endParaRPr lang="en-US" b="1"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pic>
        <p:nvPicPr>
          <p:cNvPr id="2" name="Picture 2">
            <a:extLst>
              <a:ext uri="{FF2B5EF4-FFF2-40B4-BE49-F238E27FC236}">
                <a16:creationId xmlns:a16="http://schemas.microsoft.com/office/drawing/2014/main" id="{2D6B5942-7796-CE91-ECBE-1B8963651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1560" y="1196411"/>
            <a:ext cx="574923" cy="53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a:extLst>
              <a:ext uri="{FF2B5EF4-FFF2-40B4-BE49-F238E27FC236}">
                <a16:creationId xmlns:a16="http://schemas.microsoft.com/office/drawing/2014/main" id="{C179A836-21F8-B91A-6E21-9C3ADBB16BE9}"/>
              </a:ext>
            </a:extLst>
          </p:cNvPr>
          <p:cNvSpPr txBox="1"/>
          <p:nvPr/>
        </p:nvSpPr>
        <p:spPr>
          <a:xfrm>
            <a:off x="1259632" y="1279381"/>
            <a:ext cx="2348079" cy="369332"/>
          </a:xfrm>
          <a:prstGeom prst="rect">
            <a:avLst/>
          </a:prstGeom>
          <a:noFill/>
        </p:spPr>
        <p:txBody>
          <a:bodyPr wrap="none" rtlCol="0">
            <a:spAutoFit/>
          </a:bodyPr>
          <a:lstStyle/>
          <a:p>
            <a:r>
              <a:rPr lang="it-IT" b="1" dirty="0"/>
              <a:t>Math </a:t>
            </a:r>
            <a:r>
              <a:rPr lang="it-IT" b="1" dirty="0" err="1"/>
              <a:t>functions</a:t>
            </a:r>
            <a:r>
              <a:rPr lang="it-IT" b="1" dirty="0"/>
              <a:t> </a:t>
            </a:r>
            <a:r>
              <a:rPr lang="it-IT" b="1" dirty="0" err="1"/>
              <a:t>button</a:t>
            </a:r>
            <a:endParaRPr lang="en-US" b="1" dirty="0"/>
          </a:p>
        </p:txBody>
      </p:sp>
      <p:pic>
        <p:nvPicPr>
          <p:cNvPr id="6" name="Immagine 5">
            <a:extLst>
              <a:ext uri="{FF2B5EF4-FFF2-40B4-BE49-F238E27FC236}">
                <a16:creationId xmlns:a16="http://schemas.microsoft.com/office/drawing/2014/main" id="{40082F5C-3435-BCF7-25C2-BD49FB3D908C}"/>
              </a:ext>
            </a:extLst>
          </p:cNvPr>
          <p:cNvPicPr>
            <a:picLocks noChangeAspect="1"/>
          </p:cNvPicPr>
          <p:nvPr/>
        </p:nvPicPr>
        <p:blipFill>
          <a:blip r:embed="rId4"/>
          <a:stretch>
            <a:fillRect/>
          </a:stretch>
        </p:blipFill>
        <p:spPr>
          <a:xfrm>
            <a:off x="2562791" y="3068960"/>
            <a:ext cx="4018418" cy="3117026"/>
          </a:xfrm>
          <a:prstGeom prst="rect">
            <a:avLst/>
          </a:prstGeom>
        </p:spPr>
      </p:pic>
      <p:sp>
        <p:nvSpPr>
          <p:cNvPr id="9" name="Ovale 8">
            <a:extLst>
              <a:ext uri="{FF2B5EF4-FFF2-40B4-BE49-F238E27FC236}">
                <a16:creationId xmlns:a16="http://schemas.microsoft.com/office/drawing/2014/main" id="{8C5FD023-6C1B-D328-E290-452A06697182}"/>
              </a:ext>
            </a:extLst>
          </p:cNvPr>
          <p:cNvSpPr/>
          <p:nvPr/>
        </p:nvSpPr>
        <p:spPr>
          <a:xfrm>
            <a:off x="2413982" y="3836581"/>
            <a:ext cx="3372464" cy="384507"/>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03946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0583" y="1779687"/>
            <a:ext cx="3744416" cy="4247317"/>
          </a:xfrm>
          <a:prstGeom prst="rect">
            <a:avLst/>
          </a:prstGeom>
          <a:noFill/>
        </p:spPr>
        <p:txBody>
          <a:bodyPr wrap="square" rtlCol="0">
            <a:spAutoFit/>
          </a:bodyPr>
          <a:lstStyle/>
          <a:p>
            <a:r>
              <a:rPr lang="it-IT" dirty="0"/>
              <a:t>The </a:t>
            </a:r>
            <a:r>
              <a:rPr lang="it-IT" dirty="0" err="1"/>
              <a:t>Arithmetic</a:t>
            </a:r>
            <a:r>
              <a:rPr lang="it-IT" dirty="0"/>
              <a:t> tab </a:t>
            </a:r>
            <a:r>
              <a:rPr lang="it-IT" dirty="0" err="1"/>
              <a:t>contains</a:t>
            </a:r>
            <a:r>
              <a:rPr lang="it-IT" dirty="0"/>
              <a:t> the following </a:t>
            </a:r>
            <a:r>
              <a:rPr lang="it-IT" dirty="0" err="1"/>
              <a:t>functions</a:t>
            </a:r>
            <a:r>
              <a:rPr lang="it-IT" dirty="0"/>
              <a:t>: </a:t>
            </a:r>
            <a:r>
              <a:rPr lang="it-IT" dirty="0" err="1"/>
              <a:t>Add</a:t>
            </a:r>
            <a:r>
              <a:rPr lang="it-IT" dirty="0"/>
              <a:t>, </a:t>
            </a:r>
            <a:r>
              <a:rPr lang="it-IT" dirty="0" err="1"/>
              <a:t>Subtract</a:t>
            </a:r>
            <a:r>
              <a:rPr lang="it-IT" dirty="0"/>
              <a:t>, </a:t>
            </a:r>
            <a:r>
              <a:rPr lang="it-IT" dirty="0" err="1"/>
              <a:t>Multiply</a:t>
            </a:r>
            <a:r>
              <a:rPr lang="it-IT" dirty="0"/>
              <a:t>, Divide, </a:t>
            </a:r>
            <a:r>
              <a:rPr lang="it-IT" dirty="0" err="1"/>
              <a:t>Exponentiation</a:t>
            </a:r>
            <a:r>
              <a:rPr lang="it-IT" dirty="0"/>
              <a:t>, Absolute Value, </a:t>
            </a:r>
            <a:r>
              <a:rPr lang="it-IT" dirty="0" err="1"/>
              <a:t>Square</a:t>
            </a:r>
            <a:r>
              <a:rPr lang="it-IT" dirty="0"/>
              <a:t> Root, Log, Log Base 10, Sine, Cosine, </a:t>
            </a:r>
            <a:r>
              <a:rPr lang="it-IT" dirty="0" err="1"/>
              <a:t>Tangent</a:t>
            </a:r>
            <a:r>
              <a:rPr lang="it-IT" dirty="0"/>
              <a:t>, Inverse, </a:t>
            </a:r>
            <a:r>
              <a:rPr lang="it-IT" dirty="0" err="1"/>
              <a:t>Accumulation</a:t>
            </a:r>
            <a:r>
              <a:rPr lang="it-IT" dirty="0"/>
              <a:t>, Successive </a:t>
            </a:r>
            <a:r>
              <a:rPr lang="it-IT" dirty="0" err="1"/>
              <a:t>Differences</a:t>
            </a:r>
            <a:r>
              <a:rPr lang="it-IT" dirty="0"/>
              <a:t> and Time Derivative </a:t>
            </a:r>
          </a:p>
          <a:p>
            <a:endParaRPr lang="it-IT" dirty="0"/>
          </a:p>
          <a:p>
            <a:pPr marL="285750" indent="-285750">
              <a:buFont typeface="Arial" pitchFamily="34" charset="0"/>
              <a:buChar char="•"/>
            </a:pPr>
            <a:r>
              <a:rPr lang="it-IT" dirty="0"/>
              <a:t>Select one or more record </a:t>
            </a:r>
            <a:r>
              <a:rPr lang="it-IT" dirty="0" err="1"/>
              <a:t>you</a:t>
            </a:r>
            <a:r>
              <a:rPr lang="it-IT" dirty="0"/>
              <a:t> </a:t>
            </a:r>
            <a:r>
              <a:rPr lang="it-IT" dirty="0" err="1"/>
              <a:t>want</a:t>
            </a:r>
            <a:r>
              <a:rPr lang="it-IT" dirty="0"/>
              <a:t> to </a:t>
            </a:r>
            <a:r>
              <a:rPr lang="it-IT" dirty="0" err="1"/>
              <a:t>modify</a:t>
            </a:r>
            <a:endParaRPr lang="it-IT" dirty="0"/>
          </a:p>
          <a:p>
            <a:pPr marL="285750" indent="-285750">
              <a:buFont typeface="Arial" pitchFamily="34" charset="0"/>
              <a:buChar char="•"/>
            </a:pPr>
            <a:r>
              <a:rPr lang="it-IT" dirty="0"/>
              <a:t>Select the </a:t>
            </a:r>
            <a:r>
              <a:rPr lang="it-IT" dirty="0" err="1"/>
              <a:t>function</a:t>
            </a:r>
            <a:r>
              <a:rPr lang="it-IT" dirty="0"/>
              <a:t> from the drop-down menu</a:t>
            </a:r>
          </a:p>
          <a:p>
            <a:pPr marL="285750" indent="-285750">
              <a:buFont typeface="Arial" pitchFamily="34" charset="0"/>
              <a:buChar char="•"/>
            </a:pPr>
            <a:r>
              <a:rPr lang="it-IT" dirty="0" err="1"/>
              <a:t>Insert</a:t>
            </a:r>
            <a:r>
              <a:rPr lang="it-IT" dirty="0"/>
              <a:t> the </a:t>
            </a:r>
            <a:r>
              <a:rPr lang="it-IT" dirty="0" err="1"/>
              <a:t>required</a:t>
            </a:r>
            <a:r>
              <a:rPr lang="it-IT" dirty="0"/>
              <a:t> </a:t>
            </a:r>
            <a:r>
              <a:rPr lang="it-IT" dirty="0" err="1"/>
              <a:t>values</a:t>
            </a:r>
            <a:endParaRPr lang="it-IT" dirty="0"/>
          </a:p>
          <a:p>
            <a:pPr marL="285750" indent="-285750">
              <a:buFont typeface="Arial" pitchFamily="34" charset="0"/>
              <a:buChar char="•"/>
            </a:pPr>
            <a:r>
              <a:rPr lang="it-IT" dirty="0"/>
              <a:t>Click Compute</a:t>
            </a:r>
          </a:p>
          <a:p>
            <a:pPr marL="285750" indent="-285750">
              <a:buFont typeface="Arial" pitchFamily="34" charset="0"/>
              <a:buChar char="•"/>
            </a:pPr>
            <a:endParaRPr lang="en-US" b="1"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4" name="CasellaDiTesto 3">
            <a:extLst>
              <a:ext uri="{FF2B5EF4-FFF2-40B4-BE49-F238E27FC236}">
                <a16:creationId xmlns:a16="http://schemas.microsoft.com/office/drawing/2014/main" id="{C179A836-21F8-B91A-6E21-9C3ADBB16BE9}"/>
              </a:ext>
            </a:extLst>
          </p:cNvPr>
          <p:cNvSpPr txBox="1"/>
          <p:nvPr/>
        </p:nvSpPr>
        <p:spPr>
          <a:xfrm>
            <a:off x="606713" y="1297188"/>
            <a:ext cx="2175596" cy="369332"/>
          </a:xfrm>
          <a:prstGeom prst="rect">
            <a:avLst/>
          </a:prstGeom>
          <a:noFill/>
        </p:spPr>
        <p:txBody>
          <a:bodyPr wrap="none" rtlCol="0">
            <a:spAutoFit/>
          </a:bodyPr>
          <a:lstStyle/>
          <a:p>
            <a:r>
              <a:rPr lang="it-IT" b="1" dirty="0" err="1"/>
              <a:t>Arithmetic</a:t>
            </a:r>
            <a:r>
              <a:rPr lang="it-IT" b="1" dirty="0"/>
              <a:t> </a:t>
            </a:r>
            <a:r>
              <a:rPr lang="it-IT" b="1" dirty="0" err="1"/>
              <a:t>Functions</a:t>
            </a:r>
            <a:endParaRPr lang="en-US" b="1" dirty="0"/>
          </a:p>
        </p:txBody>
      </p:sp>
      <p:pic>
        <p:nvPicPr>
          <p:cNvPr id="10" name="Immagine 9">
            <a:extLst>
              <a:ext uri="{FF2B5EF4-FFF2-40B4-BE49-F238E27FC236}">
                <a16:creationId xmlns:a16="http://schemas.microsoft.com/office/drawing/2014/main" id="{179BC257-55B1-6381-133C-0543B36BCDEF}"/>
              </a:ext>
            </a:extLst>
          </p:cNvPr>
          <p:cNvPicPr>
            <a:picLocks noChangeAspect="1"/>
          </p:cNvPicPr>
          <p:nvPr/>
        </p:nvPicPr>
        <p:blipFill>
          <a:blip r:embed="rId3"/>
          <a:stretch>
            <a:fillRect/>
          </a:stretch>
        </p:blipFill>
        <p:spPr>
          <a:xfrm>
            <a:off x="4584938" y="1481854"/>
            <a:ext cx="3947502" cy="4534293"/>
          </a:xfrm>
          <a:prstGeom prst="rect">
            <a:avLst/>
          </a:prstGeom>
        </p:spPr>
      </p:pic>
    </p:spTree>
    <p:extLst>
      <p:ext uri="{BB962C8B-B14F-4D97-AF65-F5344CB8AC3E}">
        <p14:creationId xmlns:p14="http://schemas.microsoft.com/office/powerpoint/2010/main" val="2831815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1763" y="1699777"/>
            <a:ext cx="3522639" cy="2862322"/>
          </a:xfrm>
          <a:prstGeom prst="rect">
            <a:avLst/>
          </a:prstGeom>
          <a:noFill/>
        </p:spPr>
        <p:txBody>
          <a:bodyPr wrap="square" rtlCol="0">
            <a:spAutoFit/>
          </a:bodyPr>
          <a:lstStyle/>
          <a:p>
            <a:pPr marL="285750" indent="-285750">
              <a:buFont typeface="Arial" panose="020B0604020202020204" pitchFamily="34" charset="0"/>
              <a:buChar char="•"/>
            </a:pPr>
            <a:r>
              <a:rPr lang="it-IT" dirty="0"/>
              <a:t>Select one record</a:t>
            </a:r>
          </a:p>
          <a:p>
            <a:pPr marL="285750" indent="-285750">
              <a:buFont typeface="Arial" panose="020B0604020202020204" pitchFamily="34" charset="0"/>
              <a:buChar char="•"/>
            </a:pPr>
            <a:r>
              <a:rPr lang="it-IT" dirty="0"/>
              <a:t>Click on </a:t>
            </a:r>
            <a:r>
              <a:rPr lang="it-IT" b="1" dirty="0"/>
              <a:t>Math </a:t>
            </a:r>
            <a:r>
              <a:rPr lang="it-IT" b="1" dirty="0" err="1"/>
              <a:t>Function</a:t>
            </a:r>
            <a:r>
              <a:rPr lang="it-IT" b="1" dirty="0"/>
              <a:t> </a:t>
            </a:r>
            <a:r>
              <a:rPr lang="it-IT" b="1" dirty="0" err="1"/>
              <a:t>button</a:t>
            </a:r>
            <a:endParaRPr lang="it-IT" b="1" dirty="0"/>
          </a:p>
          <a:p>
            <a:pPr marL="285750" indent="-285750">
              <a:buFont typeface="Arial" panose="020B0604020202020204" pitchFamily="34" charset="0"/>
              <a:buChar char="•"/>
            </a:pPr>
            <a:r>
              <a:rPr lang="it-IT" dirty="0"/>
              <a:t>Select</a:t>
            </a:r>
            <a:r>
              <a:rPr lang="it-IT" b="1" dirty="0"/>
              <a:t> </a:t>
            </a:r>
            <a:r>
              <a:rPr lang="it-IT" b="1" dirty="0" err="1"/>
              <a:t>Arithmetic</a:t>
            </a:r>
            <a:r>
              <a:rPr lang="it-IT" b="1" dirty="0"/>
              <a:t> </a:t>
            </a:r>
            <a:r>
              <a:rPr lang="it-IT" dirty="0"/>
              <a:t>Tab</a:t>
            </a:r>
          </a:p>
          <a:p>
            <a:pPr marL="285750" indent="-285750">
              <a:buFont typeface="Arial" panose="020B0604020202020204" pitchFamily="34" charset="0"/>
              <a:buChar char="•"/>
            </a:pPr>
            <a:r>
              <a:rPr lang="en-US" dirty="0"/>
              <a:t>Select </a:t>
            </a:r>
            <a:r>
              <a:rPr lang="en-US" b="1" dirty="0"/>
              <a:t>Add</a:t>
            </a:r>
            <a:r>
              <a:rPr lang="en-US" dirty="0"/>
              <a:t> in the Operator dropdown list </a:t>
            </a:r>
          </a:p>
          <a:p>
            <a:pPr marL="285750" indent="-285750">
              <a:buFont typeface="Arial" panose="020B0604020202020204" pitchFamily="34" charset="0"/>
              <a:buChar char="•"/>
            </a:pPr>
            <a:r>
              <a:rPr lang="it-IT" dirty="0"/>
              <a:t>Click Constant and </a:t>
            </a:r>
            <a:r>
              <a:rPr lang="it-IT" dirty="0" err="1"/>
              <a:t>specify</a:t>
            </a:r>
            <a:r>
              <a:rPr lang="it-IT" dirty="0"/>
              <a:t> a </a:t>
            </a:r>
            <a:r>
              <a:rPr lang="it-IT" dirty="0" err="1"/>
              <a:t>value</a:t>
            </a:r>
            <a:r>
              <a:rPr lang="it-IT" dirty="0"/>
              <a:t> to </a:t>
            </a:r>
            <a:r>
              <a:rPr lang="it-IT" dirty="0" err="1"/>
              <a:t>add</a:t>
            </a:r>
            <a:endParaRPr lang="it-IT" dirty="0"/>
          </a:p>
          <a:p>
            <a:pPr marL="285750" indent="-285750">
              <a:buFont typeface="Arial" panose="020B0604020202020204" pitchFamily="34" charset="0"/>
              <a:buChar char="•"/>
            </a:pPr>
            <a:r>
              <a:rPr lang="it-IT" dirty="0"/>
              <a:t>Click </a:t>
            </a:r>
            <a:r>
              <a:rPr lang="it-IT" b="1" dirty="0"/>
              <a:t>Compute</a:t>
            </a:r>
          </a:p>
          <a:p>
            <a:pPr marL="285750" indent="-285750">
              <a:buFont typeface="Arial" panose="020B0604020202020204" pitchFamily="34" charset="0"/>
              <a:buChar char="•"/>
            </a:pPr>
            <a:r>
              <a:rPr lang="it-IT" b="1" dirty="0"/>
              <a:t>Save </a:t>
            </a:r>
            <a:r>
              <a:rPr lang="it-IT" b="1" dirty="0" err="1"/>
              <a:t>as</a:t>
            </a:r>
            <a:r>
              <a:rPr lang="it-IT" b="1" dirty="0"/>
              <a:t> </a:t>
            </a:r>
            <a:r>
              <a:rPr lang="it-IT" dirty="0"/>
              <a:t>and </a:t>
            </a:r>
            <a:r>
              <a:rPr lang="it-IT" dirty="0" err="1"/>
              <a:t>rename</a:t>
            </a:r>
            <a:r>
              <a:rPr lang="it-IT" dirty="0"/>
              <a:t> the record</a:t>
            </a:r>
            <a:endParaRPr lang="it-IT" b="1" dirty="0"/>
          </a:p>
          <a:p>
            <a:pPr marL="285750" indent="-285750">
              <a:buFont typeface="Arial" panose="020B0604020202020204" pitchFamily="34" charset="0"/>
              <a:buChar char="•"/>
            </a:pP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pic>
        <p:nvPicPr>
          <p:cNvPr id="12" name="Immagine 11">
            <a:extLst>
              <a:ext uri="{FF2B5EF4-FFF2-40B4-BE49-F238E27FC236}">
                <a16:creationId xmlns:a16="http://schemas.microsoft.com/office/drawing/2014/main" id="{996D6C3C-3CDB-378D-6A7E-66E65F51FF0C}"/>
              </a:ext>
            </a:extLst>
          </p:cNvPr>
          <p:cNvPicPr>
            <a:picLocks noChangeAspect="1"/>
          </p:cNvPicPr>
          <p:nvPr/>
        </p:nvPicPr>
        <p:blipFill>
          <a:blip r:embed="rId3"/>
          <a:stretch>
            <a:fillRect/>
          </a:stretch>
        </p:blipFill>
        <p:spPr>
          <a:xfrm>
            <a:off x="4531024" y="836712"/>
            <a:ext cx="4217440" cy="2303705"/>
          </a:xfrm>
          <a:prstGeom prst="rect">
            <a:avLst/>
          </a:prstGeom>
        </p:spPr>
      </p:pic>
      <p:pic>
        <p:nvPicPr>
          <p:cNvPr id="14" name="Immagine 13">
            <a:extLst>
              <a:ext uri="{FF2B5EF4-FFF2-40B4-BE49-F238E27FC236}">
                <a16:creationId xmlns:a16="http://schemas.microsoft.com/office/drawing/2014/main" id="{E7CD8B4E-63C6-C37D-B321-83B44215039C}"/>
              </a:ext>
            </a:extLst>
          </p:cNvPr>
          <p:cNvPicPr>
            <a:picLocks noChangeAspect="1"/>
          </p:cNvPicPr>
          <p:nvPr/>
        </p:nvPicPr>
        <p:blipFill>
          <a:blip r:embed="rId4"/>
          <a:stretch>
            <a:fillRect/>
          </a:stretch>
        </p:blipFill>
        <p:spPr>
          <a:xfrm>
            <a:off x="3854402" y="3210468"/>
            <a:ext cx="4896544" cy="3008208"/>
          </a:xfrm>
          <a:prstGeom prst="rect">
            <a:avLst/>
          </a:prstGeom>
        </p:spPr>
      </p:pic>
      <p:sp>
        <p:nvSpPr>
          <p:cNvPr id="15" name="CasellaDiTesto 14">
            <a:extLst>
              <a:ext uri="{FF2B5EF4-FFF2-40B4-BE49-F238E27FC236}">
                <a16:creationId xmlns:a16="http://schemas.microsoft.com/office/drawing/2014/main" id="{38648454-9293-2290-488A-793779097360}"/>
              </a:ext>
            </a:extLst>
          </p:cNvPr>
          <p:cNvSpPr txBox="1"/>
          <p:nvPr/>
        </p:nvSpPr>
        <p:spPr>
          <a:xfrm>
            <a:off x="267115"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21</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0809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6959" y="1268760"/>
            <a:ext cx="4051025" cy="4801314"/>
          </a:xfrm>
          <a:prstGeom prst="rect">
            <a:avLst/>
          </a:prstGeom>
          <a:noFill/>
        </p:spPr>
        <p:txBody>
          <a:bodyPr wrap="square" rtlCol="0">
            <a:spAutoFit/>
          </a:bodyPr>
          <a:lstStyle/>
          <a:p>
            <a:r>
              <a:rPr lang="en-US" dirty="0"/>
              <a:t>The General tab contains the following functions: Units Conversion, Set Units, Set Type, Round to Nearest Whole Number, Truncate to Whole Number, Round Off, Estimate Missing Values, Replace Specific Values, Screen Using Maximum and Minimum, Screen Using Forward Moving Average, Merge Time Series, Merge Paired Data, and Generate Data Pairs</a:t>
            </a:r>
          </a:p>
          <a:p>
            <a:endParaRPr lang="it-IT" dirty="0"/>
          </a:p>
          <a:p>
            <a:pPr marL="285750" indent="-285750">
              <a:buFont typeface="Arial" pitchFamily="34" charset="0"/>
              <a:buChar char="•"/>
            </a:pPr>
            <a:r>
              <a:rPr lang="it-IT" dirty="0"/>
              <a:t>Select one or more record </a:t>
            </a:r>
            <a:r>
              <a:rPr lang="it-IT" dirty="0" err="1"/>
              <a:t>you</a:t>
            </a:r>
            <a:r>
              <a:rPr lang="it-IT" dirty="0"/>
              <a:t> </a:t>
            </a:r>
            <a:r>
              <a:rPr lang="it-IT" dirty="0" err="1"/>
              <a:t>want</a:t>
            </a:r>
            <a:r>
              <a:rPr lang="it-IT" dirty="0"/>
              <a:t> to </a:t>
            </a:r>
            <a:r>
              <a:rPr lang="it-IT" dirty="0" err="1"/>
              <a:t>modify</a:t>
            </a:r>
            <a:endParaRPr lang="it-IT" dirty="0"/>
          </a:p>
          <a:p>
            <a:pPr marL="285750" indent="-285750">
              <a:buFont typeface="Arial" pitchFamily="34" charset="0"/>
              <a:buChar char="•"/>
            </a:pPr>
            <a:r>
              <a:rPr lang="it-IT" dirty="0"/>
              <a:t>Select the </a:t>
            </a:r>
            <a:r>
              <a:rPr lang="it-IT" dirty="0" err="1"/>
              <a:t>function</a:t>
            </a:r>
            <a:r>
              <a:rPr lang="it-IT" dirty="0"/>
              <a:t> from the drop-down menu</a:t>
            </a:r>
          </a:p>
          <a:p>
            <a:pPr marL="285750" indent="-285750">
              <a:buFont typeface="Arial" pitchFamily="34" charset="0"/>
              <a:buChar char="•"/>
            </a:pPr>
            <a:r>
              <a:rPr lang="it-IT" dirty="0" err="1"/>
              <a:t>Insert</a:t>
            </a:r>
            <a:r>
              <a:rPr lang="it-IT" dirty="0"/>
              <a:t> the </a:t>
            </a:r>
            <a:r>
              <a:rPr lang="it-IT" dirty="0" err="1"/>
              <a:t>required</a:t>
            </a:r>
            <a:r>
              <a:rPr lang="it-IT" dirty="0"/>
              <a:t> </a:t>
            </a:r>
            <a:r>
              <a:rPr lang="it-IT" dirty="0" err="1"/>
              <a:t>values</a:t>
            </a:r>
            <a:endParaRPr lang="it-IT" dirty="0"/>
          </a:p>
          <a:p>
            <a:pPr marL="285750" indent="-285750">
              <a:buFont typeface="Arial" pitchFamily="34" charset="0"/>
              <a:buChar char="•"/>
            </a:pPr>
            <a:r>
              <a:rPr lang="it-IT" dirty="0"/>
              <a:t>Click Compute</a:t>
            </a:r>
            <a:endParaRPr lang="en-US" b="1"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4" name="CasellaDiTesto 3">
            <a:extLst>
              <a:ext uri="{FF2B5EF4-FFF2-40B4-BE49-F238E27FC236}">
                <a16:creationId xmlns:a16="http://schemas.microsoft.com/office/drawing/2014/main" id="{C179A836-21F8-B91A-6E21-9C3ADBB16BE9}"/>
              </a:ext>
            </a:extLst>
          </p:cNvPr>
          <p:cNvSpPr txBox="1"/>
          <p:nvPr/>
        </p:nvSpPr>
        <p:spPr>
          <a:xfrm>
            <a:off x="376959" y="890902"/>
            <a:ext cx="1909241" cy="369332"/>
          </a:xfrm>
          <a:prstGeom prst="rect">
            <a:avLst/>
          </a:prstGeom>
          <a:noFill/>
        </p:spPr>
        <p:txBody>
          <a:bodyPr wrap="none" rtlCol="0">
            <a:spAutoFit/>
          </a:bodyPr>
          <a:lstStyle/>
          <a:p>
            <a:r>
              <a:rPr lang="it-IT" b="1" dirty="0"/>
              <a:t>General </a:t>
            </a:r>
            <a:r>
              <a:rPr lang="it-IT" b="1" dirty="0" err="1"/>
              <a:t>Functions</a:t>
            </a:r>
            <a:endParaRPr lang="en-US" b="1" dirty="0"/>
          </a:p>
        </p:txBody>
      </p:sp>
      <p:pic>
        <p:nvPicPr>
          <p:cNvPr id="10" name="Immagine 9">
            <a:extLst>
              <a:ext uri="{FF2B5EF4-FFF2-40B4-BE49-F238E27FC236}">
                <a16:creationId xmlns:a16="http://schemas.microsoft.com/office/drawing/2014/main" id="{179BC257-55B1-6381-133C-0543B36BCD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1196752"/>
            <a:ext cx="4320000" cy="4905520"/>
          </a:xfrm>
          <a:prstGeom prst="rect">
            <a:avLst/>
          </a:prstGeom>
        </p:spPr>
      </p:pic>
    </p:spTree>
    <p:extLst>
      <p:ext uri="{BB962C8B-B14F-4D97-AF65-F5344CB8AC3E}">
        <p14:creationId xmlns:p14="http://schemas.microsoft.com/office/powerpoint/2010/main" val="2709628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69130" y="1556792"/>
            <a:ext cx="4248472" cy="3970318"/>
          </a:xfrm>
          <a:prstGeom prst="rect">
            <a:avLst/>
          </a:prstGeom>
          <a:noFill/>
        </p:spPr>
        <p:txBody>
          <a:bodyPr wrap="square" rtlCol="0">
            <a:spAutoFit/>
          </a:bodyPr>
          <a:lstStyle/>
          <a:p>
            <a:r>
              <a:rPr lang="en-US" dirty="0"/>
              <a:t>The </a:t>
            </a:r>
            <a:r>
              <a:rPr lang="it-IT" dirty="0"/>
              <a:t>Time </a:t>
            </a:r>
            <a:r>
              <a:rPr lang="it-IT" dirty="0" err="1"/>
              <a:t>Functions</a:t>
            </a:r>
            <a:r>
              <a:rPr lang="it-IT" dirty="0"/>
              <a:t> </a:t>
            </a:r>
            <a:r>
              <a:rPr lang="en-US" dirty="0"/>
              <a:t>tab contains the following functions: Min/Max/Avg… Over Period, Copy in Time, Shift in Time, Change Time Interval, Irregular to Regular, Regular to Irregular, To Irregular using Pattern, and Extract Time Series</a:t>
            </a:r>
          </a:p>
          <a:p>
            <a:endParaRPr lang="it-IT" dirty="0"/>
          </a:p>
          <a:p>
            <a:pPr marL="285750" indent="-285750">
              <a:buFont typeface="Arial" pitchFamily="34" charset="0"/>
              <a:buChar char="•"/>
            </a:pPr>
            <a:r>
              <a:rPr lang="it-IT" dirty="0"/>
              <a:t>Select one or more record </a:t>
            </a:r>
            <a:r>
              <a:rPr lang="it-IT" dirty="0" err="1"/>
              <a:t>you</a:t>
            </a:r>
            <a:r>
              <a:rPr lang="it-IT" dirty="0"/>
              <a:t> </a:t>
            </a:r>
            <a:r>
              <a:rPr lang="it-IT" dirty="0" err="1"/>
              <a:t>want</a:t>
            </a:r>
            <a:r>
              <a:rPr lang="it-IT" dirty="0"/>
              <a:t> to </a:t>
            </a:r>
            <a:r>
              <a:rPr lang="it-IT" dirty="0" err="1"/>
              <a:t>modify</a:t>
            </a:r>
            <a:endParaRPr lang="it-IT" dirty="0"/>
          </a:p>
          <a:p>
            <a:pPr marL="285750" indent="-285750">
              <a:buFont typeface="Arial" pitchFamily="34" charset="0"/>
              <a:buChar char="•"/>
            </a:pPr>
            <a:r>
              <a:rPr lang="it-IT" dirty="0"/>
              <a:t>Select the </a:t>
            </a:r>
            <a:r>
              <a:rPr lang="it-IT" dirty="0" err="1"/>
              <a:t>function</a:t>
            </a:r>
            <a:r>
              <a:rPr lang="it-IT" dirty="0"/>
              <a:t> from the drop-down menu</a:t>
            </a:r>
          </a:p>
          <a:p>
            <a:pPr marL="285750" indent="-285750">
              <a:buFont typeface="Arial" pitchFamily="34" charset="0"/>
              <a:buChar char="•"/>
            </a:pPr>
            <a:r>
              <a:rPr lang="it-IT" dirty="0" err="1"/>
              <a:t>Insert</a:t>
            </a:r>
            <a:r>
              <a:rPr lang="it-IT" dirty="0"/>
              <a:t> the </a:t>
            </a:r>
            <a:r>
              <a:rPr lang="it-IT" dirty="0" err="1"/>
              <a:t>required</a:t>
            </a:r>
            <a:r>
              <a:rPr lang="it-IT" dirty="0"/>
              <a:t> </a:t>
            </a:r>
            <a:r>
              <a:rPr lang="it-IT" dirty="0" err="1"/>
              <a:t>values</a:t>
            </a:r>
            <a:endParaRPr lang="it-IT" dirty="0"/>
          </a:p>
          <a:p>
            <a:pPr marL="285750" indent="-285750">
              <a:buFont typeface="Arial" pitchFamily="34" charset="0"/>
              <a:buChar char="•"/>
            </a:pPr>
            <a:r>
              <a:rPr lang="it-IT" dirty="0"/>
              <a:t>Click Compute</a:t>
            </a:r>
          </a:p>
          <a:p>
            <a:pPr marL="285750" indent="-285750">
              <a:buFont typeface="Arial" pitchFamily="34" charset="0"/>
              <a:buChar char="•"/>
            </a:pPr>
            <a:endParaRPr lang="en-US" b="1"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4" name="CasellaDiTesto 3">
            <a:extLst>
              <a:ext uri="{FF2B5EF4-FFF2-40B4-BE49-F238E27FC236}">
                <a16:creationId xmlns:a16="http://schemas.microsoft.com/office/drawing/2014/main" id="{C179A836-21F8-B91A-6E21-9C3ADBB16BE9}"/>
              </a:ext>
            </a:extLst>
          </p:cNvPr>
          <p:cNvSpPr txBox="1"/>
          <p:nvPr/>
        </p:nvSpPr>
        <p:spPr>
          <a:xfrm>
            <a:off x="354755" y="993902"/>
            <a:ext cx="1633781" cy="369332"/>
          </a:xfrm>
          <a:prstGeom prst="rect">
            <a:avLst/>
          </a:prstGeom>
          <a:noFill/>
        </p:spPr>
        <p:txBody>
          <a:bodyPr wrap="none" rtlCol="0">
            <a:spAutoFit/>
          </a:bodyPr>
          <a:lstStyle/>
          <a:p>
            <a:r>
              <a:rPr lang="it-IT" b="1" dirty="0"/>
              <a:t>Time </a:t>
            </a:r>
            <a:r>
              <a:rPr lang="it-IT" b="1" dirty="0" err="1"/>
              <a:t>Functions</a:t>
            </a:r>
            <a:endParaRPr lang="en-US" b="1" dirty="0"/>
          </a:p>
        </p:txBody>
      </p:sp>
      <p:pic>
        <p:nvPicPr>
          <p:cNvPr id="10" name="Immagine 9">
            <a:extLst>
              <a:ext uri="{FF2B5EF4-FFF2-40B4-BE49-F238E27FC236}">
                <a16:creationId xmlns:a16="http://schemas.microsoft.com/office/drawing/2014/main" id="{179BC257-55B1-6381-133C-0543B36BCD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1154078"/>
            <a:ext cx="4320000" cy="4859999"/>
          </a:xfrm>
          <a:prstGeom prst="rect">
            <a:avLst/>
          </a:prstGeom>
        </p:spPr>
      </p:pic>
    </p:spTree>
    <p:extLst>
      <p:ext uri="{BB962C8B-B14F-4D97-AF65-F5344CB8AC3E}">
        <p14:creationId xmlns:p14="http://schemas.microsoft.com/office/powerpoint/2010/main" val="399286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A7A6-FBE4-767A-9318-32B5A69808F6}"/>
            </a:ext>
          </a:extLst>
        </p:cNvPr>
        <p:cNvGrpSpPr/>
        <p:nvPr/>
      </p:nvGrpSpPr>
      <p:grpSpPr>
        <a:xfrm>
          <a:off x="0" y="0"/>
          <a:ext cx="0" cy="0"/>
          <a:chOff x="0" y="0"/>
          <a:chExt cx="0" cy="0"/>
        </a:xfrm>
      </p:grpSpPr>
      <p:sp>
        <p:nvSpPr>
          <p:cNvPr id="18" name="CasellaDiTesto 17">
            <a:extLst>
              <a:ext uri="{FF2B5EF4-FFF2-40B4-BE49-F238E27FC236}">
                <a16:creationId xmlns:a16="http://schemas.microsoft.com/office/drawing/2014/main" id="{AC4EFAEA-4648-F405-992F-BC5A91333C53}"/>
              </a:ext>
            </a:extLst>
          </p:cNvPr>
          <p:cNvSpPr txBox="1"/>
          <p:nvPr/>
        </p:nvSpPr>
        <p:spPr>
          <a:xfrm>
            <a:off x="1086052" y="140215"/>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1.1  HEC-</a:t>
            </a:r>
            <a:r>
              <a:rPr lang="en-GB" b="1" i="1" dirty="0" err="1">
                <a:latin typeface="Trebuchet MS" pitchFamily="34" charset="0"/>
              </a:rPr>
              <a:t>DSSVue</a:t>
            </a:r>
            <a:r>
              <a:rPr lang="en-GB" b="1" i="1" dirty="0">
                <a:latin typeface="Trebuchet MS" pitchFamily="34" charset="0"/>
              </a:rPr>
              <a:t> OVERVIEW</a:t>
            </a:r>
          </a:p>
        </p:txBody>
      </p:sp>
      <p:sp>
        <p:nvSpPr>
          <p:cNvPr id="3" name="CasellaDiTesto 2">
            <a:extLst>
              <a:ext uri="{FF2B5EF4-FFF2-40B4-BE49-F238E27FC236}">
                <a16:creationId xmlns:a16="http://schemas.microsoft.com/office/drawing/2014/main" id="{3BE13C31-1EB8-05DB-D227-1561724B3042}"/>
              </a:ext>
            </a:extLst>
          </p:cNvPr>
          <p:cNvSpPr txBox="1"/>
          <p:nvPr/>
        </p:nvSpPr>
        <p:spPr>
          <a:xfrm>
            <a:off x="467544" y="971436"/>
            <a:ext cx="3369127" cy="369332"/>
          </a:xfrm>
          <a:prstGeom prst="rect">
            <a:avLst/>
          </a:prstGeom>
          <a:noFill/>
        </p:spPr>
        <p:txBody>
          <a:bodyPr wrap="none" rtlCol="0">
            <a:spAutoFit/>
          </a:bodyPr>
          <a:lstStyle/>
          <a:p>
            <a:r>
              <a:rPr lang="it-IT" b="1" dirty="0"/>
              <a:t>The </a:t>
            </a:r>
            <a:r>
              <a:rPr lang="it-IT" b="1" dirty="0" err="1"/>
              <a:t>View</a:t>
            </a:r>
            <a:r>
              <a:rPr lang="it-IT" b="1" dirty="0"/>
              <a:t> Menu </a:t>
            </a:r>
            <a:r>
              <a:rPr lang="en-US" altLang="en-US" b="1" dirty="0"/>
              <a:t>(Catalog Options)</a:t>
            </a:r>
            <a:endParaRPr lang="en-US" b="1" dirty="0"/>
          </a:p>
        </p:txBody>
      </p:sp>
      <p:sp>
        <p:nvSpPr>
          <p:cNvPr id="6" name="Rectangle 3">
            <a:extLst>
              <a:ext uri="{FF2B5EF4-FFF2-40B4-BE49-F238E27FC236}">
                <a16:creationId xmlns:a16="http://schemas.microsoft.com/office/drawing/2014/main" id="{A0F96EEF-C184-BFF2-092A-4D9ED1B8D51A}"/>
              </a:ext>
            </a:extLst>
          </p:cNvPr>
          <p:cNvSpPr>
            <a:spLocks noGrp="1" noChangeArrowheads="1"/>
          </p:cNvSpPr>
          <p:nvPr>
            <p:ph idx="1"/>
          </p:nvPr>
        </p:nvSpPr>
        <p:spPr>
          <a:xfrm>
            <a:off x="448875" y="1710895"/>
            <a:ext cx="3505200" cy="4937760"/>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Pathname List (Catalog) Options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Pathname List</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Pathname Parts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Condensed Catalog</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No Pathnames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Unsorted List </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Refresh Catalog</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Filter Options</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Search pathnames by string</a:t>
            </a:r>
          </a:p>
          <a:p>
            <a:pPr marL="742950" marR="0" lvl="1" indent="-285750" algn="l" defTabSz="914400" rtl="0" eaLnBrk="1" fontAlgn="auto" latinLnBrk="0" hangingPunct="1">
              <a:lnSpc>
                <a:spcPct val="100000"/>
              </a:lnSpc>
              <a:spcBef>
                <a:spcPct val="20000"/>
              </a:spcBef>
              <a:spcAft>
                <a:spcPts val="0"/>
              </a:spcAft>
              <a:buClrTx/>
              <a:buSzPct val="80000"/>
              <a:buFont typeface="Courier New" panose="02070309020205020404" pitchFamily="49" charset="0"/>
              <a:buChar char="o"/>
              <a:tabLst/>
              <a:defRPr/>
            </a:pPr>
            <a:r>
              <a:rPr kumimoji="0" lang="en-US" altLang="en-US" sz="1600" b="0" i="0" u="none" strike="noStrike" kern="1200" cap="none" spc="0" normalizeH="0" baseline="0" noProof="0" dirty="0">
                <a:ln>
                  <a:noFill/>
                </a:ln>
                <a:solidFill>
                  <a:prstClr val="black"/>
                </a:solidFill>
                <a:effectLst/>
                <a:uLnTx/>
                <a:uFillTx/>
                <a:latin typeface="Calibri"/>
                <a:ea typeface="+mn-ea"/>
                <a:cs typeface="+mn-cs"/>
              </a:rPr>
              <a:t>Search pathnames by parts</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Unit System</a:t>
            </a:r>
          </a:p>
          <a:p>
            <a:pPr marL="342900" marR="0" lvl="0" indent="-342900" algn="l" defTabSz="914400" rtl="0" eaLnBrk="1" fontAlgn="auto" latinLnBrk="0" hangingPunct="1">
              <a:lnSpc>
                <a:spcPct val="100000"/>
              </a:lnSpc>
              <a:spcBef>
                <a:spcPct val="20000"/>
              </a:spcBef>
              <a:spcAft>
                <a:spcPts val="0"/>
              </a:spcAft>
              <a:buClrTx/>
              <a:buSzPct val="120000"/>
              <a:buFont typeface="Arial"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Time Zone</a:t>
            </a:r>
          </a:p>
        </p:txBody>
      </p:sp>
      <p:pic>
        <p:nvPicPr>
          <p:cNvPr id="2" name="Picture 3">
            <a:extLst>
              <a:ext uri="{FF2B5EF4-FFF2-40B4-BE49-F238E27FC236}">
                <a16:creationId xmlns:a16="http://schemas.microsoft.com/office/drawing/2014/main" id="{6E6D678B-51DA-0B39-4B37-7F8D2CFD33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4397" y="1412776"/>
            <a:ext cx="3508082" cy="4032448"/>
          </a:xfrm>
          <a:prstGeom prst="rect">
            <a:avLst/>
          </a:prstGeom>
          <a:ln>
            <a:solidFill>
              <a:schemeClr val="accent1"/>
            </a:solidFill>
          </a:ln>
        </p:spPr>
      </p:pic>
    </p:spTree>
    <p:extLst>
      <p:ext uri="{BB962C8B-B14F-4D97-AF65-F5344CB8AC3E}">
        <p14:creationId xmlns:p14="http://schemas.microsoft.com/office/powerpoint/2010/main" val="873075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3622" y="1124744"/>
            <a:ext cx="3928338" cy="3693319"/>
          </a:xfrm>
          <a:prstGeom prst="rect">
            <a:avLst/>
          </a:prstGeom>
          <a:noFill/>
        </p:spPr>
        <p:txBody>
          <a:bodyPr wrap="square" rtlCol="0">
            <a:spAutoFit/>
          </a:bodyPr>
          <a:lstStyle/>
          <a:p>
            <a:r>
              <a:rPr lang="en-US" dirty="0"/>
              <a:t>The</a:t>
            </a:r>
            <a:r>
              <a:rPr lang="en-US" b="1" dirty="0"/>
              <a:t> Min/Max/Avg… Over Period </a:t>
            </a:r>
            <a:r>
              <a:rPr lang="en-US" dirty="0"/>
              <a:t>function generates a time series data set using a variety of functions:</a:t>
            </a:r>
          </a:p>
          <a:p>
            <a:pPr marL="285750" indent="-285750">
              <a:buFont typeface="Arial" panose="020B0604020202020204" pitchFamily="34" charset="0"/>
              <a:buChar char="•"/>
            </a:pPr>
            <a:r>
              <a:rPr lang="it-IT" dirty="0"/>
              <a:t>Interpolate </a:t>
            </a:r>
            <a:r>
              <a:rPr lang="it-IT" dirty="0" err="1"/>
              <a:t>at</a:t>
            </a:r>
            <a:r>
              <a:rPr lang="it-IT" dirty="0"/>
              <a:t> end of </a:t>
            </a:r>
            <a:r>
              <a:rPr lang="it-IT" dirty="0" err="1"/>
              <a:t>Period</a:t>
            </a:r>
            <a:endParaRPr lang="it-IT" dirty="0"/>
          </a:p>
          <a:p>
            <a:pPr marL="285750" indent="-285750">
              <a:buFont typeface="Arial" panose="020B0604020202020204" pitchFamily="34" charset="0"/>
              <a:buChar char="•"/>
            </a:pPr>
            <a:r>
              <a:rPr lang="it-IT" dirty="0"/>
              <a:t>Maximum for </a:t>
            </a:r>
            <a:r>
              <a:rPr lang="it-IT" dirty="0" err="1"/>
              <a:t>Period</a:t>
            </a:r>
            <a:endParaRPr lang="it-IT" dirty="0"/>
          </a:p>
          <a:p>
            <a:pPr marL="285750" indent="-285750">
              <a:buFont typeface="Arial" panose="020B0604020202020204" pitchFamily="34" charset="0"/>
              <a:buChar char="•"/>
            </a:pPr>
            <a:r>
              <a:rPr lang="it-IT" dirty="0"/>
              <a:t>Minimum for </a:t>
            </a:r>
            <a:r>
              <a:rPr lang="it-IT" dirty="0" err="1"/>
              <a:t>Period</a:t>
            </a:r>
            <a:endParaRPr lang="it-IT" dirty="0"/>
          </a:p>
          <a:p>
            <a:pPr marL="285750" indent="-285750">
              <a:buFont typeface="Arial" panose="020B0604020202020204" pitchFamily="34" charset="0"/>
              <a:buChar char="•"/>
            </a:pPr>
            <a:r>
              <a:rPr lang="it-IT" dirty="0" err="1"/>
              <a:t>Average</a:t>
            </a:r>
            <a:r>
              <a:rPr lang="it-IT" dirty="0"/>
              <a:t> over </a:t>
            </a:r>
            <a:r>
              <a:rPr lang="it-IT" dirty="0" err="1"/>
              <a:t>Period</a:t>
            </a:r>
            <a:endParaRPr lang="it-IT" dirty="0"/>
          </a:p>
          <a:p>
            <a:pPr marL="285750" indent="-285750">
              <a:buFont typeface="Arial" panose="020B0604020202020204" pitchFamily="34" charset="0"/>
              <a:buChar char="•"/>
            </a:pPr>
            <a:r>
              <a:rPr lang="it-IT" dirty="0" err="1"/>
              <a:t>Accumulation</a:t>
            </a:r>
            <a:r>
              <a:rPr lang="it-IT" dirty="0"/>
              <a:t> over </a:t>
            </a:r>
            <a:r>
              <a:rPr lang="it-IT" dirty="0" err="1"/>
              <a:t>Period</a:t>
            </a:r>
            <a:endParaRPr lang="it-IT" dirty="0"/>
          </a:p>
          <a:p>
            <a:pPr marL="285750" indent="-285750">
              <a:buFont typeface="Arial" panose="020B0604020202020204" pitchFamily="34" charset="0"/>
              <a:buChar char="•"/>
            </a:pPr>
            <a:r>
              <a:rPr lang="it-IT" dirty="0"/>
              <a:t>Volume for </a:t>
            </a:r>
            <a:r>
              <a:rPr lang="it-IT" dirty="0" err="1"/>
              <a:t>Period</a:t>
            </a:r>
            <a:endParaRPr lang="it-IT" dirty="0"/>
          </a:p>
          <a:p>
            <a:pPr marL="285750" indent="-285750">
              <a:buFont typeface="Arial" panose="020B0604020202020204" pitchFamily="34" charset="0"/>
              <a:buChar char="•"/>
            </a:pPr>
            <a:r>
              <a:rPr lang="it-IT" dirty="0"/>
              <a:t>Integration over </a:t>
            </a:r>
            <a:r>
              <a:rPr lang="it-IT" dirty="0" err="1"/>
              <a:t>Period</a:t>
            </a:r>
            <a:endParaRPr lang="it-IT" dirty="0"/>
          </a:p>
          <a:p>
            <a:pPr marL="285750" indent="-285750">
              <a:buFont typeface="Arial" panose="020B0604020202020204" pitchFamily="34" charset="0"/>
              <a:buChar char="•"/>
            </a:pPr>
            <a:r>
              <a:rPr lang="it-IT" dirty="0" err="1"/>
              <a:t>Number</a:t>
            </a:r>
            <a:r>
              <a:rPr lang="it-IT" dirty="0"/>
              <a:t> of </a:t>
            </a:r>
            <a:r>
              <a:rPr lang="it-IT" dirty="0" err="1"/>
              <a:t>Valid</a:t>
            </a:r>
            <a:r>
              <a:rPr lang="it-IT" dirty="0"/>
              <a:t> Data over </a:t>
            </a:r>
            <a:r>
              <a:rPr lang="it-IT" dirty="0" err="1"/>
              <a:t>Period</a:t>
            </a: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pic>
        <p:nvPicPr>
          <p:cNvPr id="5" name="Immagine 4">
            <a:extLst>
              <a:ext uri="{FF2B5EF4-FFF2-40B4-BE49-F238E27FC236}">
                <a16:creationId xmlns:a16="http://schemas.microsoft.com/office/drawing/2014/main" id="{754DBE84-4868-A380-E763-0CFE8614001E}"/>
              </a:ext>
            </a:extLst>
          </p:cNvPr>
          <p:cNvPicPr>
            <a:picLocks noChangeAspect="1"/>
          </p:cNvPicPr>
          <p:nvPr/>
        </p:nvPicPr>
        <p:blipFill>
          <a:blip r:embed="rId3"/>
          <a:stretch>
            <a:fillRect/>
          </a:stretch>
        </p:blipFill>
        <p:spPr>
          <a:xfrm>
            <a:off x="4139952" y="1033557"/>
            <a:ext cx="4618120" cy="5235394"/>
          </a:xfrm>
          <a:prstGeom prst="rect">
            <a:avLst/>
          </a:prstGeom>
        </p:spPr>
      </p:pic>
    </p:spTree>
    <p:extLst>
      <p:ext uri="{BB962C8B-B14F-4D97-AF65-F5344CB8AC3E}">
        <p14:creationId xmlns:p14="http://schemas.microsoft.com/office/powerpoint/2010/main" val="3712719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3940" y="1497686"/>
            <a:ext cx="4520910" cy="923330"/>
          </a:xfrm>
          <a:prstGeom prst="rect">
            <a:avLst/>
          </a:prstGeom>
          <a:noFill/>
        </p:spPr>
        <p:txBody>
          <a:bodyPr wrap="square" rtlCol="0">
            <a:spAutoFit/>
          </a:bodyPr>
          <a:lstStyle/>
          <a:p>
            <a:r>
              <a:rPr lang="en-US" dirty="0"/>
              <a:t>The</a:t>
            </a:r>
            <a:r>
              <a:rPr lang="en-US" b="1" dirty="0"/>
              <a:t> Accumulation over Period </a:t>
            </a:r>
            <a:r>
              <a:rPr lang="en-US" dirty="0"/>
              <a:t>function aggregates the values of the selected record in a new period interval</a:t>
            </a: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15" name="CasellaDiTesto 14">
            <a:extLst>
              <a:ext uri="{FF2B5EF4-FFF2-40B4-BE49-F238E27FC236}">
                <a16:creationId xmlns:a16="http://schemas.microsoft.com/office/drawing/2014/main" id="{38648454-9293-2290-488A-793779097360}"/>
              </a:ext>
            </a:extLst>
          </p:cNvPr>
          <p:cNvSpPr txBox="1"/>
          <p:nvPr/>
        </p:nvSpPr>
        <p:spPr>
          <a:xfrm>
            <a:off x="267115"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23</a:t>
            </a:r>
            <a:endParaRPr lang="en-US" sz="2400" b="1" dirty="0">
              <a:solidFill>
                <a:schemeClr val="bg1"/>
              </a:solidFill>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66CF5A50-9232-2202-A846-EA9FA55D8686}"/>
              </a:ext>
            </a:extLst>
          </p:cNvPr>
          <p:cNvSpPr txBox="1"/>
          <p:nvPr/>
        </p:nvSpPr>
        <p:spPr>
          <a:xfrm>
            <a:off x="253940" y="2342881"/>
            <a:ext cx="4102035" cy="4247317"/>
          </a:xfrm>
          <a:prstGeom prst="rect">
            <a:avLst/>
          </a:prstGeom>
          <a:noFill/>
        </p:spPr>
        <p:txBody>
          <a:bodyPr wrap="square">
            <a:spAutoFit/>
          </a:bodyPr>
          <a:lstStyle/>
          <a:p>
            <a:pPr marL="285750" indent="-285750">
              <a:buFont typeface="Arial" panose="020B0604020202020204" pitchFamily="34" charset="0"/>
              <a:buChar char="•"/>
            </a:pPr>
            <a:r>
              <a:rPr lang="en-US" dirty="0"/>
              <a:t>Select a record with Part E= 1DAY</a:t>
            </a:r>
          </a:p>
          <a:p>
            <a:pPr marL="285750" indent="-285750">
              <a:buFont typeface="Arial" panose="020B0604020202020204" pitchFamily="34" charset="0"/>
              <a:buChar char="•"/>
            </a:pPr>
            <a:r>
              <a:rPr lang="en-US" dirty="0"/>
              <a:t>Choose the </a:t>
            </a:r>
            <a:r>
              <a:rPr lang="en-US" b="1" dirty="0"/>
              <a:t>Time Functions </a:t>
            </a:r>
            <a:r>
              <a:rPr lang="en-US" dirty="0"/>
              <a:t>tab of the Math Functions screen and select the </a:t>
            </a:r>
            <a:r>
              <a:rPr lang="en-US" b="1" dirty="0"/>
              <a:t>Min/Max/Avg/… Over Period</a:t>
            </a:r>
            <a:r>
              <a:rPr lang="en-US" dirty="0"/>
              <a:t> operator from the Function Type list, select </a:t>
            </a:r>
            <a:r>
              <a:rPr lang="en-US" b="1" dirty="0"/>
              <a:t>Accumulation over Period</a:t>
            </a:r>
          </a:p>
          <a:p>
            <a:pPr marL="285750" indent="-285750">
              <a:buFont typeface="Arial" panose="020B0604020202020204" pitchFamily="34" charset="0"/>
              <a:buChar char="•"/>
            </a:pPr>
            <a:r>
              <a:rPr lang="en-US" dirty="0"/>
              <a:t>Specify the New Period Interval equal to 1YEAR</a:t>
            </a:r>
            <a:endParaRPr lang="it-IT" dirty="0"/>
          </a:p>
          <a:p>
            <a:pPr marL="285750" indent="-285750">
              <a:buFont typeface="Arial" panose="020B0604020202020204" pitchFamily="34" charset="0"/>
              <a:buChar char="•"/>
            </a:pPr>
            <a:r>
              <a:rPr lang="it-IT" dirty="0"/>
              <a:t>Click </a:t>
            </a:r>
            <a:r>
              <a:rPr lang="it-IT" b="1" dirty="0"/>
              <a:t>Compute</a:t>
            </a:r>
          </a:p>
          <a:p>
            <a:pPr marL="285750" indent="-285750">
              <a:buFont typeface="Arial" panose="020B0604020202020204" pitchFamily="34" charset="0"/>
              <a:buChar char="•"/>
            </a:pPr>
            <a:r>
              <a:rPr lang="it-IT" b="1" dirty="0"/>
              <a:t>Save </a:t>
            </a:r>
            <a:r>
              <a:rPr lang="it-IT" b="1" dirty="0" err="1"/>
              <a:t>as</a:t>
            </a:r>
            <a:r>
              <a:rPr lang="it-IT" b="1" dirty="0"/>
              <a:t> </a:t>
            </a:r>
            <a:r>
              <a:rPr lang="it-IT" dirty="0"/>
              <a:t>and </a:t>
            </a:r>
            <a:r>
              <a:rPr lang="it-IT" dirty="0" err="1"/>
              <a:t>rename</a:t>
            </a:r>
            <a:r>
              <a:rPr lang="it-IT" dirty="0"/>
              <a:t> the record </a:t>
            </a:r>
          </a:p>
          <a:p>
            <a:pPr marL="285750" indent="-285750">
              <a:buFont typeface="Arial" panose="020B0604020202020204" pitchFamily="34" charset="0"/>
              <a:buChar char="•"/>
            </a:pPr>
            <a:endParaRPr lang="it-IT" b="1" dirty="0"/>
          </a:p>
          <a:p>
            <a:r>
              <a:rPr lang="it-IT" dirty="0"/>
              <a:t>(</a:t>
            </a:r>
            <a:r>
              <a:rPr lang="it-IT" dirty="0" err="1"/>
              <a:t>Repeat</a:t>
            </a:r>
            <a:r>
              <a:rPr lang="it-IT" dirty="0"/>
              <a:t> the </a:t>
            </a:r>
            <a:r>
              <a:rPr lang="it-IT" dirty="0" err="1"/>
              <a:t>exercise</a:t>
            </a:r>
            <a:r>
              <a:rPr lang="it-IT" dirty="0"/>
              <a:t> with </a:t>
            </a:r>
            <a:r>
              <a:rPr lang="it-IT" dirty="0" err="1"/>
              <a:t>accumulation</a:t>
            </a:r>
            <a:r>
              <a:rPr lang="it-IT" dirty="0"/>
              <a:t> over 1MON and Maximum for </a:t>
            </a:r>
            <a:r>
              <a:rPr lang="it-IT" dirty="0" err="1"/>
              <a:t>Period</a:t>
            </a:r>
            <a:r>
              <a:rPr lang="it-IT" dirty="0"/>
              <a:t> over 1YEAR) </a:t>
            </a:r>
          </a:p>
          <a:p>
            <a:pPr marL="285750" indent="-285750">
              <a:buFont typeface="Arial" panose="020B0604020202020204" pitchFamily="34" charset="0"/>
              <a:buChar char="•"/>
            </a:pPr>
            <a:endParaRPr lang="it-IT" dirty="0"/>
          </a:p>
        </p:txBody>
      </p:sp>
      <p:pic>
        <p:nvPicPr>
          <p:cNvPr id="17" name="Immagine 16">
            <a:extLst>
              <a:ext uri="{FF2B5EF4-FFF2-40B4-BE49-F238E27FC236}">
                <a16:creationId xmlns:a16="http://schemas.microsoft.com/office/drawing/2014/main" id="{AFB8F70D-100B-FF2C-8627-0591B25063CB}"/>
              </a:ext>
            </a:extLst>
          </p:cNvPr>
          <p:cNvPicPr>
            <a:picLocks noChangeAspect="1"/>
          </p:cNvPicPr>
          <p:nvPr/>
        </p:nvPicPr>
        <p:blipFill>
          <a:blip r:embed="rId3"/>
          <a:stretch>
            <a:fillRect/>
          </a:stretch>
        </p:blipFill>
        <p:spPr>
          <a:xfrm>
            <a:off x="4427984" y="2867707"/>
            <a:ext cx="4259532" cy="3247315"/>
          </a:xfrm>
          <a:prstGeom prst="rect">
            <a:avLst/>
          </a:prstGeom>
        </p:spPr>
      </p:pic>
      <p:pic>
        <p:nvPicPr>
          <p:cNvPr id="19" name="Immagine 18">
            <a:extLst>
              <a:ext uri="{FF2B5EF4-FFF2-40B4-BE49-F238E27FC236}">
                <a16:creationId xmlns:a16="http://schemas.microsoft.com/office/drawing/2014/main" id="{43DEF6A4-8514-2227-21C5-412505A45E3F}"/>
              </a:ext>
            </a:extLst>
          </p:cNvPr>
          <p:cNvPicPr>
            <a:picLocks noChangeAspect="1"/>
          </p:cNvPicPr>
          <p:nvPr/>
        </p:nvPicPr>
        <p:blipFill>
          <a:blip r:embed="rId4"/>
          <a:stretch>
            <a:fillRect/>
          </a:stretch>
        </p:blipFill>
        <p:spPr>
          <a:xfrm>
            <a:off x="5253455" y="811498"/>
            <a:ext cx="3597195" cy="2619496"/>
          </a:xfrm>
          <a:prstGeom prst="rect">
            <a:avLst/>
          </a:prstGeom>
        </p:spPr>
      </p:pic>
    </p:spTree>
    <p:extLst>
      <p:ext uri="{BB962C8B-B14F-4D97-AF65-F5344CB8AC3E}">
        <p14:creationId xmlns:p14="http://schemas.microsoft.com/office/powerpoint/2010/main" val="1606055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497686"/>
            <a:ext cx="4186798" cy="1200329"/>
          </a:xfrm>
          <a:prstGeom prst="rect">
            <a:avLst/>
          </a:prstGeom>
          <a:noFill/>
        </p:spPr>
        <p:txBody>
          <a:bodyPr wrap="square" rtlCol="0">
            <a:spAutoFit/>
          </a:bodyPr>
          <a:lstStyle/>
          <a:p>
            <a:r>
              <a:rPr lang="en-US" dirty="0"/>
              <a:t>The </a:t>
            </a:r>
            <a:r>
              <a:rPr lang="en-US" b="1" dirty="0"/>
              <a:t>Shift in Time </a:t>
            </a:r>
            <a:r>
              <a:rPr lang="en-US" dirty="0"/>
              <a:t>function shifts the times in time series data sets by a specified increment or to start at a specified date and time</a:t>
            </a: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15" name="CasellaDiTesto 14">
            <a:extLst>
              <a:ext uri="{FF2B5EF4-FFF2-40B4-BE49-F238E27FC236}">
                <a16:creationId xmlns:a16="http://schemas.microsoft.com/office/drawing/2014/main" id="{38648454-9293-2290-488A-793779097360}"/>
              </a:ext>
            </a:extLst>
          </p:cNvPr>
          <p:cNvSpPr txBox="1"/>
          <p:nvPr/>
        </p:nvSpPr>
        <p:spPr>
          <a:xfrm>
            <a:off x="267115"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24</a:t>
            </a:r>
            <a:endParaRPr lang="en-US" sz="2400" b="1" dirty="0">
              <a:solidFill>
                <a:schemeClr val="bg1"/>
              </a:solidFill>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66CF5A50-9232-2202-A846-EA9FA55D8686}"/>
              </a:ext>
            </a:extLst>
          </p:cNvPr>
          <p:cNvSpPr txBox="1"/>
          <p:nvPr/>
        </p:nvSpPr>
        <p:spPr>
          <a:xfrm>
            <a:off x="397957" y="2672285"/>
            <a:ext cx="4102035" cy="3416320"/>
          </a:xfrm>
          <a:prstGeom prst="rect">
            <a:avLst/>
          </a:prstGeom>
          <a:noFill/>
        </p:spPr>
        <p:txBody>
          <a:bodyPr wrap="square">
            <a:spAutoFit/>
          </a:bodyPr>
          <a:lstStyle/>
          <a:p>
            <a:pPr marL="285750" indent="-285750">
              <a:buFont typeface="Arial" panose="020B0604020202020204" pitchFamily="34" charset="0"/>
              <a:buChar char="•"/>
            </a:pPr>
            <a:r>
              <a:rPr lang="en-US" dirty="0"/>
              <a:t>Select one record</a:t>
            </a:r>
          </a:p>
          <a:p>
            <a:pPr marL="285750" indent="-285750">
              <a:buFont typeface="Arial" panose="020B0604020202020204" pitchFamily="34" charset="0"/>
              <a:buChar char="•"/>
            </a:pPr>
            <a:r>
              <a:rPr lang="en-US" dirty="0"/>
              <a:t>Choose the </a:t>
            </a:r>
            <a:r>
              <a:rPr lang="en-US" b="1" dirty="0"/>
              <a:t>Time Functions </a:t>
            </a:r>
            <a:r>
              <a:rPr lang="en-US" dirty="0"/>
              <a:t>tab of the Math Functions screen and select the </a:t>
            </a:r>
            <a:r>
              <a:rPr lang="en-US" b="1" dirty="0"/>
              <a:t>Shift in Time </a:t>
            </a:r>
            <a:r>
              <a:rPr lang="en-US" dirty="0"/>
              <a:t>operator</a:t>
            </a:r>
          </a:p>
          <a:p>
            <a:pPr marL="285750" indent="-285750">
              <a:buFont typeface="Arial" panose="020B0604020202020204" pitchFamily="34" charset="0"/>
              <a:buChar char="•"/>
            </a:pPr>
            <a:r>
              <a:rPr lang="en-US" dirty="0"/>
              <a:t>In the </a:t>
            </a:r>
            <a:r>
              <a:rPr lang="en-US" b="1" dirty="0"/>
              <a:t>Shift by Amount </a:t>
            </a:r>
            <a:r>
              <a:rPr lang="en-US" dirty="0"/>
              <a:t>box, enter the amount of the time to shift the data sets by and then select Minute, Hour, Day, Week, Month or Year. To shift data backwards in time, use a negative amount for the time shift</a:t>
            </a:r>
            <a:endParaRPr lang="it-IT" dirty="0"/>
          </a:p>
          <a:p>
            <a:pPr marL="285750" indent="-285750">
              <a:buFont typeface="Arial" panose="020B0604020202020204" pitchFamily="34" charset="0"/>
              <a:buChar char="•"/>
            </a:pPr>
            <a:r>
              <a:rPr lang="it-IT" dirty="0"/>
              <a:t>Click </a:t>
            </a:r>
            <a:r>
              <a:rPr lang="it-IT" b="1" dirty="0"/>
              <a:t>Compute</a:t>
            </a:r>
          </a:p>
          <a:p>
            <a:pPr marL="285750" indent="-285750">
              <a:buFont typeface="Arial" panose="020B0604020202020204" pitchFamily="34" charset="0"/>
              <a:buChar char="•"/>
            </a:pPr>
            <a:r>
              <a:rPr lang="it-IT" b="1" dirty="0"/>
              <a:t>Save </a:t>
            </a:r>
            <a:r>
              <a:rPr lang="it-IT" b="1" dirty="0" err="1"/>
              <a:t>as</a:t>
            </a:r>
            <a:r>
              <a:rPr lang="it-IT" b="1" dirty="0"/>
              <a:t> </a:t>
            </a:r>
            <a:r>
              <a:rPr lang="it-IT" dirty="0"/>
              <a:t>and </a:t>
            </a:r>
            <a:r>
              <a:rPr lang="it-IT" dirty="0" err="1"/>
              <a:t>rename</a:t>
            </a:r>
            <a:r>
              <a:rPr lang="it-IT" dirty="0"/>
              <a:t> the record </a:t>
            </a:r>
            <a:endParaRPr lang="it-IT" b="1" dirty="0"/>
          </a:p>
        </p:txBody>
      </p:sp>
      <p:pic>
        <p:nvPicPr>
          <p:cNvPr id="17" name="Immagine 16">
            <a:extLst>
              <a:ext uri="{FF2B5EF4-FFF2-40B4-BE49-F238E27FC236}">
                <a16:creationId xmlns:a16="http://schemas.microsoft.com/office/drawing/2014/main" id="{AFB8F70D-100B-FF2C-8627-0591B2506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53128" y="3315091"/>
            <a:ext cx="4259532" cy="2821188"/>
          </a:xfrm>
          <a:prstGeom prst="rect">
            <a:avLst/>
          </a:prstGeom>
        </p:spPr>
      </p:pic>
      <p:pic>
        <p:nvPicPr>
          <p:cNvPr id="5" name="Immagine 4">
            <a:extLst>
              <a:ext uri="{FF2B5EF4-FFF2-40B4-BE49-F238E27FC236}">
                <a16:creationId xmlns:a16="http://schemas.microsoft.com/office/drawing/2014/main" id="{EF905ECA-0C9D-7F68-0073-C542D89A0879}"/>
              </a:ext>
            </a:extLst>
          </p:cNvPr>
          <p:cNvPicPr>
            <a:picLocks noChangeAspect="1"/>
          </p:cNvPicPr>
          <p:nvPr/>
        </p:nvPicPr>
        <p:blipFill>
          <a:blip r:embed="rId4"/>
          <a:stretch>
            <a:fillRect/>
          </a:stretch>
        </p:blipFill>
        <p:spPr>
          <a:xfrm>
            <a:off x="4703263" y="1093229"/>
            <a:ext cx="4102035" cy="2093017"/>
          </a:xfrm>
          <a:prstGeom prst="rect">
            <a:avLst/>
          </a:prstGeom>
        </p:spPr>
      </p:pic>
    </p:spTree>
    <p:extLst>
      <p:ext uri="{BB962C8B-B14F-4D97-AF65-F5344CB8AC3E}">
        <p14:creationId xmlns:p14="http://schemas.microsoft.com/office/powerpoint/2010/main" val="16175530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6466" y="1759939"/>
            <a:ext cx="4248472" cy="3416320"/>
          </a:xfrm>
          <a:prstGeom prst="rect">
            <a:avLst/>
          </a:prstGeom>
          <a:noFill/>
        </p:spPr>
        <p:txBody>
          <a:bodyPr wrap="square" rtlCol="0">
            <a:spAutoFit/>
          </a:bodyPr>
          <a:lstStyle/>
          <a:p>
            <a:r>
              <a:rPr lang="en-US" dirty="0"/>
              <a:t>The </a:t>
            </a:r>
            <a:r>
              <a:rPr lang="en-US" b="1" dirty="0"/>
              <a:t>Statistics</a:t>
            </a:r>
            <a:r>
              <a:rPr lang="en-US" dirty="0"/>
              <a:t> tab contains the following functions: Basic (statistics), Linear Regression, Cyclic Analysis, Duration Analysis, and Frequency Plot.</a:t>
            </a:r>
          </a:p>
          <a:p>
            <a:endParaRPr lang="it-IT" dirty="0"/>
          </a:p>
          <a:p>
            <a:pPr marL="285750" indent="-285750">
              <a:buFont typeface="Arial" pitchFamily="34" charset="0"/>
              <a:buChar char="•"/>
            </a:pPr>
            <a:r>
              <a:rPr lang="it-IT" dirty="0"/>
              <a:t>Select one or more record </a:t>
            </a:r>
            <a:r>
              <a:rPr lang="it-IT" dirty="0" err="1"/>
              <a:t>you</a:t>
            </a:r>
            <a:r>
              <a:rPr lang="it-IT" dirty="0"/>
              <a:t> </a:t>
            </a:r>
            <a:r>
              <a:rPr lang="it-IT" dirty="0" err="1"/>
              <a:t>want</a:t>
            </a:r>
            <a:r>
              <a:rPr lang="it-IT" dirty="0"/>
              <a:t> to </a:t>
            </a:r>
            <a:r>
              <a:rPr lang="it-IT" dirty="0" err="1"/>
              <a:t>modify</a:t>
            </a:r>
            <a:endParaRPr lang="it-IT" dirty="0"/>
          </a:p>
          <a:p>
            <a:pPr marL="285750" indent="-285750">
              <a:buFont typeface="Arial" pitchFamily="34" charset="0"/>
              <a:buChar char="•"/>
            </a:pPr>
            <a:r>
              <a:rPr lang="it-IT" dirty="0"/>
              <a:t>Select the </a:t>
            </a:r>
            <a:r>
              <a:rPr lang="it-IT" dirty="0" err="1"/>
              <a:t>function</a:t>
            </a:r>
            <a:r>
              <a:rPr lang="it-IT" dirty="0"/>
              <a:t> from the drop-down menu</a:t>
            </a:r>
          </a:p>
          <a:p>
            <a:pPr marL="285750" indent="-285750">
              <a:buFont typeface="Arial" pitchFamily="34" charset="0"/>
              <a:buChar char="•"/>
            </a:pPr>
            <a:r>
              <a:rPr lang="it-IT" dirty="0" err="1"/>
              <a:t>Insert</a:t>
            </a:r>
            <a:r>
              <a:rPr lang="it-IT" dirty="0"/>
              <a:t> the </a:t>
            </a:r>
            <a:r>
              <a:rPr lang="it-IT" dirty="0" err="1"/>
              <a:t>required</a:t>
            </a:r>
            <a:r>
              <a:rPr lang="it-IT" dirty="0"/>
              <a:t> </a:t>
            </a:r>
            <a:r>
              <a:rPr lang="it-IT" dirty="0" err="1"/>
              <a:t>values</a:t>
            </a:r>
            <a:endParaRPr lang="it-IT" dirty="0"/>
          </a:p>
          <a:p>
            <a:pPr marL="285750" indent="-285750">
              <a:buFont typeface="Arial" pitchFamily="34" charset="0"/>
              <a:buChar char="•"/>
            </a:pPr>
            <a:r>
              <a:rPr lang="it-IT" dirty="0"/>
              <a:t>Click Compute</a:t>
            </a:r>
          </a:p>
          <a:p>
            <a:pPr marL="285750" indent="-285750">
              <a:buFont typeface="Arial" pitchFamily="34" charset="0"/>
              <a:buChar char="•"/>
            </a:pPr>
            <a:endParaRPr lang="en-US" b="1"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4" name="CasellaDiTesto 3">
            <a:extLst>
              <a:ext uri="{FF2B5EF4-FFF2-40B4-BE49-F238E27FC236}">
                <a16:creationId xmlns:a16="http://schemas.microsoft.com/office/drawing/2014/main" id="{C179A836-21F8-B91A-6E21-9C3ADBB16BE9}"/>
              </a:ext>
            </a:extLst>
          </p:cNvPr>
          <p:cNvSpPr txBox="1"/>
          <p:nvPr/>
        </p:nvSpPr>
        <p:spPr>
          <a:xfrm>
            <a:off x="606713" y="1297188"/>
            <a:ext cx="2008370" cy="369332"/>
          </a:xfrm>
          <a:prstGeom prst="rect">
            <a:avLst/>
          </a:prstGeom>
          <a:noFill/>
        </p:spPr>
        <p:txBody>
          <a:bodyPr wrap="none" rtlCol="0">
            <a:spAutoFit/>
          </a:bodyPr>
          <a:lstStyle/>
          <a:p>
            <a:r>
              <a:rPr lang="it-IT" b="1" dirty="0" err="1"/>
              <a:t>Statistics</a:t>
            </a:r>
            <a:r>
              <a:rPr lang="it-IT" b="1" dirty="0"/>
              <a:t> </a:t>
            </a:r>
            <a:r>
              <a:rPr lang="it-IT" b="1" dirty="0" err="1"/>
              <a:t>Functions</a:t>
            </a:r>
            <a:endParaRPr lang="en-US" b="1" dirty="0"/>
          </a:p>
        </p:txBody>
      </p:sp>
      <p:pic>
        <p:nvPicPr>
          <p:cNvPr id="10" name="Immagine 9">
            <a:extLst>
              <a:ext uri="{FF2B5EF4-FFF2-40B4-BE49-F238E27FC236}">
                <a16:creationId xmlns:a16="http://schemas.microsoft.com/office/drawing/2014/main" id="{179BC257-55B1-6381-133C-0543B36BCD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44008" y="1340768"/>
            <a:ext cx="3820424" cy="4440939"/>
          </a:xfrm>
          <a:prstGeom prst="rect">
            <a:avLst/>
          </a:prstGeom>
        </p:spPr>
      </p:pic>
    </p:spTree>
    <p:extLst>
      <p:ext uri="{BB962C8B-B14F-4D97-AF65-F5344CB8AC3E}">
        <p14:creationId xmlns:p14="http://schemas.microsoft.com/office/powerpoint/2010/main" val="15272224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94A6-0204-C97B-54F9-E7C4FB28A3DA}"/>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23E7445-DE90-D71E-5DC2-26668B61F6B6}"/>
              </a:ext>
            </a:extLst>
          </p:cNvPr>
          <p:cNvSpPr txBox="1"/>
          <p:nvPr/>
        </p:nvSpPr>
        <p:spPr>
          <a:xfrm>
            <a:off x="372166" y="1233367"/>
            <a:ext cx="4248472" cy="4524315"/>
          </a:xfrm>
          <a:prstGeom prst="rect">
            <a:avLst/>
          </a:prstGeom>
          <a:noFill/>
        </p:spPr>
        <p:txBody>
          <a:bodyPr wrap="square" rtlCol="0">
            <a:spAutoFit/>
          </a:bodyPr>
          <a:lstStyle/>
          <a:p>
            <a:r>
              <a:rPr lang="en-US" dirty="0"/>
              <a:t>The </a:t>
            </a:r>
            <a:r>
              <a:rPr lang="en-US" b="1" dirty="0"/>
              <a:t>Basic</a:t>
            </a:r>
            <a:r>
              <a:rPr lang="en-US" dirty="0"/>
              <a:t> function computes the basic statistical values for a regular or irregular interval time series data set. The statistical and informational values displayed are:</a:t>
            </a:r>
          </a:p>
          <a:p>
            <a:pPr marL="285750" indent="-285750">
              <a:buFont typeface="Arial" panose="020B0604020202020204" pitchFamily="34" charset="0"/>
              <a:buChar char="•"/>
            </a:pPr>
            <a:r>
              <a:rPr lang="en-US" dirty="0"/>
              <a:t>Number of valid values</a:t>
            </a:r>
          </a:p>
          <a:p>
            <a:pPr marL="285750" indent="-285750">
              <a:buFont typeface="Arial" panose="020B0604020202020204" pitchFamily="34" charset="0"/>
              <a:buChar char="•"/>
            </a:pPr>
            <a:r>
              <a:rPr lang="en-US" dirty="0"/>
              <a:t>Number of missing values</a:t>
            </a:r>
          </a:p>
          <a:p>
            <a:pPr marL="285750" indent="-285750">
              <a:buFont typeface="Arial" panose="020B0604020202020204" pitchFamily="34" charset="0"/>
              <a:buChar char="•"/>
            </a:pPr>
            <a:r>
              <a:rPr lang="en-US" dirty="0"/>
              <a:t>Last valid value and date and time</a:t>
            </a:r>
          </a:p>
          <a:p>
            <a:pPr marL="285750" indent="-285750">
              <a:buFont typeface="Arial" panose="020B0604020202020204" pitchFamily="34" charset="0"/>
              <a:buChar char="•"/>
            </a:pPr>
            <a:r>
              <a:rPr lang="en-US" dirty="0"/>
              <a:t>Minimum value and date and time</a:t>
            </a:r>
          </a:p>
          <a:p>
            <a:pPr marL="285750" indent="-285750">
              <a:buFont typeface="Arial" panose="020B0604020202020204" pitchFamily="34" charset="0"/>
              <a:buChar char="•"/>
            </a:pPr>
            <a:r>
              <a:rPr lang="en-US" dirty="0"/>
              <a:t>Mean value</a:t>
            </a:r>
          </a:p>
          <a:p>
            <a:pPr marL="285750" indent="-285750">
              <a:buFont typeface="Arial" panose="020B0604020202020204" pitchFamily="34" charset="0"/>
              <a:buChar char="•"/>
            </a:pPr>
            <a:r>
              <a:rPr lang="en-US" dirty="0"/>
              <a:t>Maximum value and date and time</a:t>
            </a:r>
          </a:p>
          <a:p>
            <a:pPr marL="285750" indent="-285750">
              <a:buFont typeface="Arial" panose="020B0604020202020204" pitchFamily="34" charset="0"/>
              <a:buChar char="•"/>
            </a:pPr>
            <a:r>
              <a:rPr lang="en-US" dirty="0"/>
              <a:t>Accumulated value for the time series</a:t>
            </a:r>
          </a:p>
          <a:p>
            <a:pPr marL="285750" indent="-285750">
              <a:buFont typeface="Arial" panose="020B0604020202020204" pitchFamily="34" charset="0"/>
              <a:buChar char="•"/>
            </a:pPr>
            <a:r>
              <a:rPr lang="en-US" dirty="0"/>
              <a:t>Standard deviation</a:t>
            </a:r>
          </a:p>
          <a:p>
            <a:pPr marL="285750" indent="-285750">
              <a:buFont typeface="Arial" panose="020B0604020202020204" pitchFamily="34" charset="0"/>
              <a:buChar char="•"/>
            </a:pPr>
            <a:r>
              <a:rPr lang="en-US" dirty="0"/>
              <a:t>Skew coefficient</a:t>
            </a:r>
          </a:p>
          <a:p>
            <a:pPr marL="285750" indent="-285750">
              <a:buFont typeface="Arial" panose="020B0604020202020204" pitchFamily="34" charset="0"/>
              <a:buChar char="•"/>
            </a:pPr>
            <a:r>
              <a:rPr lang="en-US" dirty="0"/>
              <a:t>Data type ("INST-VAL", "INST-CUM", "PER-AVER", "PER-CUM")</a:t>
            </a:r>
          </a:p>
          <a:p>
            <a:pPr marL="285750" indent="-285750">
              <a:buFont typeface="Arial" panose="020B0604020202020204" pitchFamily="34" charset="0"/>
              <a:buChar char="•"/>
            </a:pPr>
            <a:r>
              <a:rPr lang="en-US" dirty="0"/>
              <a:t>Data Units ("ft", "</a:t>
            </a:r>
            <a:r>
              <a:rPr lang="en-US" dirty="0" err="1"/>
              <a:t>cfs</a:t>
            </a:r>
            <a:r>
              <a:rPr lang="en-US" dirty="0"/>
              <a:t>", etc.)</a:t>
            </a:r>
          </a:p>
        </p:txBody>
      </p:sp>
      <p:sp>
        <p:nvSpPr>
          <p:cNvPr id="7" name="CasellaDiTesto 6">
            <a:extLst>
              <a:ext uri="{FF2B5EF4-FFF2-40B4-BE49-F238E27FC236}">
                <a16:creationId xmlns:a16="http://schemas.microsoft.com/office/drawing/2014/main" id="{75434CD1-B139-A677-1F47-B6F0A798D971}"/>
              </a:ext>
            </a:extLst>
          </p:cNvPr>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pic>
        <p:nvPicPr>
          <p:cNvPr id="10" name="Immagine 9">
            <a:extLst>
              <a:ext uri="{FF2B5EF4-FFF2-40B4-BE49-F238E27FC236}">
                <a16:creationId xmlns:a16="http://schemas.microsoft.com/office/drawing/2014/main" id="{6A65FA9D-3530-150B-EF40-B7D94E0AFF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6016" y="1361751"/>
            <a:ext cx="3820424" cy="4400659"/>
          </a:xfrm>
          <a:prstGeom prst="rect">
            <a:avLst/>
          </a:prstGeom>
        </p:spPr>
      </p:pic>
    </p:spTree>
    <p:extLst>
      <p:ext uri="{BB962C8B-B14F-4D97-AF65-F5344CB8AC3E}">
        <p14:creationId xmlns:p14="http://schemas.microsoft.com/office/powerpoint/2010/main" val="3709340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0325" y="1795386"/>
            <a:ext cx="4299188" cy="923330"/>
          </a:xfrm>
          <a:prstGeom prst="rect">
            <a:avLst/>
          </a:prstGeom>
          <a:noFill/>
        </p:spPr>
        <p:txBody>
          <a:bodyPr wrap="square" rtlCol="0">
            <a:spAutoFit/>
          </a:bodyPr>
          <a:lstStyle/>
          <a:p>
            <a:r>
              <a:rPr lang="en-US" dirty="0"/>
              <a:t>The </a:t>
            </a:r>
            <a:r>
              <a:rPr lang="en-US" b="1" dirty="0"/>
              <a:t>Cyclic Analysis </a:t>
            </a:r>
            <a:r>
              <a:rPr lang="en-US" dirty="0"/>
              <a:t>function derives a set of cyclic statistics from a regular interval time series data set.</a:t>
            </a: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15" name="CasellaDiTesto 14">
            <a:extLst>
              <a:ext uri="{FF2B5EF4-FFF2-40B4-BE49-F238E27FC236}">
                <a16:creationId xmlns:a16="http://schemas.microsoft.com/office/drawing/2014/main" id="{38648454-9293-2290-488A-793779097360}"/>
              </a:ext>
            </a:extLst>
          </p:cNvPr>
          <p:cNvSpPr txBox="1"/>
          <p:nvPr/>
        </p:nvSpPr>
        <p:spPr>
          <a:xfrm>
            <a:off x="267115"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25</a:t>
            </a:r>
            <a:endParaRPr lang="en-US" sz="2400" b="1" dirty="0">
              <a:solidFill>
                <a:schemeClr val="bg1"/>
              </a:solidFill>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66CF5A50-9232-2202-A846-EA9FA55D8686}"/>
              </a:ext>
            </a:extLst>
          </p:cNvPr>
          <p:cNvSpPr txBox="1"/>
          <p:nvPr/>
        </p:nvSpPr>
        <p:spPr>
          <a:xfrm>
            <a:off x="261686" y="2859122"/>
            <a:ext cx="4102035" cy="2585323"/>
          </a:xfrm>
          <a:prstGeom prst="rect">
            <a:avLst/>
          </a:prstGeom>
          <a:noFill/>
        </p:spPr>
        <p:txBody>
          <a:bodyPr wrap="square">
            <a:spAutoFit/>
          </a:bodyPr>
          <a:lstStyle/>
          <a:p>
            <a:pPr marL="285750" indent="-285750">
              <a:buFont typeface="Arial" panose="020B0604020202020204" pitchFamily="34" charset="0"/>
              <a:buChar char="•"/>
            </a:pPr>
            <a:r>
              <a:rPr lang="en-US" dirty="0"/>
              <a:t>Select a record with PART E = 1MON</a:t>
            </a:r>
          </a:p>
          <a:p>
            <a:pPr marL="285750" indent="-285750">
              <a:buFont typeface="Arial" panose="020B0604020202020204" pitchFamily="34" charset="0"/>
              <a:buChar char="•"/>
            </a:pPr>
            <a:r>
              <a:rPr lang="en-US" dirty="0"/>
              <a:t>Choose the </a:t>
            </a:r>
            <a:r>
              <a:rPr lang="en-US" b="1" dirty="0"/>
              <a:t>Statistics </a:t>
            </a:r>
            <a:r>
              <a:rPr lang="en-US" dirty="0"/>
              <a:t>tab of the Math Functions screen and select the </a:t>
            </a:r>
            <a:r>
              <a:rPr lang="en-US" b="1" dirty="0"/>
              <a:t>Cyclic Analysis </a:t>
            </a:r>
            <a:r>
              <a:rPr lang="en-US" dirty="0"/>
              <a:t>type</a:t>
            </a:r>
          </a:p>
          <a:p>
            <a:pPr marL="285750" indent="-285750">
              <a:buFont typeface="Arial" panose="020B0604020202020204" pitchFamily="34" charset="0"/>
              <a:buChar char="•"/>
            </a:pPr>
            <a:r>
              <a:rPr lang="it-IT" dirty="0"/>
              <a:t>Click </a:t>
            </a:r>
            <a:r>
              <a:rPr lang="it-IT" b="1" dirty="0"/>
              <a:t>Compute</a:t>
            </a:r>
          </a:p>
          <a:p>
            <a:pPr marL="285750" indent="-285750">
              <a:buFont typeface="Arial" panose="020B0604020202020204" pitchFamily="34" charset="0"/>
              <a:buChar char="•"/>
            </a:pPr>
            <a:r>
              <a:rPr lang="it-IT" dirty="0"/>
              <a:t>Select the record </a:t>
            </a:r>
            <a:r>
              <a:rPr lang="it-IT" dirty="0" err="1"/>
              <a:t>that</a:t>
            </a:r>
            <a:r>
              <a:rPr lang="it-IT" dirty="0"/>
              <a:t> </a:t>
            </a:r>
            <a:r>
              <a:rPr lang="it-IT" dirty="0" err="1"/>
              <a:t>calculates</a:t>
            </a:r>
            <a:r>
              <a:rPr lang="it-IT" dirty="0"/>
              <a:t> the </a:t>
            </a:r>
            <a:r>
              <a:rPr lang="it-IT" dirty="0" err="1"/>
              <a:t>average</a:t>
            </a:r>
            <a:r>
              <a:rPr lang="it-IT" dirty="0"/>
              <a:t> </a:t>
            </a:r>
            <a:r>
              <a:rPr lang="it-IT" dirty="0" err="1"/>
              <a:t>value</a:t>
            </a:r>
            <a:r>
              <a:rPr lang="it-IT" dirty="0"/>
              <a:t> (PRECIP-INC-AVER)</a:t>
            </a:r>
          </a:p>
          <a:p>
            <a:pPr marL="285750" indent="-285750">
              <a:buFont typeface="Arial" panose="020B0604020202020204" pitchFamily="34" charset="0"/>
              <a:buChar char="•"/>
            </a:pPr>
            <a:r>
              <a:rPr lang="it-IT" b="1" dirty="0"/>
              <a:t>Save </a:t>
            </a:r>
            <a:r>
              <a:rPr lang="it-IT" b="1" dirty="0" err="1"/>
              <a:t>as</a:t>
            </a:r>
            <a:r>
              <a:rPr lang="it-IT" b="1" dirty="0"/>
              <a:t> </a:t>
            </a:r>
            <a:r>
              <a:rPr lang="it-IT" dirty="0"/>
              <a:t>and </a:t>
            </a:r>
            <a:r>
              <a:rPr lang="it-IT" dirty="0" err="1"/>
              <a:t>rename</a:t>
            </a:r>
            <a:r>
              <a:rPr lang="it-IT" dirty="0"/>
              <a:t> the record </a:t>
            </a:r>
          </a:p>
          <a:p>
            <a:pPr marL="285750" indent="-285750">
              <a:buFont typeface="Arial" panose="020B0604020202020204" pitchFamily="34" charset="0"/>
              <a:buChar char="•"/>
            </a:pPr>
            <a:endParaRPr lang="it-IT" b="1" dirty="0"/>
          </a:p>
        </p:txBody>
      </p:sp>
      <p:pic>
        <p:nvPicPr>
          <p:cNvPr id="6" name="Immagine 5">
            <a:extLst>
              <a:ext uri="{FF2B5EF4-FFF2-40B4-BE49-F238E27FC236}">
                <a16:creationId xmlns:a16="http://schemas.microsoft.com/office/drawing/2014/main" id="{6E36346C-5028-A478-4F1E-A49FAA9B2BB3}"/>
              </a:ext>
            </a:extLst>
          </p:cNvPr>
          <p:cNvPicPr>
            <a:picLocks noChangeAspect="1"/>
          </p:cNvPicPr>
          <p:nvPr/>
        </p:nvPicPr>
        <p:blipFill>
          <a:blip r:embed="rId3"/>
          <a:stretch>
            <a:fillRect/>
          </a:stretch>
        </p:blipFill>
        <p:spPr>
          <a:xfrm>
            <a:off x="4590873" y="980728"/>
            <a:ext cx="4319691" cy="4984259"/>
          </a:xfrm>
          <a:prstGeom prst="rect">
            <a:avLst/>
          </a:prstGeom>
        </p:spPr>
      </p:pic>
    </p:spTree>
    <p:extLst>
      <p:ext uri="{BB962C8B-B14F-4D97-AF65-F5344CB8AC3E}">
        <p14:creationId xmlns:p14="http://schemas.microsoft.com/office/powerpoint/2010/main" val="11149720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7115" y="1766951"/>
            <a:ext cx="3165932" cy="1477328"/>
          </a:xfrm>
          <a:prstGeom prst="rect">
            <a:avLst/>
          </a:prstGeom>
          <a:noFill/>
        </p:spPr>
        <p:txBody>
          <a:bodyPr wrap="square" rtlCol="0">
            <a:spAutoFit/>
          </a:bodyPr>
          <a:lstStyle/>
          <a:p>
            <a:r>
              <a:rPr lang="en-US" b="1" dirty="0"/>
              <a:t>Result of Cyclic Analysis</a:t>
            </a:r>
          </a:p>
          <a:p>
            <a:endParaRPr lang="en-US" b="1" dirty="0"/>
          </a:p>
          <a:p>
            <a:r>
              <a:rPr lang="en-US" dirty="0"/>
              <a:t>The obtained record represents the monthly precipitation of an average year </a:t>
            </a:r>
            <a:endParaRPr lang="it-IT" dirty="0"/>
          </a:p>
        </p:txBody>
      </p:sp>
      <p:sp>
        <p:nvSpPr>
          <p:cNvPr id="7" name="CasellaDiTesto 6"/>
          <p:cNvSpPr txBox="1"/>
          <p:nvPr/>
        </p:nvSpPr>
        <p:spPr>
          <a:xfrm>
            <a:off x="1086052" y="140213"/>
            <a:ext cx="7858180" cy="456985"/>
          </a:xfrm>
          <a:prstGeom prst="rect">
            <a:avLst/>
          </a:prstGeom>
          <a:noFill/>
        </p:spPr>
        <p:txBody>
          <a:bodyPr wrap="square" rtlCol="0">
            <a:spAutoFit/>
          </a:bodyPr>
          <a:lstStyle/>
          <a:p>
            <a:pPr eaLnBrk="0" hangingPunct="0">
              <a:lnSpc>
                <a:spcPct val="150000"/>
              </a:lnSpc>
            </a:pPr>
            <a:r>
              <a:rPr lang="en-GB" b="1" i="1" dirty="0">
                <a:latin typeface="Trebuchet MS" pitchFamily="34" charset="0"/>
              </a:rPr>
              <a:t>2.5  Math functions</a:t>
            </a:r>
          </a:p>
        </p:txBody>
      </p:sp>
      <p:sp>
        <p:nvSpPr>
          <p:cNvPr id="15" name="CasellaDiTesto 14">
            <a:extLst>
              <a:ext uri="{FF2B5EF4-FFF2-40B4-BE49-F238E27FC236}">
                <a16:creationId xmlns:a16="http://schemas.microsoft.com/office/drawing/2014/main" id="{38648454-9293-2290-488A-793779097360}"/>
              </a:ext>
            </a:extLst>
          </p:cNvPr>
          <p:cNvSpPr txBox="1"/>
          <p:nvPr/>
        </p:nvSpPr>
        <p:spPr>
          <a:xfrm>
            <a:off x="267115" y="980728"/>
            <a:ext cx="1591590" cy="461665"/>
          </a:xfrm>
          <a:prstGeom prst="rect">
            <a:avLst/>
          </a:prstGeom>
          <a:solidFill>
            <a:srgbClr val="0070C0"/>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it-IT" sz="2400" b="1" dirty="0">
                <a:solidFill>
                  <a:schemeClr val="bg1"/>
                </a:solidFill>
                <a:effectLst>
                  <a:outerShdw blurRad="38100" dist="38100" dir="2700000" algn="tl">
                    <a:srgbClr val="000000">
                      <a:alpha val="43137"/>
                    </a:srgbClr>
                  </a:outerShdw>
                </a:effectLst>
              </a:rPr>
              <a:t>Exercise 25</a:t>
            </a:r>
            <a:endParaRPr lang="en-US" sz="2400" b="1" dirty="0">
              <a:solidFill>
                <a:schemeClr val="bg1"/>
              </a:solidFill>
              <a:effectLst>
                <a:outerShdw blurRad="38100" dist="38100" dir="2700000" algn="tl">
                  <a:srgbClr val="000000">
                    <a:alpha val="43137"/>
                  </a:srgbClr>
                </a:outerShdw>
              </a:effectLst>
            </a:endParaRPr>
          </a:p>
        </p:txBody>
      </p:sp>
      <p:pic>
        <p:nvPicPr>
          <p:cNvPr id="5" name="Immagine 4">
            <a:extLst>
              <a:ext uri="{FF2B5EF4-FFF2-40B4-BE49-F238E27FC236}">
                <a16:creationId xmlns:a16="http://schemas.microsoft.com/office/drawing/2014/main" id="{0348A167-C1CB-2DAC-A746-27B6C7A3D5C1}"/>
              </a:ext>
            </a:extLst>
          </p:cNvPr>
          <p:cNvPicPr>
            <a:picLocks noChangeAspect="1"/>
          </p:cNvPicPr>
          <p:nvPr/>
        </p:nvPicPr>
        <p:blipFill>
          <a:blip r:embed="rId3"/>
          <a:stretch>
            <a:fillRect/>
          </a:stretch>
        </p:blipFill>
        <p:spPr>
          <a:xfrm>
            <a:off x="3995936" y="1653960"/>
            <a:ext cx="4759695" cy="3550080"/>
          </a:xfrm>
          <a:prstGeom prst="rect">
            <a:avLst/>
          </a:prstGeom>
        </p:spPr>
      </p:pic>
      <p:pic>
        <p:nvPicPr>
          <p:cNvPr id="10" name="Immagine 9">
            <a:extLst>
              <a:ext uri="{FF2B5EF4-FFF2-40B4-BE49-F238E27FC236}">
                <a16:creationId xmlns:a16="http://schemas.microsoft.com/office/drawing/2014/main" id="{C2582D83-6DF2-ACB9-D008-7792E73AAF4C}"/>
              </a:ext>
            </a:extLst>
          </p:cNvPr>
          <p:cNvPicPr>
            <a:picLocks noChangeAspect="1"/>
          </p:cNvPicPr>
          <p:nvPr/>
        </p:nvPicPr>
        <p:blipFill>
          <a:blip r:embed="rId4"/>
          <a:stretch>
            <a:fillRect/>
          </a:stretch>
        </p:blipFill>
        <p:spPr>
          <a:xfrm>
            <a:off x="388369" y="3244279"/>
            <a:ext cx="3353091" cy="2857748"/>
          </a:xfrm>
          <a:prstGeom prst="rect">
            <a:avLst/>
          </a:prstGeom>
        </p:spPr>
      </p:pic>
    </p:spTree>
    <p:extLst>
      <p:ext uri="{BB962C8B-B14F-4D97-AF65-F5344CB8AC3E}">
        <p14:creationId xmlns:p14="http://schemas.microsoft.com/office/powerpoint/2010/main" val="641527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23728" y="2420888"/>
            <a:ext cx="5976664" cy="1872208"/>
          </a:xfrm>
        </p:spPr>
        <p:txBody>
          <a:bodyPr>
            <a:normAutofit/>
          </a:bodyPr>
          <a:lstStyle/>
          <a:p>
            <a:pPr algn="l" eaLnBrk="1" hangingPunct="1">
              <a:defRPr/>
            </a:pPr>
            <a:r>
              <a:rPr lang="it-IT" sz="6000" dirty="0">
                <a:solidFill>
                  <a:srgbClr val="0070C0"/>
                </a:solidFill>
                <a:effectLst>
                  <a:outerShdw blurRad="38100" dist="38100" dir="2700000" algn="tl">
                    <a:srgbClr val="000000">
                      <a:alpha val="43137"/>
                    </a:srgbClr>
                  </a:outerShdw>
                </a:effectLst>
              </a:rPr>
              <a:t>Thank </a:t>
            </a:r>
            <a:r>
              <a:rPr lang="it-IT" sz="6000" dirty="0" err="1">
                <a:solidFill>
                  <a:srgbClr val="0070C0"/>
                </a:solidFill>
                <a:effectLst>
                  <a:outerShdw blurRad="38100" dist="38100" dir="2700000" algn="tl">
                    <a:srgbClr val="000000">
                      <a:alpha val="43137"/>
                    </a:srgbClr>
                  </a:outerShdw>
                </a:effectLst>
              </a:rPr>
              <a:t>You</a:t>
            </a:r>
            <a:endParaRPr lang="en-US" sz="6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1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f5c767-f39c-48b0-bcf6-6a8d6dcf00f1">
      <Terms xmlns="http://schemas.microsoft.com/office/infopath/2007/PartnerControls"/>
    </lcf76f155ced4ddcb4097134ff3c332f>
    <TaxCatchAll xmlns="efcde4b6-0976-48cc-a637-59ff6e92693d" xsi:nil="true"/>
    <Image xmlns="caf5c767-f39c-48b0-bcf6-6a8d6dcf00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2FF23057F70248841BB6BF42DA4F38" ma:contentTypeVersion="20" ma:contentTypeDescription="Create a new document." ma:contentTypeScope="" ma:versionID="8a80fcc20e167edefc806c97ff33970f">
  <xsd:schema xmlns:xsd="http://www.w3.org/2001/XMLSchema" xmlns:xs="http://www.w3.org/2001/XMLSchema" xmlns:p="http://schemas.microsoft.com/office/2006/metadata/properties" xmlns:ns2="efcde4b6-0976-48cc-a637-59ff6e92693d" xmlns:ns3="caf5c767-f39c-48b0-bcf6-6a8d6dcf00f1" targetNamespace="http://schemas.microsoft.com/office/2006/metadata/properties" ma:root="true" ma:fieldsID="449edba19debc27b4ce4b33fbfb9abc4" ns2:_="" ns3:_="">
    <xsd:import namespace="efcde4b6-0976-48cc-a637-59ff6e92693d"/>
    <xsd:import namespace="caf5c767-f39c-48b0-bcf6-6a8d6dcf00f1"/>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Image"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e4b6-0976-48cc-a637-59ff6e92693d"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c5806b2-451b-4fb5-813a-94b2ea4abd07}" ma:internalName="TaxCatchAll" ma:showField="CatchAllData" ma:web="efcde4b6-0976-48cc-a637-59ff6e9269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f5c767-f39c-48b0-bcf6-6a8d6dcf00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aac03c-ed7f-46ec-b7b4-86213538d6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mage" ma:index="25" nillable="true" ma:displayName="Image" ma:format="Thumbnail" ma:internalName="Imag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655AF-E331-476A-A298-BDB0C615FF9C}">
  <ds:schemaRefs>
    <ds:schemaRef ds:uri="http://schemas.microsoft.com/office/2006/metadata/properties"/>
    <ds:schemaRef ds:uri="http://schemas.microsoft.com/office/infopath/2007/PartnerControls"/>
    <ds:schemaRef ds:uri="caf5c767-f39c-48b0-bcf6-6a8d6dcf00f1"/>
    <ds:schemaRef ds:uri="efcde4b6-0976-48cc-a637-59ff6e92693d"/>
  </ds:schemaRefs>
</ds:datastoreItem>
</file>

<file path=customXml/itemProps2.xml><?xml version="1.0" encoding="utf-8"?>
<ds:datastoreItem xmlns:ds="http://schemas.openxmlformats.org/officeDocument/2006/customXml" ds:itemID="{97EB8C7B-3749-447B-BE81-93C59024A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e4b6-0976-48cc-a637-59ff6e92693d"/>
    <ds:schemaRef ds:uri="caf5c767-f39c-48b0-bcf6-6a8d6dcf00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700B51-71FB-4516-961A-1A9A58261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2598</TotalTime>
  <Words>9473</Words>
  <Application>Microsoft Office PowerPoint</Application>
  <PresentationFormat>On-screen Show (4:3)</PresentationFormat>
  <Paragraphs>1127</Paragraphs>
  <Slides>97</Slides>
  <Notes>95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97</vt:i4>
      </vt:variant>
    </vt:vector>
  </HeadingPairs>
  <TitlesOfParts>
    <vt:vector size="109" baseType="lpstr">
      <vt:lpstr>Arial</vt:lpstr>
      <vt:lpstr>Arial Nova</vt:lpstr>
      <vt:lpstr>Arial Nova Cond</vt:lpstr>
      <vt:lpstr>Arial Nova Cond Light</vt:lpstr>
      <vt:lpstr>Arial Nova Light</vt:lpstr>
      <vt:lpstr>Calibri</vt:lpstr>
      <vt:lpstr>Courier New</vt:lpstr>
      <vt:lpstr>Trebuchet MS</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SGI Studio Galli Ingegneria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Scarinci</dc:creator>
  <cp:lastModifiedBy>Giacomo Cogo</cp:lastModifiedBy>
  <cp:revision>68</cp:revision>
  <dcterms:created xsi:type="dcterms:W3CDTF">2011-04-02T22:39:51Z</dcterms:created>
  <dcterms:modified xsi:type="dcterms:W3CDTF">2025-04-30T12:42:16Z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0x010100342FF23057F70248841BB6BF42DA4F38</vt:lpwstr>
  </property>
  <property fmtid="{D5CDD505-2E9C-101B-9397-08002B2CF9AE}" pid="3" name="MediaServiceImageTags">
    <vt:lpwstr/>
  </property>
</Properties>
</file>